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62" r:id="rId3"/>
    <p:sldId id="261" r:id="rId4"/>
    <p:sldId id="271" r:id="rId5"/>
    <p:sldId id="273" r:id="rId6"/>
    <p:sldId id="274" r:id="rId7"/>
    <p:sldId id="285" r:id="rId8"/>
    <p:sldId id="275" r:id="rId9"/>
    <p:sldId id="286" r:id="rId10"/>
    <p:sldId id="276" r:id="rId11"/>
    <p:sldId id="287" r:id="rId12"/>
    <p:sldId id="277" r:id="rId13"/>
    <p:sldId id="279" r:id="rId14"/>
    <p:sldId id="280" r:id="rId15"/>
    <p:sldId id="281" r:id="rId16"/>
    <p:sldId id="288" r:id="rId17"/>
    <p:sldId id="283" r:id="rId18"/>
    <p:sldId id="289" r:id="rId19"/>
    <p:sldId id="282" r:id="rId2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799" autoAdjust="0"/>
  </p:normalViewPr>
  <p:slideViewPr>
    <p:cSldViewPr snapToGrid="0">
      <p:cViewPr varScale="1">
        <p:scale>
          <a:sx n="75" d="100"/>
          <a:sy n="75" d="100"/>
        </p:scale>
        <p:origin x="516"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F07E0DC4-94B2-4A23-AED4-52C5EE6FC300}" type="datetimeFigureOut">
              <a:rPr lang="en-US" smtClean="0"/>
              <a:t>12/25/2017</a:t>
            </a:fld>
            <a:endParaRPr lang="en-US"/>
          </a:p>
        </p:txBody>
      </p:sp>
      <p:sp>
        <p:nvSpPr>
          <p:cNvPr id="5" name="Footer Placeholder 4"/>
          <p:cNvSpPr>
            <a:spLocks noGrp="1"/>
          </p:cNvSpPr>
          <p:nvPr>
            <p:ph type="ftr" sz="quarter" idx="11"/>
          </p:nvPr>
        </p:nvSpPr>
        <p:spPr/>
        <p:txBody>
          <a:bodyPr/>
          <a:lstStyle/>
          <a:p>
            <a:endParaRPr lang="en-US"/>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77805FFD-1A99-4E78-BF5C-A459007434D9}" type="slidenum">
              <a:rPr lang="en-US" smtClean="0"/>
              <a:t>‹#›</a:t>
            </a:fld>
            <a:endParaRPr lang="en-US"/>
          </a:p>
        </p:txBody>
      </p:sp>
    </p:spTree>
    <p:extLst>
      <p:ext uri="{BB962C8B-B14F-4D97-AF65-F5344CB8AC3E}">
        <p14:creationId xmlns:p14="http://schemas.microsoft.com/office/powerpoint/2010/main" val="66840824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07E0DC4-94B2-4A23-AED4-52C5EE6FC300}" type="datetimeFigureOut">
              <a:rPr lang="en-US" smtClean="0"/>
              <a:t>12/25/2017</a:t>
            </a:fld>
            <a:endParaRPr lang="en-US"/>
          </a:p>
        </p:txBody>
      </p:sp>
      <p:sp>
        <p:nvSpPr>
          <p:cNvPr id="5" name="Footer Placeholder 4"/>
          <p:cNvSpPr>
            <a:spLocks noGrp="1"/>
          </p:cNvSpPr>
          <p:nvPr>
            <p:ph type="ftr" sz="quarter" idx="11"/>
          </p:nvPr>
        </p:nvSpPr>
        <p:spPr/>
        <p:txBody>
          <a:bodyPr/>
          <a:lstStyle/>
          <a:p>
            <a:endParaRPr lang="en-US"/>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77805FFD-1A99-4E78-BF5C-A459007434D9}" type="slidenum">
              <a:rPr lang="en-US" smtClean="0"/>
              <a:t>‹#›</a:t>
            </a:fld>
            <a:endParaRPr lang="en-US"/>
          </a:p>
        </p:txBody>
      </p:sp>
    </p:spTree>
    <p:extLst>
      <p:ext uri="{BB962C8B-B14F-4D97-AF65-F5344CB8AC3E}">
        <p14:creationId xmlns:p14="http://schemas.microsoft.com/office/powerpoint/2010/main" val="403680360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smtClean="0"/>
              <a:t>Click to edit Master title style</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07E0DC4-94B2-4A23-AED4-52C5EE6FC300}" type="datetimeFigureOut">
              <a:rPr lang="en-US" smtClean="0"/>
              <a:t>12/25/2017</a:t>
            </a:fld>
            <a:endParaRPr lang="en-US"/>
          </a:p>
        </p:txBody>
      </p:sp>
      <p:sp>
        <p:nvSpPr>
          <p:cNvPr id="5" name="Footer Placeholder 4"/>
          <p:cNvSpPr>
            <a:spLocks noGrp="1"/>
          </p:cNvSpPr>
          <p:nvPr>
            <p:ph type="ftr" sz="quarter" idx="11"/>
          </p:nvPr>
        </p:nvSpPr>
        <p:spPr/>
        <p:txBody>
          <a:bodyPr/>
          <a:lstStyle/>
          <a:p>
            <a:endParaRPr lang="en-US"/>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77805FFD-1A99-4E78-BF5C-A459007434D9}" type="slidenum">
              <a:rPr lang="en-US" smtClean="0"/>
              <a:t>‹#›</a:t>
            </a:fld>
            <a:endParaRPr lang="en-US"/>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320219423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en-US" smtClean="0"/>
              <a:t>Click to edit Master title style</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smtClean="0"/>
              <a:t>Click to edit Master text styles</a:t>
            </a:r>
          </a:p>
        </p:txBody>
      </p:sp>
      <p:sp>
        <p:nvSpPr>
          <p:cNvPr id="5" name="Date Placeholder 4"/>
          <p:cNvSpPr>
            <a:spLocks noGrp="1"/>
          </p:cNvSpPr>
          <p:nvPr>
            <p:ph type="dt" sz="half" idx="10"/>
          </p:nvPr>
        </p:nvSpPr>
        <p:spPr/>
        <p:txBody>
          <a:bodyPr/>
          <a:lstStyle/>
          <a:p>
            <a:fld id="{F07E0DC4-94B2-4A23-AED4-52C5EE6FC300}" type="datetimeFigureOut">
              <a:rPr lang="en-US" smtClean="0"/>
              <a:t>12/25/2017</a:t>
            </a:fld>
            <a:endParaRPr lang="en-US"/>
          </a:p>
        </p:txBody>
      </p:sp>
      <p:sp>
        <p:nvSpPr>
          <p:cNvPr id="6" name="Footer Placeholder 5"/>
          <p:cNvSpPr>
            <a:spLocks noGrp="1"/>
          </p:cNvSpPr>
          <p:nvPr>
            <p:ph type="ftr" sz="quarter" idx="11"/>
          </p:nvPr>
        </p:nvSpPr>
        <p:spPr/>
        <p:txBody>
          <a:bodyPr/>
          <a:lstStyle/>
          <a:p>
            <a:endParaRPr lang="en-US"/>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77805FFD-1A99-4E78-BF5C-A459007434D9}" type="slidenum">
              <a:rPr lang="en-US" smtClean="0"/>
              <a:t>‹#›</a:t>
            </a:fld>
            <a:endParaRPr lang="en-US"/>
          </a:p>
        </p:txBody>
      </p:sp>
    </p:spTree>
    <p:extLst>
      <p:ext uri="{BB962C8B-B14F-4D97-AF65-F5344CB8AC3E}">
        <p14:creationId xmlns:p14="http://schemas.microsoft.com/office/powerpoint/2010/main" val="47394792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smtClean="0"/>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smtClean="0"/>
              <a:t>Click to edit Master text styles</a:t>
            </a:r>
          </a:p>
        </p:txBody>
      </p:sp>
      <p:sp>
        <p:nvSpPr>
          <p:cNvPr id="5" name="Date Placeholder 4"/>
          <p:cNvSpPr>
            <a:spLocks noGrp="1"/>
          </p:cNvSpPr>
          <p:nvPr>
            <p:ph type="dt" sz="half" idx="10"/>
          </p:nvPr>
        </p:nvSpPr>
        <p:spPr/>
        <p:txBody>
          <a:bodyPr/>
          <a:lstStyle/>
          <a:p>
            <a:fld id="{F07E0DC4-94B2-4A23-AED4-52C5EE6FC300}" type="datetimeFigureOut">
              <a:rPr lang="en-US" smtClean="0"/>
              <a:t>12/25/2017</a:t>
            </a:fld>
            <a:endParaRPr lang="en-US"/>
          </a:p>
        </p:txBody>
      </p:sp>
      <p:sp>
        <p:nvSpPr>
          <p:cNvPr id="6" name="Footer Placeholder 5"/>
          <p:cNvSpPr>
            <a:spLocks noGrp="1"/>
          </p:cNvSpPr>
          <p:nvPr>
            <p:ph type="ftr" sz="quarter" idx="11"/>
          </p:nvPr>
        </p:nvSpPr>
        <p:spPr/>
        <p:txBody>
          <a:bodyPr/>
          <a:lstStyle/>
          <a:p>
            <a:endParaRPr lang="en-US"/>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77805FFD-1A99-4E78-BF5C-A459007434D9}" type="slidenum">
              <a:rPr lang="en-US" smtClean="0"/>
              <a:t>‹#›</a:t>
            </a:fld>
            <a:endParaRPr lang="en-US"/>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368281900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en-US" smtClean="0"/>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smtClean="0"/>
              <a:t>Click to edit Master text styles</a:t>
            </a:r>
          </a:p>
        </p:txBody>
      </p:sp>
      <p:sp>
        <p:nvSpPr>
          <p:cNvPr id="5" name="Date Placeholder 4"/>
          <p:cNvSpPr>
            <a:spLocks noGrp="1"/>
          </p:cNvSpPr>
          <p:nvPr>
            <p:ph type="dt" sz="half" idx="10"/>
          </p:nvPr>
        </p:nvSpPr>
        <p:spPr/>
        <p:txBody>
          <a:bodyPr/>
          <a:lstStyle/>
          <a:p>
            <a:fld id="{F07E0DC4-94B2-4A23-AED4-52C5EE6FC300}" type="datetimeFigureOut">
              <a:rPr lang="en-US" smtClean="0"/>
              <a:t>12/25/2017</a:t>
            </a:fld>
            <a:endParaRPr lang="en-US"/>
          </a:p>
        </p:txBody>
      </p:sp>
      <p:sp>
        <p:nvSpPr>
          <p:cNvPr id="6" name="Footer Placeholder 5"/>
          <p:cNvSpPr>
            <a:spLocks noGrp="1"/>
          </p:cNvSpPr>
          <p:nvPr>
            <p:ph type="ftr" sz="quarter" idx="11"/>
          </p:nvPr>
        </p:nvSpPr>
        <p:spPr/>
        <p:txBody>
          <a:bodyPr/>
          <a:lstStyle/>
          <a:p>
            <a:endParaRPr lang="en-US"/>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77805FFD-1A99-4E78-BF5C-A459007434D9}" type="slidenum">
              <a:rPr lang="en-US" smtClean="0"/>
              <a:t>‹#›</a:t>
            </a:fld>
            <a:endParaRPr lang="en-US"/>
          </a:p>
        </p:txBody>
      </p:sp>
    </p:spTree>
    <p:extLst>
      <p:ext uri="{BB962C8B-B14F-4D97-AF65-F5344CB8AC3E}">
        <p14:creationId xmlns:p14="http://schemas.microsoft.com/office/powerpoint/2010/main" val="290557623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F07E0DC4-94B2-4A23-AED4-52C5EE6FC300}" type="datetimeFigureOut">
              <a:rPr lang="en-US" smtClean="0"/>
              <a:t>12/25/2017</a:t>
            </a:fld>
            <a:endParaRPr lang="en-US"/>
          </a:p>
        </p:txBody>
      </p:sp>
      <p:sp>
        <p:nvSpPr>
          <p:cNvPr id="5" name="Footer Placeholder 4"/>
          <p:cNvSpPr>
            <a:spLocks noGrp="1"/>
          </p:cNvSpPr>
          <p:nvPr>
            <p:ph type="ftr" sz="quarter" idx="11"/>
          </p:nvPr>
        </p:nvSpPr>
        <p:spPr/>
        <p:txBody>
          <a:bodyPr/>
          <a:lstStyle/>
          <a:p>
            <a:endParaRPr lang="en-US"/>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77805FFD-1A99-4E78-BF5C-A459007434D9}" type="slidenum">
              <a:rPr lang="en-US" smtClean="0"/>
              <a:t>‹#›</a:t>
            </a:fld>
            <a:endParaRPr lang="en-US"/>
          </a:p>
        </p:txBody>
      </p:sp>
    </p:spTree>
    <p:extLst>
      <p:ext uri="{BB962C8B-B14F-4D97-AF65-F5344CB8AC3E}">
        <p14:creationId xmlns:p14="http://schemas.microsoft.com/office/powerpoint/2010/main" val="74225963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F07E0DC4-94B2-4A23-AED4-52C5EE6FC300}" type="datetimeFigureOut">
              <a:rPr lang="en-US" smtClean="0"/>
              <a:t>12/25/2017</a:t>
            </a:fld>
            <a:endParaRPr lang="en-US"/>
          </a:p>
        </p:txBody>
      </p:sp>
      <p:sp>
        <p:nvSpPr>
          <p:cNvPr id="5" name="Footer Placeholder 4"/>
          <p:cNvSpPr>
            <a:spLocks noGrp="1"/>
          </p:cNvSpPr>
          <p:nvPr>
            <p:ph type="ftr" sz="quarter" idx="11"/>
          </p:nvPr>
        </p:nvSpPr>
        <p:spPr/>
        <p:txBody>
          <a:bodyPr/>
          <a:lstStyle/>
          <a:p>
            <a:endParaRPr lang="en-US"/>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77805FFD-1A99-4E78-BF5C-A459007434D9}" type="slidenum">
              <a:rPr lang="en-US" smtClean="0"/>
              <a:t>‹#›</a:t>
            </a:fld>
            <a:endParaRPr lang="en-US"/>
          </a:p>
        </p:txBody>
      </p:sp>
    </p:spTree>
    <p:extLst>
      <p:ext uri="{BB962C8B-B14F-4D97-AF65-F5344CB8AC3E}">
        <p14:creationId xmlns:p14="http://schemas.microsoft.com/office/powerpoint/2010/main" val="11641671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en-US" smtClean="0"/>
              <a:t>Click to edit Master title style</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F07E0DC4-94B2-4A23-AED4-52C5EE6FC300}" type="datetimeFigureOut">
              <a:rPr lang="en-US" smtClean="0"/>
              <a:t>12/25/2017</a:t>
            </a:fld>
            <a:endParaRPr lang="en-US"/>
          </a:p>
        </p:txBody>
      </p:sp>
      <p:sp>
        <p:nvSpPr>
          <p:cNvPr id="5" name="Footer Placeholder 4"/>
          <p:cNvSpPr>
            <a:spLocks noGrp="1"/>
          </p:cNvSpPr>
          <p:nvPr>
            <p:ph type="ftr" sz="quarter" idx="11"/>
          </p:nvPr>
        </p:nvSpPr>
        <p:spPr/>
        <p:txBody>
          <a:bodyPr/>
          <a:lstStyle/>
          <a:p>
            <a:endParaRPr lang="en-US"/>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77805FFD-1A99-4E78-BF5C-A459007434D9}" type="slidenum">
              <a:rPr lang="en-US" smtClean="0"/>
              <a:t>‹#›</a:t>
            </a:fld>
            <a:endParaRPr lang="en-US"/>
          </a:p>
        </p:txBody>
      </p:sp>
    </p:spTree>
    <p:extLst>
      <p:ext uri="{BB962C8B-B14F-4D97-AF65-F5344CB8AC3E}">
        <p14:creationId xmlns:p14="http://schemas.microsoft.com/office/powerpoint/2010/main" val="40317685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07E0DC4-94B2-4A23-AED4-52C5EE6FC300}" type="datetimeFigureOut">
              <a:rPr lang="en-US" smtClean="0"/>
              <a:t>12/25/2017</a:t>
            </a:fld>
            <a:endParaRPr lang="en-US"/>
          </a:p>
        </p:txBody>
      </p:sp>
      <p:sp>
        <p:nvSpPr>
          <p:cNvPr id="5" name="Footer Placeholder 4"/>
          <p:cNvSpPr>
            <a:spLocks noGrp="1"/>
          </p:cNvSpPr>
          <p:nvPr>
            <p:ph type="ftr" sz="quarter" idx="11"/>
          </p:nvPr>
        </p:nvSpPr>
        <p:spPr/>
        <p:txBody>
          <a:bodyPr/>
          <a:lstStyle/>
          <a:p>
            <a:endParaRPr lang="en-US"/>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77805FFD-1A99-4E78-BF5C-A459007434D9}" type="slidenum">
              <a:rPr lang="en-US" smtClean="0"/>
              <a:t>‹#›</a:t>
            </a:fld>
            <a:endParaRPr lang="en-US"/>
          </a:p>
        </p:txBody>
      </p:sp>
    </p:spTree>
    <p:extLst>
      <p:ext uri="{BB962C8B-B14F-4D97-AF65-F5344CB8AC3E}">
        <p14:creationId xmlns:p14="http://schemas.microsoft.com/office/powerpoint/2010/main" val="351007203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F07E0DC4-94B2-4A23-AED4-52C5EE6FC300}" type="datetimeFigureOut">
              <a:rPr lang="en-US" smtClean="0"/>
              <a:t>12/25/2017</a:t>
            </a:fld>
            <a:endParaRPr lang="en-US"/>
          </a:p>
        </p:txBody>
      </p:sp>
      <p:sp>
        <p:nvSpPr>
          <p:cNvPr id="6" name="Footer Placeholder 5"/>
          <p:cNvSpPr>
            <a:spLocks noGrp="1"/>
          </p:cNvSpPr>
          <p:nvPr>
            <p:ph type="ftr" sz="quarter" idx="11"/>
          </p:nvPr>
        </p:nvSpPr>
        <p:spPr/>
        <p:txBody>
          <a:bodyPr/>
          <a:lstStyle/>
          <a:p>
            <a:endParaRPr lang="en-US"/>
          </a:p>
        </p:txBody>
      </p:sp>
      <p:sp>
        <p:nvSpPr>
          <p:cNvPr id="10"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531812" y="787782"/>
            <a:ext cx="779767" cy="365125"/>
          </a:xfrm>
        </p:spPr>
        <p:txBody>
          <a:bodyPr/>
          <a:lstStyle/>
          <a:p>
            <a:fld id="{77805FFD-1A99-4E78-BF5C-A459007434D9}" type="slidenum">
              <a:rPr lang="en-US" smtClean="0"/>
              <a:t>‹#›</a:t>
            </a:fld>
            <a:endParaRPr lang="en-US"/>
          </a:p>
        </p:txBody>
      </p:sp>
    </p:spTree>
    <p:extLst>
      <p:ext uri="{BB962C8B-B14F-4D97-AF65-F5344CB8AC3E}">
        <p14:creationId xmlns:p14="http://schemas.microsoft.com/office/powerpoint/2010/main" val="354381564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F07E0DC4-94B2-4A23-AED4-52C5EE6FC300}" type="datetimeFigureOut">
              <a:rPr lang="en-US" smtClean="0"/>
              <a:t>12/25/2017</a:t>
            </a:fld>
            <a:endParaRPr lang="en-US"/>
          </a:p>
        </p:txBody>
      </p:sp>
      <p:sp>
        <p:nvSpPr>
          <p:cNvPr id="8" name="Footer Placeholder 7"/>
          <p:cNvSpPr>
            <a:spLocks noGrp="1"/>
          </p:cNvSpPr>
          <p:nvPr>
            <p:ph type="ftr" sz="quarter" idx="11"/>
          </p:nvPr>
        </p:nvSpPr>
        <p:spPr/>
        <p:txBody>
          <a:bodyPr/>
          <a:lstStyle/>
          <a:p>
            <a:endParaRPr lang="en-US"/>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77805FFD-1A99-4E78-BF5C-A459007434D9}" type="slidenum">
              <a:rPr lang="en-US" smtClean="0"/>
              <a:t>‹#›</a:t>
            </a:fld>
            <a:endParaRPr lang="en-US"/>
          </a:p>
        </p:txBody>
      </p:sp>
    </p:spTree>
    <p:extLst>
      <p:ext uri="{BB962C8B-B14F-4D97-AF65-F5344CB8AC3E}">
        <p14:creationId xmlns:p14="http://schemas.microsoft.com/office/powerpoint/2010/main" val="124962679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F07E0DC4-94B2-4A23-AED4-52C5EE6FC300}" type="datetimeFigureOut">
              <a:rPr lang="en-US" smtClean="0"/>
              <a:t>12/25/2017</a:t>
            </a:fld>
            <a:endParaRPr lang="en-US"/>
          </a:p>
        </p:txBody>
      </p:sp>
      <p:sp>
        <p:nvSpPr>
          <p:cNvPr id="4" name="Footer Placeholder 3"/>
          <p:cNvSpPr>
            <a:spLocks noGrp="1"/>
          </p:cNvSpPr>
          <p:nvPr>
            <p:ph type="ftr" sz="quarter" idx="11"/>
          </p:nvPr>
        </p:nvSpPr>
        <p:spPr/>
        <p:txBody>
          <a:bodyPr/>
          <a:lstStyle/>
          <a:p>
            <a:endParaRPr lang="en-US"/>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77805FFD-1A99-4E78-BF5C-A459007434D9}" type="slidenum">
              <a:rPr lang="en-US" smtClean="0"/>
              <a:t>‹#›</a:t>
            </a:fld>
            <a:endParaRPr lang="en-US"/>
          </a:p>
        </p:txBody>
      </p:sp>
    </p:spTree>
    <p:extLst>
      <p:ext uri="{BB962C8B-B14F-4D97-AF65-F5344CB8AC3E}">
        <p14:creationId xmlns:p14="http://schemas.microsoft.com/office/powerpoint/2010/main" val="3023309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07E0DC4-94B2-4A23-AED4-52C5EE6FC300}" type="datetimeFigureOut">
              <a:rPr lang="en-US" smtClean="0"/>
              <a:t>12/25/2017</a:t>
            </a:fld>
            <a:endParaRPr lang="en-US"/>
          </a:p>
        </p:txBody>
      </p:sp>
      <p:sp>
        <p:nvSpPr>
          <p:cNvPr id="3" name="Footer Placeholder 2"/>
          <p:cNvSpPr>
            <a:spLocks noGrp="1"/>
          </p:cNvSpPr>
          <p:nvPr>
            <p:ph type="ftr" sz="quarter" idx="11"/>
          </p:nvPr>
        </p:nvSpPr>
        <p:spPr/>
        <p:txBody>
          <a:bodyPr/>
          <a:lstStyle/>
          <a:p>
            <a:endParaRPr lang="en-US"/>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77805FFD-1A99-4E78-BF5C-A459007434D9}" type="slidenum">
              <a:rPr lang="en-US" smtClean="0"/>
              <a:t>‹#›</a:t>
            </a:fld>
            <a:endParaRPr lang="en-US"/>
          </a:p>
        </p:txBody>
      </p:sp>
    </p:spTree>
    <p:extLst>
      <p:ext uri="{BB962C8B-B14F-4D97-AF65-F5344CB8AC3E}">
        <p14:creationId xmlns:p14="http://schemas.microsoft.com/office/powerpoint/2010/main" val="306595647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en-US" smtClean="0"/>
              <a:t>Click to edit Master title style</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07E0DC4-94B2-4A23-AED4-52C5EE6FC300}" type="datetimeFigureOut">
              <a:rPr lang="en-US" smtClean="0"/>
              <a:t>12/25/2017</a:t>
            </a:fld>
            <a:endParaRPr lang="en-US"/>
          </a:p>
        </p:txBody>
      </p:sp>
      <p:sp>
        <p:nvSpPr>
          <p:cNvPr id="6" name="Footer Placeholder 5"/>
          <p:cNvSpPr>
            <a:spLocks noGrp="1"/>
          </p:cNvSpPr>
          <p:nvPr>
            <p:ph type="ftr" sz="quarter" idx="11"/>
          </p:nvPr>
        </p:nvSpPr>
        <p:spPr/>
        <p:txBody>
          <a:bodyPr/>
          <a:lstStyle/>
          <a:p>
            <a:endParaRPr lang="en-US"/>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77805FFD-1A99-4E78-BF5C-A459007434D9}" type="slidenum">
              <a:rPr lang="en-US" smtClean="0"/>
              <a:t>‹#›</a:t>
            </a:fld>
            <a:endParaRPr lang="en-US"/>
          </a:p>
        </p:txBody>
      </p:sp>
    </p:spTree>
    <p:extLst>
      <p:ext uri="{BB962C8B-B14F-4D97-AF65-F5344CB8AC3E}">
        <p14:creationId xmlns:p14="http://schemas.microsoft.com/office/powerpoint/2010/main" val="171174399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07E0DC4-94B2-4A23-AED4-52C5EE6FC300}" type="datetimeFigureOut">
              <a:rPr lang="en-US" smtClean="0"/>
              <a:t>12/25/2017</a:t>
            </a:fld>
            <a:endParaRPr lang="en-US"/>
          </a:p>
        </p:txBody>
      </p:sp>
      <p:sp>
        <p:nvSpPr>
          <p:cNvPr id="6" name="Footer Placeholder 5"/>
          <p:cNvSpPr>
            <a:spLocks noGrp="1"/>
          </p:cNvSpPr>
          <p:nvPr>
            <p:ph type="ftr" sz="quarter" idx="11"/>
          </p:nvPr>
        </p:nvSpPr>
        <p:spPr/>
        <p:txBody>
          <a:bodyPr/>
          <a:lstStyle/>
          <a:p>
            <a:endParaRPr lang="en-US"/>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77805FFD-1A99-4E78-BF5C-A459007434D9}" type="slidenum">
              <a:rPr lang="en-US" smtClean="0"/>
              <a:t>‹#›</a:t>
            </a:fld>
            <a:endParaRPr lang="en-US"/>
          </a:p>
        </p:txBody>
      </p:sp>
    </p:spTree>
    <p:extLst>
      <p:ext uri="{BB962C8B-B14F-4D97-AF65-F5344CB8AC3E}">
        <p14:creationId xmlns:p14="http://schemas.microsoft.com/office/powerpoint/2010/main" val="81098355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786"/>
            <a:ext cx="2356674" cy="6854039"/>
            <a:chOff x="6627813" y="194833"/>
            <a:chExt cx="1952625" cy="5678918"/>
          </a:xfrm>
        </p:grpSpPr>
        <p:sp>
          <p:nvSpPr>
            <p:cNvPr id="11" name="Freeform 27"/>
            <p:cNvSpPr/>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F07E0DC4-94B2-4A23-AED4-52C5EE6FC300}" type="datetimeFigureOut">
              <a:rPr lang="en-US" smtClean="0"/>
              <a:t>12/25/2017</a:t>
            </a:fld>
            <a:endParaRPr lang="en-US"/>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77805FFD-1A99-4E78-BF5C-A459007434D9}" type="slidenum">
              <a:rPr lang="en-US" smtClean="0"/>
              <a:t>‹#›</a:t>
            </a:fld>
            <a:endParaRPr lang="en-US"/>
          </a:p>
        </p:txBody>
      </p:sp>
    </p:spTree>
    <p:extLst>
      <p:ext uri="{BB962C8B-B14F-4D97-AF65-F5344CB8AC3E}">
        <p14:creationId xmlns:p14="http://schemas.microsoft.com/office/powerpoint/2010/main" val="101697495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Lst>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latin typeface="Times New Roman" panose="02020603050405020304" pitchFamily="18" charset="0"/>
                <a:cs typeface="Times New Roman" panose="02020603050405020304" pitchFamily="18" charset="0"/>
              </a:rPr>
              <a:t>Capsules</a:t>
            </a:r>
            <a:br>
              <a:rPr lang="en-US" dirty="0" smtClean="0">
                <a:latin typeface="Times New Roman" panose="02020603050405020304" pitchFamily="18" charset="0"/>
                <a:cs typeface="Times New Roman" panose="02020603050405020304" pitchFamily="18" charset="0"/>
              </a:rPr>
            </a:br>
            <a:r>
              <a:rPr lang="en-US" dirty="0" smtClean="0">
                <a:latin typeface="Times New Roman" panose="02020603050405020304" pitchFamily="18" charset="0"/>
                <a:cs typeface="Times New Roman" panose="02020603050405020304" pitchFamily="18" charset="0"/>
              </a:rPr>
              <a:t>Lec2</a:t>
            </a:r>
            <a:endParaRPr lang="en-US" dirty="0">
              <a:latin typeface="Times New Roman" panose="02020603050405020304" pitchFamily="18" charset="0"/>
              <a:cs typeface="Times New Roman" panose="02020603050405020304" pitchFamily="18" charset="0"/>
            </a:endParaRPr>
          </a:p>
        </p:txBody>
      </p:sp>
      <p:sp>
        <p:nvSpPr>
          <p:cNvPr id="3" name="Subtitle 2"/>
          <p:cNvSpPr>
            <a:spLocks noGrp="1"/>
          </p:cNvSpPr>
          <p:nvPr>
            <p:ph type="subTitle" idx="1"/>
          </p:nvPr>
        </p:nvSpPr>
        <p:spPr/>
        <p:txBody>
          <a:bodyPr>
            <a:normAutofit/>
          </a:bodyPr>
          <a:lstStyle/>
          <a:p>
            <a:r>
              <a:rPr lang="en-US" sz="2400" dirty="0" smtClean="0">
                <a:latin typeface="AR BLANCA" panose="02000000000000000000" pitchFamily="2" charset="0"/>
              </a:rPr>
              <a:t>Assistant lecturer: Hiba Sabah</a:t>
            </a:r>
            <a:endParaRPr lang="en-US" sz="2400" dirty="0">
              <a:latin typeface="AR BLANCA" panose="02000000000000000000" pitchFamily="2" charset="0"/>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37956" y="0"/>
            <a:ext cx="4954044" cy="5736953"/>
          </a:xfrm>
          <a:prstGeom prst="rect">
            <a:avLst/>
          </a:prstGeom>
        </p:spPr>
      </p:pic>
    </p:spTree>
    <p:extLst>
      <p:ext uri="{BB962C8B-B14F-4D97-AF65-F5344CB8AC3E}">
        <p14:creationId xmlns:p14="http://schemas.microsoft.com/office/powerpoint/2010/main" val="223452085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7683500" cy="6555641"/>
          </a:xfrm>
          <a:prstGeom prst="rect">
            <a:avLst/>
          </a:prstGeom>
        </p:spPr>
        <p:style>
          <a:lnRef idx="2">
            <a:schemeClr val="accent4"/>
          </a:lnRef>
          <a:fillRef idx="1">
            <a:schemeClr val="lt1"/>
          </a:fillRef>
          <a:effectRef idx="0">
            <a:schemeClr val="accent4"/>
          </a:effectRef>
          <a:fontRef idx="minor">
            <a:schemeClr val="dk1"/>
          </a:fontRef>
        </p:style>
        <p:txBody>
          <a:bodyPr wrap="square">
            <a:spAutoFit/>
          </a:bodyPr>
          <a:lstStyle/>
          <a:p>
            <a:r>
              <a:rPr lang="en-US" sz="2400" b="1" dirty="0" smtClean="0">
                <a:solidFill>
                  <a:srgbClr val="0070C1"/>
                </a:solidFill>
                <a:latin typeface="Times New Roman" panose="02020603050405020304" pitchFamily="18" charset="0"/>
                <a:cs typeface="Times New Roman" panose="02020603050405020304" pitchFamily="18" charset="0"/>
              </a:rPr>
              <a:t> PLASTICIZER </a:t>
            </a:r>
            <a:r>
              <a:rPr lang="en-US" sz="2400" b="1" dirty="0">
                <a:solidFill>
                  <a:srgbClr val="0070C1"/>
                </a:solidFill>
                <a:latin typeface="Times New Roman" panose="02020603050405020304" pitchFamily="18" charset="0"/>
                <a:cs typeface="Times New Roman" panose="02020603050405020304" pitchFamily="18" charset="0"/>
              </a:rPr>
              <a:t>AND GELATIN RATIO</a:t>
            </a:r>
          </a:p>
          <a:p>
            <a:pPr algn="just">
              <a:lnSpc>
                <a:spcPct val="150000"/>
              </a:lnSpc>
            </a:pPr>
            <a:r>
              <a:rPr lang="en-US" sz="2400" dirty="0"/>
              <a:t>The plasticizers used with gelatin in soft capsule</a:t>
            </a:r>
          </a:p>
          <a:p>
            <a:pPr algn="just">
              <a:lnSpc>
                <a:spcPct val="150000"/>
              </a:lnSpc>
            </a:pPr>
            <a:r>
              <a:rPr lang="en-US" sz="2400" dirty="0"/>
              <a:t>manufacture are relatively few. </a:t>
            </a:r>
            <a:r>
              <a:rPr lang="en-US" sz="2400" dirty="0" smtClean="0"/>
              <a:t>Glycerin USP</a:t>
            </a:r>
            <a:r>
              <a:rPr lang="en-US" sz="2400" dirty="0"/>
              <a:t>, Sorbitol USP, Pharmaceutical Grade </a:t>
            </a:r>
            <a:r>
              <a:rPr lang="en-US" sz="2400" dirty="0" smtClean="0"/>
              <a:t>Sorbitol Special</a:t>
            </a:r>
            <a:r>
              <a:rPr lang="en-US" sz="2400" dirty="0"/>
              <a:t>, and combinations of these are </a:t>
            </a:r>
            <a:r>
              <a:rPr lang="en-US" sz="2400" dirty="0" smtClean="0"/>
              <a:t>the most </a:t>
            </a:r>
            <a:r>
              <a:rPr lang="en-US" sz="2400" dirty="0"/>
              <a:t>prevalent. The ratio by weight of dry plasticizer to dry gelatin determines the "hardness" of the gelatin </a:t>
            </a:r>
            <a:r>
              <a:rPr lang="en-US" sz="2400" dirty="0" smtClean="0"/>
              <a:t>shell, In </a:t>
            </a:r>
            <a:r>
              <a:rPr lang="en-US" sz="2400" dirty="0"/>
              <a:t>soft gelatin capsule the amount of </a:t>
            </a:r>
            <a:r>
              <a:rPr lang="en-US" sz="2400" dirty="0" smtClean="0"/>
              <a:t>plasticizers (glycerin</a:t>
            </a:r>
            <a:r>
              <a:rPr lang="en-US" sz="2400" dirty="0"/>
              <a:t>) used is </a:t>
            </a:r>
            <a:r>
              <a:rPr lang="en-US" sz="2400" dirty="0" smtClean="0"/>
              <a:t>more. In </a:t>
            </a:r>
            <a:r>
              <a:rPr lang="en-US" sz="2400" dirty="0"/>
              <a:t>soft gelatin capsule the plasticizer and </a:t>
            </a:r>
            <a:r>
              <a:rPr lang="en-US" sz="2400" dirty="0" smtClean="0"/>
              <a:t>gelatin ratio </a:t>
            </a:r>
            <a:r>
              <a:rPr lang="en-US" sz="2400" dirty="0"/>
              <a:t>is: 0.8 : 1</a:t>
            </a:r>
          </a:p>
          <a:p>
            <a:pPr algn="just">
              <a:lnSpc>
                <a:spcPct val="150000"/>
              </a:lnSpc>
            </a:pPr>
            <a:r>
              <a:rPr lang="en-US" sz="2400" dirty="0"/>
              <a:t>In hard gelatin capsule the plasticizer and gelatin ratio is: 0.4 : 1</a:t>
            </a:r>
          </a:p>
        </p:txBody>
      </p:sp>
      <p:pic>
        <p:nvPicPr>
          <p:cNvPr id="3" name="Picture 2"/>
          <p:cNvPicPr>
            <a:picLocks noChangeAspect="1"/>
          </p:cNvPicPr>
          <p:nvPr/>
        </p:nvPicPr>
        <p:blipFill>
          <a:blip r:embed="rId2"/>
          <a:stretch>
            <a:fillRect/>
          </a:stretch>
        </p:blipFill>
        <p:spPr>
          <a:xfrm>
            <a:off x="7683500" y="0"/>
            <a:ext cx="4508500" cy="6857999"/>
          </a:xfrm>
          <a:prstGeom prst="rect">
            <a:avLst/>
          </a:prstGeom>
        </p:spPr>
      </p:pic>
    </p:spTree>
    <p:extLst>
      <p:ext uri="{BB962C8B-B14F-4D97-AF65-F5344CB8AC3E}">
        <p14:creationId xmlns:p14="http://schemas.microsoft.com/office/powerpoint/2010/main" val="8210528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5858" y="0"/>
            <a:ext cx="8333442" cy="5632311"/>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algn="just">
              <a:lnSpc>
                <a:spcPct val="150000"/>
              </a:lnSpc>
            </a:pPr>
            <a:r>
              <a:rPr lang="en-US" sz="2000" dirty="0">
                <a:solidFill>
                  <a:schemeClr val="dk1"/>
                </a:solidFill>
              </a:rPr>
              <a:t>In general, the additional components of the gelatin mass are limited in their use by (1) the amounts required to produce the desired effect; (2) their effect on capsule manufacture; and (</a:t>
            </a:r>
            <a:r>
              <a:rPr lang="en-US" sz="2000" dirty="0" smtClean="0">
                <a:solidFill>
                  <a:schemeClr val="dk1"/>
                </a:solidFill>
              </a:rPr>
              <a:t>3)economic </a:t>
            </a:r>
            <a:r>
              <a:rPr lang="en-US" sz="2000" dirty="0">
                <a:solidFill>
                  <a:schemeClr val="dk1"/>
                </a:solidFill>
              </a:rPr>
              <a:t>factors. </a:t>
            </a:r>
            <a:r>
              <a:rPr lang="en-US" sz="2000" dirty="0" smtClean="0">
                <a:solidFill>
                  <a:schemeClr val="dk1"/>
                </a:solidFill>
              </a:rPr>
              <a:t>Examples </a:t>
            </a:r>
            <a:r>
              <a:rPr lang="en-US" sz="2000" dirty="0">
                <a:solidFill>
                  <a:schemeClr val="dk1"/>
                </a:solidFill>
              </a:rPr>
              <a:t>of ingredients </a:t>
            </a:r>
            <a:r>
              <a:rPr lang="en-US" sz="2000" dirty="0" smtClean="0">
                <a:solidFill>
                  <a:schemeClr val="dk1"/>
                </a:solidFill>
              </a:rPr>
              <a:t>are </a:t>
            </a:r>
            <a:r>
              <a:rPr lang="en-US" sz="2000" dirty="0">
                <a:solidFill>
                  <a:schemeClr val="dk1"/>
                </a:solidFill>
              </a:rPr>
              <a:t>shown in Table 13-3.</a:t>
            </a:r>
          </a:p>
          <a:p>
            <a:pPr algn="just">
              <a:lnSpc>
                <a:spcPct val="150000"/>
              </a:lnSpc>
            </a:pPr>
            <a:r>
              <a:rPr lang="en-US" sz="2000" b="1" dirty="0" smtClean="0">
                <a:solidFill>
                  <a:srgbClr val="002060"/>
                </a:solidFill>
              </a:rPr>
              <a:t>As a general policy, the color of the capsule shell should never be lighter in hue than the capsulated material.</a:t>
            </a:r>
          </a:p>
          <a:p>
            <a:pPr algn="just">
              <a:lnSpc>
                <a:spcPct val="150000"/>
              </a:lnSpc>
            </a:pPr>
            <a:r>
              <a:rPr lang="en-US" sz="2000" dirty="0">
                <a:solidFill>
                  <a:schemeClr val="dk1"/>
                </a:solidFill>
              </a:rPr>
              <a:t>More specifically, darker colors are more appropriate for large-size (14 to 20 minim oblong) oral products, </a:t>
            </a:r>
            <a:r>
              <a:rPr lang="en-US" sz="2000" dirty="0" smtClean="0">
                <a:solidFill>
                  <a:schemeClr val="dk1"/>
                </a:solidFill>
              </a:rPr>
              <a:t>before </a:t>
            </a:r>
            <a:r>
              <a:rPr lang="en-US" sz="2000" dirty="0">
                <a:solidFill>
                  <a:schemeClr val="dk1"/>
                </a:solidFill>
              </a:rPr>
              <a:t>a color is chosen, mixtures should be checked in the laboratory by addition of water to ascertain if reactions take place to cause the mixture to </a:t>
            </a:r>
            <a:r>
              <a:rPr lang="en-US" sz="2000" dirty="0" smtClean="0">
                <a:solidFill>
                  <a:schemeClr val="dk1"/>
                </a:solidFill>
              </a:rPr>
              <a:t>darken</a:t>
            </a:r>
            <a:r>
              <a:rPr lang="en-US" sz="2000" dirty="0"/>
              <a:t>.</a:t>
            </a:r>
            <a:endParaRPr lang="en-US" sz="2000" dirty="0" smtClean="0">
              <a:solidFill>
                <a:schemeClr val="dk1"/>
              </a:solidFill>
            </a:endParaRPr>
          </a:p>
        </p:txBody>
      </p:sp>
      <p:pic>
        <p:nvPicPr>
          <p:cNvPr id="3" name="Picture 2"/>
          <p:cNvPicPr>
            <a:picLocks noChangeAspect="1"/>
          </p:cNvPicPr>
          <p:nvPr/>
        </p:nvPicPr>
        <p:blipFill>
          <a:blip r:embed="rId2"/>
          <a:stretch>
            <a:fillRect/>
          </a:stretch>
        </p:blipFill>
        <p:spPr>
          <a:xfrm>
            <a:off x="8369300" y="0"/>
            <a:ext cx="3921178" cy="6858000"/>
          </a:xfrm>
          <a:prstGeom prst="rect">
            <a:avLst/>
          </a:prstGeom>
        </p:spPr>
      </p:pic>
      <p:sp>
        <p:nvSpPr>
          <p:cNvPr id="4" name="Rectangle 3"/>
          <p:cNvSpPr/>
          <p:nvPr/>
        </p:nvSpPr>
        <p:spPr>
          <a:xfrm>
            <a:off x="35858" y="5566453"/>
            <a:ext cx="8300571" cy="1286186"/>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algn="just">
              <a:lnSpc>
                <a:spcPct val="150000"/>
              </a:lnSpc>
            </a:pPr>
            <a:r>
              <a:rPr lang="en-US" dirty="0">
                <a:solidFill>
                  <a:schemeClr val="dk1"/>
                </a:solidFill>
              </a:rPr>
              <a:t>Since iron is present in gelatin, dark spots may occur in the shell owing to the migration of Water-soluble iron-sensitive ingredient from the fill material  to the </a:t>
            </a:r>
            <a:r>
              <a:rPr lang="en-US" dirty="0" smtClean="0">
                <a:solidFill>
                  <a:schemeClr val="dk1"/>
                </a:solidFill>
              </a:rPr>
              <a:t>shell. </a:t>
            </a:r>
            <a:endParaRPr lang="en-US" dirty="0"/>
          </a:p>
        </p:txBody>
      </p:sp>
    </p:spTree>
    <p:extLst>
      <p:ext uri="{BB962C8B-B14F-4D97-AF65-F5344CB8AC3E}">
        <p14:creationId xmlns:p14="http://schemas.microsoft.com/office/powerpoint/2010/main" val="178236372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276038" y="908523"/>
            <a:ext cx="11696700" cy="5601533"/>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algn="ctr"/>
            <a:r>
              <a:rPr lang="en-US" sz="2400" b="1" u="sng" dirty="0">
                <a:solidFill>
                  <a:schemeClr val="accent1"/>
                </a:solidFill>
                <a:latin typeface="Times New Roman" panose="02020603050405020304" pitchFamily="18" charset="0"/>
                <a:cs typeface="Times New Roman" panose="02020603050405020304" pitchFamily="18" charset="0"/>
              </a:rPr>
              <a:t>THE NATURE OF CAPSULE CONTENT</a:t>
            </a:r>
          </a:p>
          <a:p>
            <a:pPr marL="457200" indent="-457200" algn="just">
              <a:lnSpc>
                <a:spcPct val="150000"/>
              </a:lnSpc>
              <a:buFont typeface="Wingdings" panose="05000000000000000000" pitchFamily="2" charset="2"/>
              <a:buChar char="v"/>
            </a:pPr>
            <a:r>
              <a:rPr lang="en-US" sz="2800" dirty="0" smtClean="0">
                <a:solidFill>
                  <a:srgbClr val="FF8637"/>
                </a:solidFill>
                <a:latin typeface="Times New Roman" panose="02020603050405020304" pitchFamily="18" charset="0"/>
                <a:cs typeface="Times New Roman" panose="02020603050405020304" pitchFamily="18" charset="0"/>
              </a:rPr>
              <a:t> </a:t>
            </a:r>
            <a:r>
              <a:rPr lang="en-US" sz="2400" b="1" dirty="0">
                <a:solidFill>
                  <a:srgbClr val="000000"/>
                </a:solidFill>
                <a:latin typeface="Times New Roman" panose="02020603050405020304" pitchFamily="18" charset="0"/>
                <a:cs typeface="Times New Roman" panose="02020603050405020304" pitchFamily="18" charset="0"/>
              </a:rPr>
              <a:t>The content of soft gelatin capsule is a liquid, or a combination of miscible liquids, a solution of solid in a liquid or suspension of solid in liquid.</a:t>
            </a:r>
          </a:p>
          <a:p>
            <a:pPr marL="342900" indent="-342900" algn="just">
              <a:lnSpc>
                <a:spcPct val="150000"/>
              </a:lnSpc>
              <a:buFont typeface="Wingdings" panose="05000000000000000000" pitchFamily="2" charset="2"/>
              <a:buChar char="v"/>
            </a:pPr>
            <a:r>
              <a:rPr lang="en-US" sz="2400" b="1" dirty="0" smtClean="0">
                <a:solidFill>
                  <a:srgbClr val="000000"/>
                </a:solidFill>
                <a:latin typeface="Times New Roman" panose="02020603050405020304" pitchFamily="18" charset="0"/>
                <a:cs typeface="Times New Roman" panose="02020603050405020304" pitchFamily="18" charset="0"/>
              </a:rPr>
              <a:t> </a:t>
            </a:r>
            <a:r>
              <a:rPr lang="en-US" sz="2400" b="1" dirty="0">
                <a:solidFill>
                  <a:srgbClr val="000000"/>
                </a:solidFill>
                <a:latin typeface="Times New Roman" panose="02020603050405020304" pitchFamily="18" charset="0"/>
                <a:cs typeface="Times New Roman" panose="02020603050405020304" pitchFamily="18" charset="0"/>
              </a:rPr>
              <a:t>Liquids are both water-miscible and volatile can not be included as a major constituent of capsule content since Liquids they can migrate into the hydrophilic gelatin shell and volatilize from its surface. Water, </a:t>
            </a:r>
            <a:r>
              <a:rPr lang="en-US" sz="2400" b="1" dirty="0" err="1">
                <a:solidFill>
                  <a:srgbClr val="000000"/>
                </a:solidFill>
                <a:latin typeface="Times New Roman" panose="02020603050405020304" pitchFamily="18" charset="0"/>
                <a:cs typeface="Times New Roman" panose="02020603050405020304" pitchFamily="18" charset="0"/>
              </a:rPr>
              <a:t>ethylalcohol</a:t>
            </a:r>
            <a:r>
              <a:rPr lang="en-US" sz="2400" b="1" dirty="0">
                <a:solidFill>
                  <a:srgbClr val="000000"/>
                </a:solidFill>
                <a:latin typeface="Times New Roman" panose="02020603050405020304" pitchFamily="18" charset="0"/>
                <a:cs typeface="Times New Roman" panose="02020603050405020304" pitchFamily="18" charset="0"/>
              </a:rPr>
              <a:t>, and, of course,, emulsions fall into this category.</a:t>
            </a:r>
          </a:p>
          <a:p>
            <a:pPr marL="342900" indent="-342900">
              <a:lnSpc>
                <a:spcPct val="150000"/>
              </a:lnSpc>
              <a:buFont typeface="Wingdings" panose="05000000000000000000" pitchFamily="2" charset="2"/>
              <a:buChar char="v"/>
            </a:pPr>
            <a:r>
              <a:rPr lang="en-US" sz="2400" b="1" dirty="0" smtClean="0">
                <a:solidFill>
                  <a:srgbClr val="000000"/>
                </a:solidFill>
                <a:latin typeface="Times New Roman" panose="02020603050405020304" pitchFamily="18" charset="0"/>
                <a:cs typeface="Times New Roman" panose="02020603050405020304" pitchFamily="18" charset="0"/>
              </a:rPr>
              <a:t> </a:t>
            </a:r>
            <a:r>
              <a:rPr lang="en-US" sz="2400" b="1" dirty="0">
                <a:solidFill>
                  <a:srgbClr val="000000"/>
                </a:solidFill>
                <a:latin typeface="Times New Roman" panose="02020603050405020304" pitchFamily="18" charset="0"/>
                <a:cs typeface="Times New Roman" panose="02020603050405020304" pitchFamily="18" charset="0"/>
              </a:rPr>
              <a:t>Gelatin plasticizers such as glycerin and propylene glycol can not be </a:t>
            </a:r>
            <a:r>
              <a:rPr lang="en-US" sz="2400" b="1" dirty="0" smtClean="0">
                <a:solidFill>
                  <a:srgbClr val="000000"/>
                </a:solidFill>
                <a:latin typeface="Times New Roman" panose="02020603050405020304" pitchFamily="18" charset="0"/>
                <a:cs typeface="Times New Roman" panose="02020603050405020304" pitchFamily="18" charset="0"/>
              </a:rPr>
              <a:t>major constituents </a:t>
            </a:r>
            <a:r>
              <a:rPr lang="en-US" sz="2400" b="1" dirty="0">
                <a:solidFill>
                  <a:srgbClr val="000000"/>
                </a:solidFill>
                <a:latin typeface="Times New Roman" panose="02020603050405020304" pitchFamily="18" charset="0"/>
                <a:cs typeface="Times New Roman" panose="02020603050405020304" pitchFamily="18" charset="0"/>
              </a:rPr>
              <a:t>of the capsule content, owing to their softening effect on the gelatin shell, which thereby makes the capsule more susceptible to effects of heat and humidity.</a:t>
            </a:r>
          </a:p>
        </p:txBody>
      </p:sp>
    </p:spTree>
    <p:extLst>
      <p:ext uri="{BB962C8B-B14F-4D97-AF65-F5344CB8AC3E}">
        <p14:creationId xmlns:p14="http://schemas.microsoft.com/office/powerpoint/2010/main" val="169227441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15900" y="49034"/>
            <a:ext cx="11811000" cy="6740307"/>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a:lnSpc>
                <a:spcPct val="150000"/>
              </a:lnSpc>
            </a:pPr>
            <a:r>
              <a:rPr lang="en-US" sz="2400" b="1" dirty="0">
                <a:solidFill>
                  <a:srgbClr val="000000"/>
                </a:solidFill>
                <a:latin typeface="Times New Roman" panose="02020603050405020304" pitchFamily="18" charset="0"/>
                <a:cs typeface="Times New Roman" panose="02020603050405020304" pitchFamily="18" charset="0"/>
              </a:rPr>
              <a:t>As a minor constituents (up to 5% of cap. contents) water and alcohol can be used as </a:t>
            </a:r>
            <a:r>
              <a:rPr lang="en-US" sz="2400" b="1" dirty="0" err="1">
                <a:solidFill>
                  <a:srgbClr val="000000"/>
                </a:solidFill>
                <a:latin typeface="Times New Roman" panose="02020603050405020304" pitchFamily="18" charset="0"/>
                <a:cs typeface="Times New Roman" panose="02020603050405020304" pitchFamily="18" charset="0"/>
              </a:rPr>
              <a:t>cosolvent</a:t>
            </a:r>
            <a:r>
              <a:rPr lang="en-US" sz="2400" b="1" dirty="0">
                <a:solidFill>
                  <a:srgbClr val="000000"/>
                </a:solidFill>
                <a:latin typeface="Times New Roman" panose="02020603050405020304" pitchFamily="18" charset="0"/>
                <a:cs typeface="Times New Roman" panose="02020603050405020304" pitchFamily="18" charset="0"/>
              </a:rPr>
              <a:t>.</a:t>
            </a:r>
          </a:p>
          <a:p>
            <a:pPr>
              <a:lnSpc>
                <a:spcPct val="150000"/>
              </a:lnSpc>
            </a:pPr>
            <a:r>
              <a:rPr lang="en-US" sz="2400" b="1" dirty="0">
                <a:solidFill>
                  <a:srgbClr val="000000"/>
                </a:solidFill>
                <a:latin typeface="Times New Roman" panose="02020603050405020304" pitchFamily="18" charset="0"/>
                <a:cs typeface="Times New Roman" panose="02020603050405020304" pitchFamily="18" charset="0"/>
              </a:rPr>
              <a:t> Up to 10% glycerin/ PG can be used as </a:t>
            </a:r>
            <a:r>
              <a:rPr lang="en-US" sz="2400" b="1" dirty="0" err="1">
                <a:solidFill>
                  <a:srgbClr val="000000"/>
                </a:solidFill>
                <a:latin typeface="Times New Roman" panose="02020603050405020304" pitchFamily="18" charset="0"/>
                <a:cs typeface="Times New Roman" panose="02020603050405020304" pitchFamily="18" charset="0"/>
              </a:rPr>
              <a:t>cosolvent</a:t>
            </a:r>
            <a:r>
              <a:rPr lang="en-US" sz="2400" b="1" dirty="0">
                <a:solidFill>
                  <a:srgbClr val="000000"/>
                </a:solidFill>
                <a:latin typeface="Times New Roman" panose="02020603050405020304" pitchFamily="18" charset="0"/>
                <a:cs typeface="Times New Roman" panose="02020603050405020304" pitchFamily="18" charset="0"/>
              </a:rPr>
              <a:t>.</a:t>
            </a:r>
          </a:p>
          <a:p>
            <a:pPr>
              <a:lnSpc>
                <a:spcPct val="150000"/>
              </a:lnSpc>
            </a:pPr>
            <a:r>
              <a:rPr lang="en-US" sz="2400" b="1" dirty="0">
                <a:solidFill>
                  <a:srgbClr val="000000"/>
                </a:solidFill>
                <a:latin typeface="Times New Roman" panose="02020603050405020304" pitchFamily="18" charset="0"/>
                <a:cs typeface="Times New Roman" panose="02020603050405020304" pitchFamily="18" charset="0"/>
              </a:rPr>
              <a:t> Also, preparations for encapsulation should have a pH between 2.5 and 7.5, since preparations that are more acidic can cause hydrolysis and leakage of the gelatin shell. And preparations that are more alkaline can tan the gelatin and thus affect solubility of the shell.</a:t>
            </a:r>
          </a:p>
          <a:p>
            <a:pPr>
              <a:lnSpc>
                <a:spcPct val="150000"/>
              </a:lnSpc>
            </a:pPr>
            <a:r>
              <a:rPr lang="en-US" sz="2400" b="1" dirty="0">
                <a:solidFill>
                  <a:srgbClr val="000000"/>
                </a:solidFill>
                <a:latin typeface="Times New Roman" panose="02020603050405020304" pitchFamily="18" charset="0"/>
                <a:cs typeface="Times New Roman" panose="02020603050405020304" pitchFamily="18" charset="0"/>
              </a:rPr>
              <a:t> The capsulation of water immiscible liquids (vegetable oils and mineral oils) is the   simplest form of soft gelatin capsulation and usually requires little or no formulation.</a:t>
            </a:r>
          </a:p>
          <a:p>
            <a:pPr marL="285750" indent="-285750">
              <a:lnSpc>
                <a:spcPct val="150000"/>
              </a:lnSpc>
              <a:buFont typeface="Wingdings" panose="05000000000000000000" pitchFamily="2" charset="2"/>
              <a:buChar char="Ø"/>
            </a:pPr>
            <a:r>
              <a:rPr lang="en-US" sz="2400" b="1" dirty="0">
                <a:solidFill>
                  <a:srgbClr val="000000"/>
                </a:solidFill>
                <a:latin typeface="Times New Roman" panose="02020603050405020304" pitchFamily="18" charset="0"/>
                <a:cs typeface="Times New Roman" panose="02020603050405020304" pitchFamily="18" charset="0"/>
              </a:rPr>
              <a:t>All liquids, solutions, and suspensions for capsulation should be homogeneous and air-free and preferably should flow by gravity at room temperature, since the sealing temperature of the gelatin films is usually  may range of 37 to 40  ͦC.</a:t>
            </a:r>
          </a:p>
        </p:txBody>
      </p:sp>
    </p:spTree>
    <p:extLst>
      <p:ext uri="{BB962C8B-B14F-4D97-AF65-F5344CB8AC3E}">
        <p14:creationId xmlns:p14="http://schemas.microsoft.com/office/powerpoint/2010/main" val="94914426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663700" y="679357"/>
            <a:ext cx="9969500" cy="5632311"/>
          </a:xfrm>
          <a:prstGeom prst="rect">
            <a:avLst/>
          </a:prstGeom>
        </p:spPr>
        <p:style>
          <a:lnRef idx="2">
            <a:schemeClr val="accent3"/>
          </a:lnRef>
          <a:fillRef idx="1">
            <a:schemeClr val="lt1"/>
          </a:fillRef>
          <a:effectRef idx="0">
            <a:schemeClr val="accent3"/>
          </a:effectRef>
          <a:fontRef idx="minor">
            <a:schemeClr val="dk1"/>
          </a:fontRef>
        </p:style>
        <p:txBody>
          <a:bodyPr wrap="square">
            <a:spAutoFit/>
          </a:bodyPr>
          <a:lstStyle/>
          <a:p>
            <a:pPr>
              <a:lnSpc>
                <a:spcPct val="150000"/>
              </a:lnSpc>
            </a:pPr>
            <a:r>
              <a:rPr lang="en-US" sz="2400" b="1" dirty="0">
                <a:solidFill>
                  <a:srgbClr val="000000"/>
                </a:solidFill>
                <a:latin typeface="Times New Roman" panose="02020603050405020304" pitchFamily="18" charset="0"/>
                <a:cs typeface="Times New Roman" panose="02020603050405020304" pitchFamily="18" charset="0"/>
              </a:rPr>
              <a:t>Except for </a:t>
            </a:r>
            <a:r>
              <a:rPr lang="en-US" sz="2400" b="1" dirty="0" err="1">
                <a:solidFill>
                  <a:srgbClr val="000000"/>
                </a:solidFill>
                <a:latin typeface="Times New Roman" panose="02020603050405020304" pitchFamily="18" charset="0"/>
                <a:cs typeface="Times New Roman" panose="02020603050405020304" pitchFamily="18" charset="0"/>
              </a:rPr>
              <a:t>Accogel</a:t>
            </a:r>
            <a:r>
              <a:rPr lang="en-US" sz="2400" b="1" dirty="0">
                <a:solidFill>
                  <a:srgbClr val="000000"/>
                </a:solidFill>
                <a:latin typeface="Times New Roman" panose="02020603050405020304" pitchFamily="18" charset="0"/>
                <a:cs typeface="Times New Roman" panose="02020603050405020304" pitchFamily="18" charset="0"/>
              </a:rPr>
              <a:t> </a:t>
            </a:r>
            <a:r>
              <a:rPr lang="en-US" sz="2400" b="1" dirty="0" smtClean="0">
                <a:solidFill>
                  <a:srgbClr val="000000"/>
                </a:solidFill>
                <a:latin typeface="Times New Roman" panose="02020603050405020304" pitchFamily="18" charset="0"/>
                <a:cs typeface="Times New Roman" panose="02020603050405020304" pitchFamily="18" charset="0"/>
              </a:rPr>
              <a:t>process (</a:t>
            </a:r>
            <a:r>
              <a:rPr lang="en-US" sz="2400" dirty="0" smtClean="0"/>
              <a:t>which </a:t>
            </a:r>
            <a:r>
              <a:rPr lang="en-US" sz="2400" dirty="0"/>
              <a:t>is </a:t>
            </a:r>
            <a:r>
              <a:rPr lang="en-US" sz="2400" dirty="0" err="1" smtClean="0"/>
              <a:t>primariy</a:t>
            </a:r>
            <a:r>
              <a:rPr lang="en-US" sz="2400" dirty="0" smtClean="0"/>
              <a:t> concerned </a:t>
            </a:r>
            <a:r>
              <a:rPr lang="en-US" sz="2400" dirty="0"/>
              <a:t>with the capsulation of </a:t>
            </a:r>
            <a:r>
              <a:rPr lang="en-US" sz="2400" dirty="0" smtClean="0"/>
              <a:t>dry powders) </a:t>
            </a:r>
            <a:r>
              <a:rPr lang="en-US" sz="2400" b="1" dirty="0" smtClean="0">
                <a:solidFill>
                  <a:srgbClr val="000000"/>
                </a:solidFill>
                <a:latin typeface="Times New Roman" panose="02020603050405020304" pitchFamily="18" charset="0"/>
                <a:cs typeface="Times New Roman" panose="02020603050405020304" pitchFamily="18" charset="0"/>
              </a:rPr>
              <a:t>, </a:t>
            </a:r>
            <a:r>
              <a:rPr lang="en-US" sz="2400" b="1" dirty="0">
                <a:solidFill>
                  <a:srgbClr val="000000"/>
                </a:solidFill>
                <a:latin typeface="Times New Roman" panose="02020603050405020304" pitchFamily="18" charset="0"/>
                <a:cs typeface="Times New Roman" panose="02020603050405020304" pitchFamily="18" charset="0"/>
              </a:rPr>
              <a:t>solids are filled into </a:t>
            </a:r>
            <a:r>
              <a:rPr lang="en-US" sz="2400" b="1" dirty="0" smtClean="0">
                <a:solidFill>
                  <a:srgbClr val="000000"/>
                </a:solidFill>
                <a:latin typeface="Times New Roman" panose="02020603050405020304" pitchFamily="18" charset="0"/>
                <a:cs typeface="Times New Roman" panose="02020603050405020304" pitchFamily="18" charset="0"/>
              </a:rPr>
              <a:t>soft capsules </a:t>
            </a:r>
            <a:r>
              <a:rPr lang="en-US" sz="2400" b="1" dirty="0">
                <a:solidFill>
                  <a:srgbClr val="000000"/>
                </a:solidFill>
                <a:latin typeface="Times New Roman" panose="02020603050405020304" pitchFamily="18" charset="0"/>
                <a:cs typeface="Times New Roman" panose="02020603050405020304" pitchFamily="18" charset="0"/>
              </a:rPr>
              <a:t>in the form of either solution or suspension.</a:t>
            </a:r>
          </a:p>
          <a:p>
            <a:pPr>
              <a:lnSpc>
                <a:spcPct val="150000"/>
              </a:lnSpc>
            </a:pPr>
            <a:r>
              <a:rPr lang="en-US" sz="2400" dirty="0">
                <a:solidFill>
                  <a:srgbClr val="FF8637"/>
                </a:solidFill>
                <a:latin typeface="Times New Roman" panose="02020603050405020304" pitchFamily="18" charset="0"/>
                <a:cs typeface="Times New Roman" panose="02020603050405020304" pitchFamily="18" charset="0"/>
              </a:rPr>
              <a:t> </a:t>
            </a:r>
            <a:r>
              <a:rPr lang="en-US" sz="2400" b="1" dirty="0">
                <a:solidFill>
                  <a:srgbClr val="000000"/>
                </a:solidFill>
                <a:latin typeface="Times New Roman" panose="02020603050405020304" pitchFamily="18" charset="0"/>
                <a:cs typeface="Times New Roman" panose="02020603050405020304" pitchFamily="18" charset="0"/>
              </a:rPr>
              <a:t>The preparation of a </a:t>
            </a:r>
            <a:r>
              <a:rPr lang="en-US" sz="2400" b="1" dirty="0">
                <a:solidFill>
                  <a:srgbClr val="00B150"/>
                </a:solidFill>
                <a:latin typeface="Times New Roman" panose="02020603050405020304" pitchFamily="18" charset="0"/>
                <a:cs typeface="Times New Roman" panose="02020603050405020304" pitchFamily="18" charset="0"/>
              </a:rPr>
              <a:t>solution of a </a:t>
            </a:r>
            <a:r>
              <a:rPr lang="en-US" sz="2400" b="1" dirty="0" smtClean="0">
                <a:solidFill>
                  <a:srgbClr val="00B150"/>
                </a:solidFill>
                <a:latin typeface="Times New Roman" panose="02020603050405020304" pitchFamily="18" charset="0"/>
                <a:cs typeface="Times New Roman" panose="02020603050405020304" pitchFamily="18" charset="0"/>
              </a:rPr>
              <a:t>solid medicament</a:t>
            </a:r>
            <a:r>
              <a:rPr lang="en-US" sz="2400" b="1" dirty="0">
                <a:solidFill>
                  <a:srgbClr val="00B150"/>
                </a:solidFill>
                <a:latin typeface="Times New Roman" panose="02020603050405020304" pitchFamily="18" charset="0"/>
                <a:cs typeface="Times New Roman" panose="02020603050405020304" pitchFamily="18" charset="0"/>
              </a:rPr>
              <a:t> </a:t>
            </a:r>
            <a:r>
              <a:rPr lang="en-US" sz="2400" b="1" dirty="0" smtClean="0">
                <a:solidFill>
                  <a:srgbClr val="00B150"/>
                </a:solidFill>
                <a:latin typeface="Times New Roman" panose="02020603050405020304" pitchFamily="18" charset="0"/>
                <a:cs typeface="Times New Roman" panose="02020603050405020304" pitchFamily="18" charset="0"/>
              </a:rPr>
              <a:t>should </a:t>
            </a:r>
            <a:r>
              <a:rPr lang="en-US" sz="2400" b="1" dirty="0">
                <a:solidFill>
                  <a:srgbClr val="00B150"/>
                </a:solidFill>
                <a:latin typeface="Times New Roman" panose="02020603050405020304" pitchFamily="18" charset="0"/>
                <a:cs typeface="Times New Roman" panose="02020603050405020304" pitchFamily="18" charset="0"/>
              </a:rPr>
              <a:t>be the first goal; usually the solution is </a:t>
            </a:r>
            <a:r>
              <a:rPr lang="en-US" sz="2400" b="1" dirty="0" smtClean="0">
                <a:solidFill>
                  <a:srgbClr val="00B150"/>
                </a:solidFill>
                <a:latin typeface="Times New Roman" panose="02020603050405020304" pitchFamily="18" charset="0"/>
                <a:cs typeface="Times New Roman" panose="02020603050405020304" pitchFamily="18" charset="0"/>
              </a:rPr>
              <a:t>easily capsulated </a:t>
            </a:r>
            <a:r>
              <a:rPr lang="en-US" sz="2400" b="1" dirty="0">
                <a:solidFill>
                  <a:srgbClr val="00B150"/>
                </a:solidFill>
                <a:latin typeface="Times New Roman" panose="02020603050405020304" pitchFamily="18" charset="0"/>
                <a:cs typeface="Times New Roman" panose="02020603050405020304" pitchFamily="18" charset="0"/>
              </a:rPr>
              <a:t>and exhibit </a:t>
            </a:r>
            <a:r>
              <a:rPr lang="en-US" sz="2400" b="1" dirty="0">
                <a:solidFill>
                  <a:srgbClr val="FFC100"/>
                </a:solidFill>
                <a:latin typeface="Times New Roman" panose="02020603050405020304" pitchFamily="18" charset="0"/>
                <a:cs typeface="Times New Roman" panose="02020603050405020304" pitchFamily="18" charset="0"/>
              </a:rPr>
              <a:t>better uniformity</a:t>
            </a:r>
            <a:r>
              <a:rPr lang="en-US" sz="2400" b="1" dirty="0">
                <a:solidFill>
                  <a:srgbClr val="00B150"/>
                </a:solidFill>
                <a:latin typeface="Times New Roman" panose="02020603050405020304" pitchFamily="18" charset="0"/>
                <a:cs typeface="Times New Roman" panose="02020603050405020304" pitchFamily="18" charset="0"/>
              </a:rPr>
              <a:t>, </a:t>
            </a:r>
            <a:r>
              <a:rPr lang="en-US" sz="2400" b="1" dirty="0">
                <a:solidFill>
                  <a:srgbClr val="FF0000"/>
                </a:solidFill>
                <a:latin typeface="Times New Roman" panose="02020603050405020304" pitchFamily="18" charset="0"/>
                <a:cs typeface="Times New Roman" panose="02020603050405020304" pitchFamily="18" charset="0"/>
              </a:rPr>
              <a:t>stability </a:t>
            </a:r>
            <a:r>
              <a:rPr lang="en-US" sz="2400" b="1" dirty="0" smtClean="0">
                <a:solidFill>
                  <a:srgbClr val="00B150"/>
                </a:solidFill>
                <a:latin typeface="Times New Roman" panose="02020603050405020304" pitchFamily="18" charset="0"/>
                <a:cs typeface="Times New Roman" panose="02020603050405020304" pitchFamily="18" charset="0"/>
              </a:rPr>
              <a:t>and </a:t>
            </a:r>
            <a:r>
              <a:rPr lang="en-US" sz="2400" b="1" dirty="0" smtClean="0">
                <a:solidFill>
                  <a:srgbClr val="0070C1"/>
                </a:solidFill>
                <a:latin typeface="Times New Roman" panose="02020603050405020304" pitchFamily="18" charset="0"/>
                <a:cs typeface="Times New Roman" panose="02020603050405020304" pitchFamily="18" charset="0"/>
              </a:rPr>
              <a:t>biopharmaceutical </a:t>
            </a:r>
            <a:r>
              <a:rPr lang="en-US" sz="2400" b="1" dirty="0">
                <a:solidFill>
                  <a:srgbClr val="0070C1"/>
                </a:solidFill>
                <a:latin typeface="Times New Roman" panose="02020603050405020304" pitchFamily="18" charset="0"/>
                <a:cs typeface="Times New Roman" panose="02020603050405020304" pitchFamily="18" charset="0"/>
              </a:rPr>
              <a:t>properties than suspension</a:t>
            </a:r>
            <a:r>
              <a:rPr lang="en-US" sz="2400" b="1" dirty="0" smtClean="0">
                <a:solidFill>
                  <a:srgbClr val="00B150"/>
                </a:solidFill>
                <a:latin typeface="Times New Roman" panose="02020603050405020304" pitchFamily="18" charset="0"/>
                <a:cs typeface="Times New Roman" panose="02020603050405020304" pitchFamily="18" charset="0"/>
              </a:rPr>
              <a:t>.</a:t>
            </a:r>
            <a:endParaRPr lang="en-US" sz="2400" b="1" dirty="0">
              <a:solidFill>
                <a:srgbClr val="00B150"/>
              </a:solidFill>
              <a:latin typeface="Times New Roman" panose="02020603050405020304" pitchFamily="18" charset="0"/>
              <a:cs typeface="Times New Roman" panose="02020603050405020304" pitchFamily="18" charset="0"/>
            </a:endParaRPr>
          </a:p>
          <a:p>
            <a:pPr>
              <a:lnSpc>
                <a:spcPct val="150000"/>
              </a:lnSpc>
            </a:pPr>
            <a:r>
              <a:rPr lang="en-US" sz="2400" dirty="0">
                <a:solidFill>
                  <a:srgbClr val="FF8637"/>
                </a:solidFill>
                <a:latin typeface="Times New Roman" panose="02020603050405020304" pitchFamily="18" charset="0"/>
                <a:cs typeface="Times New Roman" panose="02020603050405020304" pitchFamily="18" charset="0"/>
              </a:rPr>
              <a:t> </a:t>
            </a:r>
            <a:r>
              <a:rPr lang="en-US" sz="2400" b="1" dirty="0">
                <a:solidFill>
                  <a:srgbClr val="000000"/>
                </a:solidFill>
                <a:latin typeface="Times New Roman" panose="02020603050405020304" pitchFamily="18" charset="0"/>
                <a:cs typeface="Times New Roman" panose="02020603050405020304" pitchFamily="18" charset="0"/>
              </a:rPr>
              <a:t>For oral products, the </a:t>
            </a:r>
            <a:r>
              <a:rPr lang="en-US" sz="2400" b="1" dirty="0">
                <a:solidFill>
                  <a:srgbClr val="C10000"/>
                </a:solidFill>
                <a:latin typeface="Times New Roman" panose="02020603050405020304" pitchFamily="18" charset="0"/>
                <a:cs typeface="Times New Roman" panose="02020603050405020304" pitchFamily="18" charset="0"/>
              </a:rPr>
              <a:t>medicament should </a:t>
            </a:r>
            <a:r>
              <a:rPr lang="en-US" sz="2400" b="1" dirty="0" smtClean="0">
                <a:solidFill>
                  <a:srgbClr val="C10000"/>
                </a:solidFill>
                <a:latin typeface="Times New Roman" panose="02020603050405020304" pitchFamily="18" charset="0"/>
                <a:cs typeface="Times New Roman" panose="02020603050405020304" pitchFamily="18" charset="0"/>
              </a:rPr>
              <a:t>have sufficient </a:t>
            </a:r>
            <a:r>
              <a:rPr lang="en-US" sz="2400" b="1" dirty="0">
                <a:solidFill>
                  <a:srgbClr val="C10000"/>
                </a:solidFill>
                <a:latin typeface="Times New Roman" panose="02020603050405020304" pitchFamily="18" charset="0"/>
                <a:cs typeface="Times New Roman" panose="02020603050405020304" pitchFamily="18" charset="0"/>
              </a:rPr>
              <a:t>solubility in the solvent system </a:t>
            </a:r>
            <a:r>
              <a:rPr lang="en-US" sz="2400" b="1" dirty="0">
                <a:solidFill>
                  <a:srgbClr val="595D63"/>
                </a:solidFill>
                <a:latin typeface="Times New Roman" panose="02020603050405020304" pitchFamily="18" charset="0"/>
                <a:cs typeface="Times New Roman" panose="02020603050405020304" pitchFamily="18" charset="0"/>
              </a:rPr>
              <a:t>so that </a:t>
            </a:r>
            <a:r>
              <a:rPr lang="en-US" sz="2400" b="1" dirty="0" smtClean="0">
                <a:solidFill>
                  <a:srgbClr val="595D63"/>
                </a:solidFill>
                <a:latin typeface="Times New Roman" panose="02020603050405020304" pitchFamily="18" charset="0"/>
                <a:cs typeface="Times New Roman" panose="02020603050405020304" pitchFamily="18" charset="0"/>
              </a:rPr>
              <a:t>the necessary </a:t>
            </a:r>
            <a:r>
              <a:rPr lang="en-US" sz="2400" b="1" dirty="0">
                <a:solidFill>
                  <a:srgbClr val="595D63"/>
                </a:solidFill>
                <a:latin typeface="Times New Roman" panose="02020603050405020304" pitchFamily="18" charset="0"/>
                <a:cs typeface="Times New Roman" panose="02020603050405020304" pitchFamily="18" charset="0"/>
              </a:rPr>
              <a:t>dose is contained in a maximum fill </a:t>
            </a:r>
            <a:r>
              <a:rPr lang="en-US" sz="2400" b="1" dirty="0" smtClean="0">
                <a:solidFill>
                  <a:srgbClr val="595D63"/>
                </a:solidFill>
                <a:latin typeface="Times New Roman" panose="02020603050405020304" pitchFamily="18" charset="0"/>
                <a:cs typeface="Times New Roman" panose="02020603050405020304" pitchFamily="18" charset="0"/>
              </a:rPr>
              <a:t>volume of </a:t>
            </a:r>
            <a:r>
              <a:rPr lang="en-US" sz="2400" b="1" dirty="0">
                <a:solidFill>
                  <a:srgbClr val="595D63"/>
                </a:solidFill>
                <a:latin typeface="Times New Roman" panose="02020603050405020304" pitchFamily="18" charset="0"/>
                <a:cs typeface="Times New Roman" panose="02020603050405020304" pitchFamily="18" charset="0"/>
              </a:rPr>
              <a:t>16 to 20 minims </a:t>
            </a:r>
            <a:r>
              <a:rPr lang="en-US" sz="2400" b="1" dirty="0">
                <a:solidFill>
                  <a:srgbClr val="C10000"/>
                </a:solidFill>
                <a:latin typeface="Times New Roman" panose="02020603050405020304" pitchFamily="18" charset="0"/>
                <a:cs typeface="Times New Roman" panose="02020603050405020304" pitchFamily="18" charset="0"/>
              </a:rPr>
              <a:t>(1 to 1.25 ml).</a:t>
            </a:r>
          </a:p>
          <a:p>
            <a:pPr>
              <a:lnSpc>
                <a:spcPct val="150000"/>
              </a:lnSpc>
            </a:pPr>
            <a:r>
              <a:rPr lang="en-US" sz="2400" dirty="0">
                <a:solidFill>
                  <a:srgbClr val="FF8637"/>
                </a:solidFill>
                <a:latin typeface="Times New Roman" panose="02020603050405020304" pitchFamily="18" charset="0"/>
                <a:cs typeface="Times New Roman" panose="02020603050405020304" pitchFamily="18" charset="0"/>
              </a:rPr>
              <a:t> </a:t>
            </a:r>
            <a:r>
              <a:rPr lang="en-US" sz="2400" b="1" dirty="0">
                <a:solidFill>
                  <a:srgbClr val="7030A1"/>
                </a:solidFill>
                <a:latin typeface="Times New Roman" panose="02020603050405020304" pitchFamily="18" charset="0"/>
                <a:cs typeface="Times New Roman" panose="02020603050405020304" pitchFamily="18" charset="0"/>
              </a:rPr>
              <a:t>Solids are not soluble in the solvent system </a:t>
            </a:r>
            <a:r>
              <a:rPr lang="en-US" sz="2400" b="1" dirty="0" smtClean="0">
                <a:solidFill>
                  <a:srgbClr val="7030A1"/>
                </a:solidFill>
                <a:latin typeface="Times New Roman" panose="02020603050405020304" pitchFamily="18" charset="0"/>
                <a:cs typeface="Times New Roman" panose="02020603050405020304" pitchFamily="18" charset="0"/>
              </a:rPr>
              <a:t>are capsulated </a:t>
            </a:r>
            <a:r>
              <a:rPr lang="en-US" sz="2400" b="1" dirty="0">
                <a:solidFill>
                  <a:srgbClr val="7030A1"/>
                </a:solidFill>
                <a:latin typeface="Times New Roman" panose="02020603050405020304" pitchFamily="18" charset="0"/>
                <a:cs typeface="Times New Roman" panose="02020603050405020304" pitchFamily="18" charset="0"/>
              </a:rPr>
              <a:t>as suspension.</a:t>
            </a:r>
            <a:endParaRPr lang="en-US"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00267067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63606" y="0"/>
            <a:ext cx="12028394" cy="6494085"/>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a:lnSpc>
                <a:spcPct val="150000"/>
              </a:lnSpc>
            </a:pPr>
            <a:r>
              <a:rPr lang="en-US" sz="2400" b="1" dirty="0">
                <a:solidFill>
                  <a:srgbClr val="000000"/>
                </a:solidFill>
                <a:latin typeface="Times New Roman" panose="02020603050405020304" pitchFamily="18" charset="0"/>
                <a:cs typeface="Times New Roman" panose="02020603050405020304" pitchFamily="18" charset="0"/>
              </a:rPr>
              <a:t>The choice of suspension medium are directed toward producing the smallest size capsule .</a:t>
            </a:r>
          </a:p>
          <a:p>
            <a:pPr>
              <a:lnSpc>
                <a:spcPct val="150000"/>
              </a:lnSpc>
            </a:pPr>
            <a:r>
              <a:rPr lang="en-US" sz="2400" b="1" dirty="0">
                <a:solidFill>
                  <a:srgbClr val="000000"/>
                </a:solidFill>
                <a:latin typeface="Times New Roman" panose="02020603050405020304" pitchFamily="18" charset="0"/>
                <a:cs typeface="Times New Roman" panose="02020603050405020304" pitchFamily="18" charset="0"/>
              </a:rPr>
              <a:t>In the formulation of suspensions for soft gelatin encapsulation, certain basic information must be developed to determine the minimum capsule size.</a:t>
            </a:r>
          </a:p>
          <a:p>
            <a:r>
              <a:rPr lang="en-US" sz="2800" b="1" dirty="0" smtClean="0">
                <a:solidFill>
                  <a:srgbClr val="FF0000"/>
                </a:solidFill>
                <a:latin typeface="Times New Roman" panose="02020603050405020304" pitchFamily="18" charset="0"/>
                <a:cs typeface="Times New Roman" panose="02020603050405020304" pitchFamily="18" charset="0"/>
              </a:rPr>
              <a:t>Laboratory </a:t>
            </a:r>
            <a:r>
              <a:rPr lang="en-US" sz="2800" b="1" dirty="0">
                <a:solidFill>
                  <a:srgbClr val="FF0000"/>
                </a:solidFill>
                <a:latin typeface="Times New Roman" panose="02020603050405020304" pitchFamily="18" charset="0"/>
                <a:cs typeface="Times New Roman" panose="02020603050405020304" pitchFamily="18" charset="0"/>
              </a:rPr>
              <a:t>tool for this purpose is:</a:t>
            </a:r>
          </a:p>
          <a:p>
            <a:r>
              <a:rPr lang="en-US" sz="2800" dirty="0">
                <a:solidFill>
                  <a:srgbClr val="FF8637"/>
                </a:solidFill>
                <a:latin typeface="Times New Roman" panose="02020603050405020304" pitchFamily="18" charset="0"/>
                <a:cs typeface="Times New Roman" panose="02020603050405020304" pitchFamily="18" charset="0"/>
              </a:rPr>
              <a:t> </a:t>
            </a:r>
            <a:r>
              <a:rPr lang="en-US" sz="2800" b="1" dirty="0">
                <a:solidFill>
                  <a:srgbClr val="FF0000"/>
                </a:solidFill>
                <a:latin typeface="Times New Roman" panose="02020603050405020304" pitchFamily="18" charset="0"/>
                <a:cs typeface="Times New Roman" panose="02020603050405020304" pitchFamily="18" charset="0"/>
              </a:rPr>
              <a:t>Base adsorption (of solids to be suspended): </a:t>
            </a:r>
            <a:r>
              <a:rPr lang="en-US" sz="2800" b="1" dirty="0" smtClean="0">
                <a:solidFill>
                  <a:srgbClr val="000000"/>
                </a:solidFill>
                <a:latin typeface="Times New Roman" panose="02020603050405020304" pitchFamily="18" charset="0"/>
                <a:cs typeface="Times New Roman" panose="02020603050405020304" pitchFamily="18" charset="0"/>
              </a:rPr>
              <a:t>is expressed </a:t>
            </a:r>
            <a:r>
              <a:rPr lang="en-US" sz="2800" b="1" dirty="0">
                <a:solidFill>
                  <a:srgbClr val="000000"/>
                </a:solidFill>
                <a:latin typeface="Times New Roman" panose="02020603050405020304" pitchFamily="18" charset="0"/>
                <a:cs typeface="Times New Roman" panose="02020603050405020304" pitchFamily="18" charset="0"/>
              </a:rPr>
              <a:t>as </a:t>
            </a:r>
            <a:r>
              <a:rPr lang="en-US" sz="2800" b="1" dirty="0">
                <a:solidFill>
                  <a:srgbClr val="FFC100"/>
                </a:solidFill>
                <a:latin typeface="Times New Roman" panose="02020603050405020304" pitchFamily="18" charset="0"/>
                <a:cs typeface="Times New Roman" panose="02020603050405020304" pitchFamily="18" charset="0"/>
              </a:rPr>
              <a:t>number of grams of liquid base (</a:t>
            </a:r>
            <a:r>
              <a:rPr lang="en-US" sz="2800" b="1" dirty="0" smtClean="0">
                <a:solidFill>
                  <a:srgbClr val="FFC100"/>
                </a:solidFill>
                <a:latin typeface="Times New Roman" panose="02020603050405020304" pitchFamily="18" charset="0"/>
                <a:cs typeface="Times New Roman" panose="02020603050405020304" pitchFamily="18" charset="0"/>
              </a:rPr>
              <a:t>insert liquid </a:t>
            </a:r>
            <a:r>
              <a:rPr lang="en-US" sz="2800" b="1" dirty="0">
                <a:solidFill>
                  <a:srgbClr val="FFC100"/>
                </a:solidFill>
                <a:latin typeface="Times New Roman" panose="02020603050405020304" pitchFamily="18" charset="0"/>
                <a:cs typeface="Times New Roman" panose="02020603050405020304" pitchFamily="18" charset="0"/>
              </a:rPr>
              <a:t>or vehicle) </a:t>
            </a:r>
            <a:r>
              <a:rPr lang="en-US" sz="2800" b="1" dirty="0">
                <a:solidFill>
                  <a:srgbClr val="000000"/>
                </a:solidFill>
                <a:latin typeface="Times New Roman" panose="02020603050405020304" pitchFamily="18" charset="0"/>
                <a:cs typeface="Times New Roman" panose="02020603050405020304" pitchFamily="18" charset="0"/>
              </a:rPr>
              <a:t>or minimum quantity of </a:t>
            </a:r>
            <a:r>
              <a:rPr lang="en-US" sz="2800" b="1" dirty="0" smtClean="0">
                <a:solidFill>
                  <a:srgbClr val="000000"/>
                </a:solidFill>
                <a:latin typeface="Times New Roman" panose="02020603050405020304" pitchFamily="18" charset="0"/>
                <a:cs typeface="Times New Roman" panose="02020603050405020304" pitchFamily="18" charset="0"/>
              </a:rPr>
              <a:t>base required </a:t>
            </a:r>
            <a:r>
              <a:rPr lang="en-US" sz="2800" b="1" dirty="0">
                <a:solidFill>
                  <a:srgbClr val="000000"/>
                </a:solidFill>
                <a:latin typeface="Times New Roman" panose="02020603050405020304" pitchFamily="18" charset="0"/>
                <a:cs typeface="Times New Roman" panose="02020603050405020304" pitchFamily="18" charset="0"/>
              </a:rPr>
              <a:t>to produce a capsulatable mixture </a:t>
            </a:r>
            <a:r>
              <a:rPr lang="en-US" sz="2800" b="1" dirty="0" smtClean="0">
                <a:solidFill>
                  <a:srgbClr val="000000"/>
                </a:solidFill>
                <a:latin typeface="Times New Roman" panose="02020603050405020304" pitchFamily="18" charset="0"/>
                <a:cs typeface="Times New Roman" panose="02020603050405020304" pitchFamily="18" charset="0"/>
              </a:rPr>
              <a:t>when </a:t>
            </a:r>
            <a:r>
              <a:rPr lang="en-US" sz="2800" b="1" dirty="0" smtClean="0">
                <a:solidFill>
                  <a:srgbClr val="FFC100"/>
                </a:solidFill>
                <a:latin typeface="Times New Roman" panose="02020603050405020304" pitchFamily="18" charset="0"/>
                <a:cs typeface="Times New Roman" panose="02020603050405020304" pitchFamily="18" charset="0"/>
              </a:rPr>
              <a:t>mixed </a:t>
            </a:r>
            <a:r>
              <a:rPr lang="en-US" sz="2800" b="1" dirty="0">
                <a:solidFill>
                  <a:srgbClr val="FFC100"/>
                </a:solidFill>
                <a:latin typeface="Times New Roman" panose="02020603050405020304" pitchFamily="18" charset="0"/>
                <a:cs typeface="Times New Roman" panose="02020603050405020304" pitchFamily="18" charset="0"/>
              </a:rPr>
              <a:t>with one gram of solid(s).</a:t>
            </a:r>
          </a:p>
          <a:p>
            <a:pPr marL="457200" indent="-457200">
              <a:lnSpc>
                <a:spcPct val="150000"/>
              </a:lnSpc>
              <a:buFont typeface="Wingdings" panose="05000000000000000000" pitchFamily="2" charset="2"/>
              <a:buChar char="Ø"/>
            </a:pPr>
            <a:r>
              <a:rPr lang="en-US" sz="2800" dirty="0" smtClean="0">
                <a:solidFill>
                  <a:srgbClr val="FF8637"/>
                </a:solidFill>
                <a:latin typeface="Times New Roman" panose="02020603050405020304" pitchFamily="18" charset="0"/>
                <a:cs typeface="Times New Roman" panose="02020603050405020304" pitchFamily="18" charset="0"/>
              </a:rPr>
              <a:t> </a:t>
            </a:r>
            <a:r>
              <a:rPr lang="en-US" sz="2800" b="1" dirty="0">
                <a:solidFill>
                  <a:srgbClr val="000000"/>
                </a:solidFill>
                <a:latin typeface="Times New Roman" panose="02020603050405020304" pitchFamily="18" charset="0"/>
                <a:cs typeface="Times New Roman" panose="02020603050405020304" pitchFamily="18" charset="0"/>
              </a:rPr>
              <a:t>The base adsorption of solid is influenced by :</a:t>
            </a:r>
          </a:p>
          <a:p>
            <a:pPr marL="457200" indent="-457200">
              <a:lnSpc>
                <a:spcPct val="150000"/>
              </a:lnSpc>
              <a:buFont typeface="Wingdings" panose="05000000000000000000" pitchFamily="2" charset="2"/>
              <a:buChar char="v"/>
            </a:pPr>
            <a:r>
              <a:rPr lang="en-US" sz="2800" b="1" dirty="0" smtClean="0">
                <a:solidFill>
                  <a:srgbClr val="000000"/>
                </a:solidFill>
                <a:latin typeface="Times New Roman" panose="02020603050405020304" pitchFamily="18" charset="0"/>
                <a:cs typeface="Times New Roman" panose="02020603050405020304" pitchFamily="18" charset="0"/>
              </a:rPr>
              <a:t>The </a:t>
            </a:r>
            <a:r>
              <a:rPr lang="en-US" sz="2800" b="1" dirty="0">
                <a:solidFill>
                  <a:srgbClr val="000000"/>
                </a:solidFill>
                <a:latin typeface="Times New Roman" panose="02020603050405020304" pitchFamily="18" charset="0"/>
                <a:cs typeface="Times New Roman" panose="02020603050405020304" pitchFamily="18" charset="0"/>
              </a:rPr>
              <a:t>solid particle size and shape</a:t>
            </a:r>
          </a:p>
          <a:p>
            <a:pPr marL="457200" indent="-457200">
              <a:lnSpc>
                <a:spcPct val="150000"/>
              </a:lnSpc>
              <a:buFont typeface="Wingdings" panose="05000000000000000000" pitchFamily="2" charset="2"/>
              <a:buChar char="v"/>
            </a:pPr>
            <a:r>
              <a:rPr lang="en-US" sz="2800" dirty="0" smtClean="0">
                <a:solidFill>
                  <a:srgbClr val="FF8637"/>
                </a:solidFill>
                <a:latin typeface="Times New Roman" panose="02020603050405020304" pitchFamily="18" charset="0"/>
                <a:cs typeface="Times New Roman" panose="02020603050405020304" pitchFamily="18" charset="0"/>
              </a:rPr>
              <a:t> </a:t>
            </a:r>
            <a:r>
              <a:rPr lang="en-US" sz="2800" b="1" dirty="0">
                <a:solidFill>
                  <a:srgbClr val="000000"/>
                </a:solidFill>
                <a:latin typeface="Times New Roman" panose="02020603050405020304" pitchFamily="18" charset="0"/>
                <a:cs typeface="Times New Roman" panose="02020603050405020304" pitchFamily="18" charset="0"/>
              </a:rPr>
              <a:t>Its physical state ( fibrous, amorphous or crystalline)</a:t>
            </a:r>
          </a:p>
          <a:p>
            <a:pPr marL="457200" indent="-457200">
              <a:lnSpc>
                <a:spcPct val="150000"/>
              </a:lnSpc>
              <a:buFont typeface="Wingdings" panose="05000000000000000000" pitchFamily="2" charset="2"/>
              <a:buChar char="v"/>
            </a:pPr>
            <a:r>
              <a:rPr lang="en-US" sz="2800" dirty="0" smtClean="0">
                <a:solidFill>
                  <a:srgbClr val="FF8637"/>
                </a:solidFill>
                <a:latin typeface="Times New Roman" panose="02020603050405020304" pitchFamily="18" charset="0"/>
                <a:cs typeface="Times New Roman" panose="02020603050405020304" pitchFamily="18" charset="0"/>
              </a:rPr>
              <a:t> </a:t>
            </a:r>
            <a:r>
              <a:rPr lang="en-US" sz="2800" b="1" dirty="0">
                <a:solidFill>
                  <a:srgbClr val="000000"/>
                </a:solidFill>
                <a:latin typeface="Times New Roman" panose="02020603050405020304" pitchFamily="18" charset="0"/>
                <a:cs typeface="Times New Roman" panose="02020603050405020304" pitchFamily="18" charset="0"/>
              </a:rPr>
              <a:t>Its density, moisture content, </a:t>
            </a:r>
            <a:r>
              <a:rPr lang="en-US" sz="2800" b="1" dirty="0" err="1">
                <a:solidFill>
                  <a:srgbClr val="000000"/>
                </a:solidFill>
                <a:latin typeface="Times New Roman" panose="02020603050405020304" pitchFamily="18" charset="0"/>
                <a:cs typeface="Times New Roman" panose="02020603050405020304" pitchFamily="18" charset="0"/>
              </a:rPr>
              <a:t>oleophilic</a:t>
            </a:r>
            <a:r>
              <a:rPr lang="en-US" sz="2800" b="1" dirty="0">
                <a:solidFill>
                  <a:srgbClr val="000000"/>
                </a:solidFill>
                <a:latin typeface="Times New Roman" panose="02020603050405020304" pitchFamily="18" charset="0"/>
                <a:cs typeface="Times New Roman" panose="02020603050405020304" pitchFamily="18" charset="0"/>
              </a:rPr>
              <a:t> </a:t>
            </a:r>
            <a:r>
              <a:rPr lang="en-US" sz="2800" b="1" dirty="0" smtClean="0">
                <a:solidFill>
                  <a:srgbClr val="000000"/>
                </a:solidFill>
                <a:latin typeface="Times New Roman" panose="02020603050405020304" pitchFamily="18" charset="0"/>
                <a:cs typeface="Times New Roman" panose="02020603050405020304" pitchFamily="18" charset="0"/>
              </a:rPr>
              <a:t>or hydrophilic nature</a:t>
            </a:r>
            <a:r>
              <a:rPr lang="en-US" sz="2800" b="1" dirty="0">
                <a:solidFill>
                  <a:srgbClr val="000000"/>
                </a:solidFill>
                <a:latin typeface="Times New Roman" panose="02020603050405020304" pitchFamily="18" charset="0"/>
                <a:cs typeface="Times New Roman" panose="02020603050405020304" pitchFamily="18" charset="0"/>
              </a:rPr>
              <a:t>.</a:t>
            </a:r>
            <a:endParaRPr lang="en-US" sz="2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47799341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81000" y="0"/>
            <a:ext cx="11645900" cy="2862322"/>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marL="342900" indent="-342900" algn="just">
              <a:lnSpc>
                <a:spcPct val="150000"/>
              </a:lnSpc>
              <a:buFont typeface="Wingdings" panose="05000000000000000000" pitchFamily="2" charset="2"/>
              <a:buChar char="v"/>
            </a:pPr>
            <a:r>
              <a:rPr lang="en-US" sz="2400" b="1" dirty="0">
                <a:solidFill>
                  <a:srgbClr val="000000"/>
                </a:solidFill>
                <a:latin typeface="Times New Roman" panose="02020603050405020304" pitchFamily="18" charset="0"/>
                <a:cs typeface="Times New Roman" panose="02020603050405020304" pitchFamily="18" charset="0"/>
              </a:rPr>
              <a:t>In the determination of base adsorption, the solid(s) must be completely wetted by the liquid base. For glycol and nonionic type base, the addition of a wetting agent 1s seldom required, but for vegetable bases, complete wetting of the solid s is not achieved without an additive. Soy lecithin. at a concentration 2to3% by weight of the oil, serves excellent for this purpose</a:t>
            </a:r>
          </a:p>
        </p:txBody>
      </p:sp>
      <p:sp>
        <p:nvSpPr>
          <p:cNvPr id="5" name="Rectangle 4"/>
          <p:cNvSpPr/>
          <p:nvPr/>
        </p:nvSpPr>
        <p:spPr>
          <a:xfrm>
            <a:off x="228600" y="2781708"/>
            <a:ext cx="11963400" cy="3600986"/>
          </a:xfrm>
          <a:prstGeom prst="rect">
            <a:avLst/>
          </a:prstGeom>
        </p:spPr>
        <p:style>
          <a:lnRef idx="2">
            <a:schemeClr val="accent3"/>
          </a:lnRef>
          <a:fillRef idx="1">
            <a:schemeClr val="lt1"/>
          </a:fillRef>
          <a:effectRef idx="0">
            <a:schemeClr val="accent3"/>
          </a:effectRef>
          <a:fontRef idx="minor">
            <a:schemeClr val="dk1"/>
          </a:fontRef>
        </p:style>
        <p:txBody>
          <a:bodyPr wrap="square">
            <a:spAutoFit/>
          </a:bodyPr>
          <a:lstStyle/>
          <a:p>
            <a:endParaRPr lang="en-US" sz="2800" dirty="0" smtClean="0">
              <a:solidFill>
                <a:srgbClr val="FF8637"/>
              </a:solidFill>
              <a:latin typeface="Times New Roman" panose="02020603050405020304" pitchFamily="18" charset="0"/>
              <a:cs typeface="Times New Roman" panose="02020603050405020304" pitchFamily="18" charset="0"/>
            </a:endParaRPr>
          </a:p>
          <a:p>
            <a:endParaRPr lang="en-US" sz="2800" dirty="0" smtClean="0">
              <a:solidFill>
                <a:srgbClr val="FF8637"/>
              </a:solidFill>
              <a:latin typeface="Times New Roman" panose="02020603050405020304" pitchFamily="18" charset="0"/>
              <a:cs typeface="Times New Roman" panose="02020603050405020304" pitchFamily="18" charset="0"/>
            </a:endParaRPr>
          </a:p>
          <a:p>
            <a:r>
              <a:rPr lang="en-US" sz="2800" dirty="0" smtClean="0">
                <a:solidFill>
                  <a:srgbClr val="FF8637"/>
                </a:solidFill>
                <a:latin typeface="Times New Roman" panose="02020603050405020304" pitchFamily="18" charset="0"/>
                <a:cs typeface="Times New Roman" panose="02020603050405020304" pitchFamily="18" charset="0"/>
              </a:rPr>
              <a:t> </a:t>
            </a:r>
            <a:r>
              <a:rPr lang="en-US" sz="2400" b="1" dirty="0">
                <a:solidFill>
                  <a:schemeClr val="accent1"/>
                </a:solidFill>
                <a:latin typeface="Times New Roman" panose="02020603050405020304" pitchFamily="18" charset="0"/>
                <a:cs typeface="Times New Roman" panose="02020603050405020304" pitchFamily="18" charset="0"/>
              </a:rPr>
              <a:t>The base adsorption is used to determine the “ minim per gram “ factor (M/g) of the solids </a:t>
            </a:r>
            <a:r>
              <a:rPr lang="en-US" sz="2400" b="1" dirty="0">
                <a:solidFill>
                  <a:srgbClr val="000000"/>
                </a:solidFill>
                <a:latin typeface="Times New Roman" panose="02020603050405020304" pitchFamily="18" charset="0"/>
                <a:cs typeface="Times New Roman" panose="02020603050405020304" pitchFamily="18" charset="0"/>
              </a:rPr>
              <a:t>.</a:t>
            </a:r>
          </a:p>
          <a:p>
            <a:r>
              <a:rPr lang="en-US" sz="2400" b="1" dirty="0">
                <a:solidFill>
                  <a:srgbClr val="000000"/>
                </a:solidFill>
                <a:latin typeface="Times New Roman" panose="02020603050405020304" pitchFamily="18" charset="0"/>
                <a:cs typeface="Times New Roman" panose="02020603050405020304" pitchFamily="18" charset="0"/>
              </a:rPr>
              <a:t> </a:t>
            </a:r>
            <a:r>
              <a:rPr lang="en-US" sz="2400" b="1" dirty="0">
                <a:solidFill>
                  <a:srgbClr val="002060"/>
                </a:solidFill>
                <a:latin typeface="Times New Roman" panose="02020603050405020304" pitchFamily="18" charset="0"/>
                <a:cs typeface="Times New Roman" panose="02020603050405020304" pitchFamily="18" charset="0"/>
              </a:rPr>
              <a:t>The minim per gram factor is (the volume in minims that is occupied by one gram of the solid plus the weight of liquid base(BA) required to make a capsulatable mixture). </a:t>
            </a:r>
            <a:endParaRPr lang="en-US" sz="2400" b="1" dirty="0" smtClean="0">
              <a:solidFill>
                <a:srgbClr val="002060"/>
              </a:solidFill>
              <a:latin typeface="Times New Roman" panose="02020603050405020304" pitchFamily="18" charset="0"/>
              <a:cs typeface="Times New Roman" panose="02020603050405020304" pitchFamily="18" charset="0"/>
            </a:endParaRPr>
          </a:p>
          <a:p>
            <a:r>
              <a:rPr lang="en-US" sz="2400" b="1" dirty="0" smtClean="0">
                <a:solidFill>
                  <a:srgbClr val="002060"/>
                </a:solidFill>
                <a:latin typeface="Times New Roman" panose="02020603050405020304" pitchFamily="18" charset="0"/>
                <a:cs typeface="Times New Roman" panose="02020603050405020304" pitchFamily="18" charset="0"/>
              </a:rPr>
              <a:t>Or </a:t>
            </a:r>
            <a:r>
              <a:rPr lang="en-US" sz="2400" b="1" dirty="0">
                <a:solidFill>
                  <a:srgbClr val="002060"/>
                </a:solidFill>
                <a:latin typeface="Times New Roman" panose="02020603050405020304" pitchFamily="18" charset="0"/>
                <a:cs typeface="Times New Roman" panose="02020603050405020304" pitchFamily="18" charset="0"/>
              </a:rPr>
              <a:t>volume of mixture in minim required for solid drug to produce a mixture which can be capsulated</a:t>
            </a:r>
            <a:r>
              <a:rPr lang="en-US" sz="2400" b="1" dirty="0">
                <a:solidFill>
                  <a:srgbClr val="000000"/>
                </a:solidFill>
                <a:latin typeface="Times New Roman" panose="02020603050405020304" pitchFamily="18" charset="0"/>
                <a:cs typeface="Times New Roman" panose="02020603050405020304" pitchFamily="18" charset="0"/>
              </a:rPr>
              <a:t>.</a:t>
            </a:r>
          </a:p>
          <a:p>
            <a:r>
              <a:rPr lang="en-US" sz="2400" b="1" dirty="0">
                <a:solidFill>
                  <a:srgbClr val="000000"/>
                </a:solidFill>
                <a:latin typeface="Times New Roman" panose="02020603050405020304" pitchFamily="18" charset="0"/>
                <a:cs typeface="Times New Roman" panose="02020603050405020304" pitchFamily="18" charset="0"/>
              </a:rPr>
              <a:t> Example of liquid base is </a:t>
            </a:r>
            <a:r>
              <a:rPr lang="en-US" sz="2400" b="1" dirty="0" err="1">
                <a:solidFill>
                  <a:srgbClr val="000000"/>
                </a:solidFill>
                <a:latin typeface="Times New Roman" panose="02020603050405020304" pitchFamily="18" charset="0"/>
                <a:cs typeface="Times New Roman" panose="02020603050405020304" pitchFamily="18" charset="0"/>
              </a:rPr>
              <a:t>vegtable</a:t>
            </a:r>
            <a:r>
              <a:rPr lang="en-US" sz="2400" b="1" dirty="0">
                <a:solidFill>
                  <a:srgbClr val="000000"/>
                </a:solidFill>
                <a:latin typeface="Times New Roman" panose="02020603050405020304" pitchFamily="18" charset="0"/>
                <a:cs typeface="Times New Roman" panose="02020603050405020304" pitchFamily="18" charset="0"/>
              </a:rPr>
              <a:t> oil, PEG </a:t>
            </a:r>
            <a:r>
              <a:rPr lang="en-US" sz="2400" b="1" dirty="0" smtClean="0">
                <a:solidFill>
                  <a:srgbClr val="000000"/>
                </a:solidFill>
                <a:latin typeface="Times New Roman" panose="02020603050405020304" pitchFamily="18" charset="0"/>
                <a:cs typeface="Times New Roman" panose="02020603050405020304" pitchFamily="18" charset="0"/>
              </a:rPr>
              <a:t>400, </a:t>
            </a:r>
            <a:r>
              <a:rPr lang="en-US" sz="2400" b="1" dirty="0" err="1" smtClean="0">
                <a:solidFill>
                  <a:srgbClr val="000000"/>
                </a:solidFill>
                <a:latin typeface="Times New Roman" panose="02020603050405020304" pitchFamily="18" charset="0"/>
                <a:cs typeface="Times New Roman" panose="02020603050405020304" pitchFamily="18" charset="0"/>
              </a:rPr>
              <a:t>Polysorbate</a:t>
            </a:r>
            <a:r>
              <a:rPr lang="en-US" sz="2400" b="1" dirty="0" smtClean="0">
                <a:solidFill>
                  <a:srgbClr val="000000"/>
                </a:solidFill>
                <a:latin typeface="Times New Roman" panose="02020603050405020304" pitchFamily="18" charset="0"/>
                <a:cs typeface="Times New Roman" panose="02020603050405020304" pitchFamily="18" charset="0"/>
              </a:rPr>
              <a:t> </a:t>
            </a:r>
            <a:r>
              <a:rPr lang="en-US" sz="2400" b="1" dirty="0">
                <a:solidFill>
                  <a:srgbClr val="000000"/>
                </a:solidFill>
                <a:latin typeface="Times New Roman" panose="02020603050405020304" pitchFamily="18" charset="0"/>
                <a:cs typeface="Times New Roman" panose="02020603050405020304" pitchFamily="18" charset="0"/>
              </a:rPr>
              <a:t>80, </a:t>
            </a:r>
            <a:r>
              <a:rPr lang="en-US" sz="2400" b="1" dirty="0" err="1">
                <a:solidFill>
                  <a:srgbClr val="000000"/>
                </a:solidFill>
                <a:latin typeface="Times New Roman" panose="02020603050405020304" pitchFamily="18" charset="0"/>
                <a:cs typeface="Times New Roman" panose="02020603050405020304" pitchFamily="18" charset="0"/>
              </a:rPr>
              <a:t>Glyceryl</a:t>
            </a:r>
            <a:r>
              <a:rPr lang="en-US" sz="2400" b="1" dirty="0">
                <a:solidFill>
                  <a:srgbClr val="000000"/>
                </a:solidFill>
                <a:latin typeface="Times New Roman" panose="02020603050405020304" pitchFamily="18" charset="0"/>
                <a:cs typeface="Times New Roman" panose="02020603050405020304" pitchFamily="18" charset="0"/>
              </a:rPr>
              <a:t> </a:t>
            </a:r>
            <a:r>
              <a:rPr lang="en-US" sz="2400" b="1" dirty="0" err="1">
                <a:solidFill>
                  <a:srgbClr val="000000"/>
                </a:solidFill>
                <a:latin typeface="Times New Roman" panose="02020603050405020304" pitchFamily="18" charset="0"/>
                <a:cs typeface="Times New Roman" panose="02020603050405020304" pitchFamily="18" charset="0"/>
              </a:rPr>
              <a:t>monooleate</a:t>
            </a:r>
            <a:r>
              <a:rPr lang="en-US" sz="2400" b="1" dirty="0">
                <a:solidFill>
                  <a:srgbClr val="000000"/>
                </a:solidFill>
                <a:latin typeface="Times New Roman" panose="02020603050405020304" pitchFamily="18" charset="0"/>
                <a:cs typeface="Times New Roman" panose="02020603050405020304" pitchFamily="18" charset="0"/>
              </a:rPr>
              <a:t>.</a:t>
            </a:r>
          </a:p>
        </p:txBody>
      </p:sp>
      <p:pic>
        <p:nvPicPr>
          <p:cNvPr id="6" name="Picture 5"/>
          <p:cNvPicPr>
            <a:picLocks noChangeAspect="1"/>
          </p:cNvPicPr>
          <p:nvPr/>
        </p:nvPicPr>
        <p:blipFill>
          <a:blip r:embed="rId2"/>
          <a:stretch>
            <a:fillRect/>
          </a:stretch>
        </p:blipFill>
        <p:spPr>
          <a:xfrm>
            <a:off x="1384300" y="2862322"/>
            <a:ext cx="6197600" cy="795277"/>
          </a:xfrm>
          <a:prstGeom prst="rect">
            <a:avLst/>
          </a:prstGeom>
        </p:spPr>
      </p:pic>
    </p:spTree>
    <p:extLst>
      <p:ext uri="{BB962C8B-B14F-4D97-AF65-F5344CB8AC3E}">
        <p14:creationId xmlns:p14="http://schemas.microsoft.com/office/powerpoint/2010/main" val="216394510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36700" y="734130"/>
            <a:ext cx="9639300" cy="3970318"/>
          </a:xfrm>
          <a:prstGeom prst="rect">
            <a:avLst/>
          </a:prstGeom>
        </p:spPr>
        <p:style>
          <a:lnRef idx="2">
            <a:schemeClr val="accent5"/>
          </a:lnRef>
          <a:fillRef idx="1">
            <a:schemeClr val="lt1"/>
          </a:fillRef>
          <a:effectRef idx="0">
            <a:schemeClr val="accent5"/>
          </a:effectRef>
          <a:fontRef idx="minor">
            <a:schemeClr val="dk1"/>
          </a:fontRef>
        </p:style>
        <p:txBody>
          <a:bodyPr wrap="square">
            <a:spAutoFit/>
          </a:bodyPr>
          <a:lstStyle/>
          <a:p>
            <a:r>
              <a:rPr lang="en-US" sz="2800" dirty="0">
                <a:solidFill>
                  <a:srgbClr val="000000"/>
                </a:solidFill>
                <a:latin typeface="Times New Roman" panose="02020603050405020304" pitchFamily="18" charset="0"/>
                <a:cs typeface="Times New Roman" panose="02020603050405020304" pitchFamily="18" charset="0"/>
              </a:rPr>
              <a:t>The minim per gram factor is calculated </a:t>
            </a:r>
            <a:r>
              <a:rPr lang="en-US" sz="2800" dirty="0" smtClean="0">
                <a:solidFill>
                  <a:srgbClr val="000000"/>
                </a:solidFill>
                <a:latin typeface="Times New Roman" panose="02020603050405020304" pitchFamily="18" charset="0"/>
                <a:cs typeface="Times New Roman" panose="02020603050405020304" pitchFamily="18" charset="0"/>
              </a:rPr>
              <a:t>by dividing </a:t>
            </a:r>
            <a:r>
              <a:rPr lang="en-US" sz="2800" dirty="0">
                <a:solidFill>
                  <a:srgbClr val="000000"/>
                </a:solidFill>
                <a:latin typeface="Times New Roman" panose="02020603050405020304" pitchFamily="18" charset="0"/>
                <a:cs typeface="Times New Roman" panose="02020603050405020304" pitchFamily="18" charset="0"/>
              </a:rPr>
              <a:t>the weight of base plus the gram </a:t>
            </a:r>
            <a:r>
              <a:rPr lang="en-US" sz="2800" dirty="0" smtClean="0">
                <a:solidFill>
                  <a:srgbClr val="000000"/>
                </a:solidFill>
                <a:latin typeface="Times New Roman" panose="02020603050405020304" pitchFamily="18" charset="0"/>
                <a:cs typeface="Times New Roman" panose="02020603050405020304" pitchFamily="18" charset="0"/>
              </a:rPr>
              <a:t>of solid(BA+S</a:t>
            </a:r>
            <a:r>
              <a:rPr lang="en-US" sz="2800" dirty="0">
                <a:solidFill>
                  <a:srgbClr val="000000"/>
                </a:solidFill>
                <a:latin typeface="Times New Roman" panose="02020603050405020304" pitchFamily="18" charset="0"/>
                <a:cs typeface="Times New Roman" panose="02020603050405020304" pitchFamily="18" charset="0"/>
              </a:rPr>
              <a:t>) by the weight of mixture(W) per </a:t>
            </a:r>
            <a:r>
              <a:rPr lang="en-US" sz="2800" dirty="0" smtClean="0">
                <a:solidFill>
                  <a:srgbClr val="000000"/>
                </a:solidFill>
                <a:latin typeface="Times New Roman" panose="02020603050405020304" pitchFamily="18" charset="0"/>
                <a:cs typeface="Times New Roman" panose="02020603050405020304" pitchFamily="18" charset="0"/>
              </a:rPr>
              <a:t>cubic centimeter </a:t>
            </a:r>
            <a:r>
              <a:rPr lang="en-US" sz="2800" dirty="0">
                <a:solidFill>
                  <a:srgbClr val="000000"/>
                </a:solidFill>
                <a:latin typeface="Times New Roman" panose="02020603050405020304" pitchFamily="18" charset="0"/>
                <a:cs typeface="Times New Roman" panose="02020603050405020304" pitchFamily="18" charset="0"/>
              </a:rPr>
              <a:t>or 16.23 minims (V</a:t>
            </a:r>
            <a:r>
              <a:rPr lang="en-US" sz="2800" dirty="0" smtClean="0">
                <a:solidFill>
                  <a:srgbClr val="000000"/>
                </a:solidFill>
                <a:latin typeface="Times New Roman" panose="02020603050405020304" pitchFamily="18" charset="0"/>
                <a:cs typeface="Times New Roman" panose="02020603050405020304" pitchFamily="18" charset="0"/>
              </a:rPr>
              <a:t>).</a:t>
            </a:r>
          </a:p>
          <a:p>
            <a:endParaRPr lang="en-US" sz="2800" dirty="0" smtClean="0">
              <a:solidFill>
                <a:srgbClr val="000000"/>
              </a:solidFill>
              <a:latin typeface="Times New Roman" panose="02020603050405020304" pitchFamily="18" charset="0"/>
              <a:cs typeface="Times New Roman" panose="02020603050405020304" pitchFamily="18" charset="0"/>
            </a:endParaRPr>
          </a:p>
          <a:p>
            <a:endParaRPr lang="en-US" sz="2800" dirty="0">
              <a:solidFill>
                <a:srgbClr val="000000"/>
              </a:solidFill>
              <a:latin typeface="Times New Roman" panose="02020603050405020304" pitchFamily="18" charset="0"/>
              <a:cs typeface="Times New Roman" panose="02020603050405020304" pitchFamily="18" charset="0"/>
            </a:endParaRPr>
          </a:p>
          <a:p>
            <a:endParaRPr lang="en-US" sz="2800" dirty="0" smtClean="0">
              <a:solidFill>
                <a:srgbClr val="000000"/>
              </a:solidFill>
              <a:latin typeface="Times New Roman" panose="02020603050405020304" pitchFamily="18" charset="0"/>
              <a:cs typeface="Times New Roman" panose="02020603050405020304" pitchFamily="18" charset="0"/>
            </a:endParaRPr>
          </a:p>
          <a:p>
            <a:endParaRPr lang="en-US" sz="2800" dirty="0">
              <a:solidFill>
                <a:srgbClr val="000000"/>
              </a:solidFill>
              <a:latin typeface="Times New Roman" panose="02020603050405020304" pitchFamily="18" charset="0"/>
              <a:cs typeface="Times New Roman" panose="02020603050405020304" pitchFamily="18" charset="0"/>
            </a:endParaRPr>
          </a:p>
          <a:p>
            <a:r>
              <a:rPr lang="en-US" sz="2800" dirty="0" smtClean="0">
                <a:solidFill>
                  <a:srgbClr val="FF8637"/>
                </a:solidFill>
                <a:latin typeface="Times New Roman" panose="02020603050405020304" pitchFamily="18" charset="0"/>
                <a:cs typeface="Times New Roman" panose="02020603050405020304" pitchFamily="18" charset="0"/>
              </a:rPr>
              <a:t> </a:t>
            </a:r>
            <a:r>
              <a:rPr lang="en-US" sz="2800" dirty="0">
                <a:solidFill>
                  <a:srgbClr val="000000"/>
                </a:solidFill>
                <a:latin typeface="Times New Roman" panose="02020603050405020304" pitchFamily="18" charset="0"/>
                <a:cs typeface="Times New Roman" panose="02020603050405020304" pitchFamily="18" charset="0"/>
              </a:rPr>
              <a:t>The lower the base adsorption of the solid and </a:t>
            </a:r>
            <a:r>
              <a:rPr lang="en-US" sz="2800" dirty="0" smtClean="0">
                <a:solidFill>
                  <a:srgbClr val="000000"/>
                </a:solidFill>
                <a:latin typeface="Times New Roman" panose="02020603050405020304" pitchFamily="18" charset="0"/>
                <a:cs typeface="Times New Roman" panose="02020603050405020304" pitchFamily="18" charset="0"/>
              </a:rPr>
              <a:t>the higher the density </a:t>
            </a:r>
            <a:r>
              <a:rPr lang="en-US" sz="2800" dirty="0">
                <a:solidFill>
                  <a:srgbClr val="000000"/>
                </a:solidFill>
                <a:latin typeface="Times New Roman" panose="02020603050405020304" pitchFamily="18" charset="0"/>
                <a:cs typeface="Times New Roman" panose="02020603050405020304" pitchFamily="18" charset="0"/>
              </a:rPr>
              <a:t>of the mixture, the smaller </a:t>
            </a:r>
            <a:r>
              <a:rPr lang="en-US" sz="2800" dirty="0" smtClean="0">
                <a:solidFill>
                  <a:srgbClr val="000000"/>
                </a:solidFill>
                <a:latin typeface="Times New Roman" panose="02020603050405020304" pitchFamily="18" charset="0"/>
                <a:cs typeface="Times New Roman" panose="02020603050405020304" pitchFamily="18" charset="0"/>
              </a:rPr>
              <a:t>the capsule </a:t>
            </a:r>
            <a:r>
              <a:rPr lang="en-US" sz="2800" dirty="0">
                <a:solidFill>
                  <a:srgbClr val="000000"/>
                </a:solidFill>
                <a:latin typeface="Times New Roman" panose="02020603050405020304" pitchFamily="18" charset="0"/>
                <a:cs typeface="Times New Roman" panose="02020603050405020304" pitchFamily="18" charset="0"/>
              </a:rPr>
              <a:t>will be.</a:t>
            </a:r>
            <a:endParaRPr lang="en-US" sz="2800" dirty="0">
              <a:latin typeface="Times New Roman" panose="02020603050405020304" pitchFamily="18" charset="0"/>
              <a:cs typeface="Times New Roman" panose="02020603050405020304" pitchFamily="18" charset="0"/>
            </a:endParaRPr>
          </a:p>
        </p:txBody>
      </p:sp>
      <p:pic>
        <p:nvPicPr>
          <p:cNvPr id="3" name="Picture 2"/>
          <p:cNvPicPr>
            <a:picLocks noChangeAspect="1"/>
          </p:cNvPicPr>
          <p:nvPr/>
        </p:nvPicPr>
        <p:blipFill>
          <a:blip r:embed="rId2"/>
          <a:stretch>
            <a:fillRect/>
          </a:stretch>
        </p:blipFill>
        <p:spPr>
          <a:xfrm>
            <a:off x="1638300" y="2222500"/>
            <a:ext cx="5867400" cy="1270000"/>
          </a:xfrm>
          <a:prstGeom prst="rect">
            <a:avLst/>
          </a:prstGeom>
        </p:spPr>
      </p:pic>
    </p:spTree>
    <p:extLst>
      <p:ext uri="{BB962C8B-B14F-4D97-AF65-F5344CB8AC3E}">
        <p14:creationId xmlns:p14="http://schemas.microsoft.com/office/powerpoint/2010/main" val="41062445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1943100" y="533400"/>
            <a:ext cx="9207500" cy="5930900"/>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lnSpc>
                <a:spcPct val="150000"/>
              </a:lnSpc>
            </a:pPr>
            <a:r>
              <a:rPr lang="en-US" b="1" dirty="0" smtClean="0"/>
              <a:t>You are going to prepare SGC (2 gram mixture)of </a:t>
            </a:r>
            <a:r>
              <a:rPr lang="en-US" b="1" dirty="0" smtClean="0"/>
              <a:t>drug X </a:t>
            </a:r>
            <a:r>
              <a:rPr lang="en-US" b="1" dirty="0" smtClean="0"/>
              <a:t>(1gm) by using vegetable oil (liquid </a:t>
            </a:r>
            <a:r>
              <a:rPr lang="en-US" b="1" dirty="0"/>
              <a:t>base)BA (</a:t>
            </a:r>
            <a:r>
              <a:rPr lang="en-US" b="1" dirty="0" smtClean="0"/>
              <a:t>0.75 </a:t>
            </a:r>
            <a:r>
              <a:rPr lang="en-US" b="1" dirty="0" err="1" smtClean="0"/>
              <a:t>gm</a:t>
            </a:r>
            <a:r>
              <a:rPr lang="en-US" b="1" dirty="0" smtClean="0"/>
              <a:t>)  </a:t>
            </a:r>
            <a:r>
              <a:rPr lang="en-US" b="1" dirty="0" smtClean="0"/>
              <a:t>and M\g </a:t>
            </a:r>
            <a:r>
              <a:rPr lang="en-US" b="1" dirty="0" smtClean="0"/>
              <a:t>value is  </a:t>
            </a:r>
            <a:r>
              <a:rPr lang="en-US" b="1" dirty="0" smtClean="0"/>
              <a:t>25 </a:t>
            </a:r>
            <a:r>
              <a:rPr lang="en-US" b="1" dirty="0" smtClean="0"/>
              <a:t> </a:t>
            </a:r>
            <a:r>
              <a:rPr lang="en-US" b="1" dirty="0" smtClean="0"/>
              <a:t>then the SGC volume will be </a:t>
            </a:r>
          </a:p>
          <a:p>
            <a:pPr algn="ctr"/>
            <a:endParaRPr lang="en-US" dirty="0"/>
          </a:p>
          <a:p>
            <a:pPr algn="ctr"/>
            <a:r>
              <a:rPr lang="en-US" dirty="0" smtClean="0"/>
              <a:t>(0.75+1)*v</a:t>
            </a:r>
          </a:p>
          <a:p>
            <a:pPr algn="ctr"/>
            <a:r>
              <a:rPr lang="en-US" dirty="0" smtClean="0"/>
              <a:t>25= ---------------------------</a:t>
            </a:r>
          </a:p>
          <a:p>
            <a:pPr algn="ctr"/>
            <a:r>
              <a:rPr lang="en-US" dirty="0" smtClean="0"/>
              <a:t>2</a:t>
            </a:r>
          </a:p>
          <a:p>
            <a:pPr algn="ctr"/>
            <a:endParaRPr lang="en-US" dirty="0"/>
          </a:p>
          <a:p>
            <a:pPr algn="ctr"/>
            <a:r>
              <a:rPr lang="en-US" dirty="0" smtClean="0"/>
              <a:t>V= 28.57 minims</a:t>
            </a:r>
          </a:p>
          <a:p>
            <a:pPr algn="ctr">
              <a:lnSpc>
                <a:spcPct val="150000"/>
              </a:lnSpc>
            </a:pPr>
            <a:endParaRPr lang="en-US" dirty="0"/>
          </a:p>
          <a:p>
            <a:pPr algn="ctr">
              <a:lnSpc>
                <a:spcPct val="200000"/>
              </a:lnSpc>
            </a:pPr>
            <a:r>
              <a:rPr lang="en-US" dirty="0" smtClean="0"/>
              <a:t>16.23 minims=1ml</a:t>
            </a:r>
          </a:p>
          <a:p>
            <a:pPr algn="ctr">
              <a:lnSpc>
                <a:spcPct val="200000"/>
              </a:lnSpc>
            </a:pPr>
            <a:r>
              <a:rPr lang="en-US" dirty="0" smtClean="0"/>
              <a:t>So 28.57 = 1.57 ml</a:t>
            </a:r>
          </a:p>
          <a:p>
            <a:pPr algn="ctr">
              <a:lnSpc>
                <a:spcPct val="150000"/>
              </a:lnSpc>
            </a:pPr>
            <a:r>
              <a:rPr lang="en-US" dirty="0" smtClean="0"/>
              <a:t>So SGC </a:t>
            </a:r>
            <a:r>
              <a:rPr lang="en-US" smtClean="0"/>
              <a:t>of </a:t>
            </a:r>
            <a:r>
              <a:rPr lang="en-US" smtClean="0"/>
              <a:t>drug X </a:t>
            </a:r>
            <a:r>
              <a:rPr lang="en-US" dirty="0" smtClean="0"/>
              <a:t>will have capsule content of about 1.57 ml</a:t>
            </a:r>
          </a:p>
          <a:p>
            <a:pPr algn="ctr">
              <a:lnSpc>
                <a:spcPct val="150000"/>
              </a:lnSpc>
            </a:pPr>
            <a:endParaRPr lang="en-US" dirty="0"/>
          </a:p>
        </p:txBody>
      </p:sp>
    </p:spTree>
    <p:extLst>
      <p:ext uri="{BB962C8B-B14F-4D97-AF65-F5344CB8AC3E}">
        <p14:creationId xmlns:p14="http://schemas.microsoft.com/office/powerpoint/2010/main" val="213212705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291568904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02625" y="141510"/>
            <a:ext cx="5204875" cy="709390"/>
          </a:xfrm>
        </p:spPr>
        <p:style>
          <a:lnRef idx="1">
            <a:schemeClr val="accent5"/>
          </a:lnRef>
          <a:fillRef idx="2">
            <a:schemeClr val="accent5"/>
          </a:fillRef>
          <a:effectRef idx="1">
            <a:schemeClr val="accent5"/>
          </a:effectRef>
          <a:fontRef idx="minor">
            <a:schemeClr val="dk1"/>
          </a:fontRef>
        </p:style>
        <p:txBody>
          <a:bodyPr>
            <a:normAutofit fontScale="90000"/>
          </a:bodyPr>
          <a:lstStyle/>
          <a:p>
            <a:pPr algn="ctr"/>
            <a:r>
              <a:rPr lang="en-US" b="1" dirty="0">
                <a:latin typeface="Times New Roman" panose="02020603050405020304" pitchFamily="18" charset="0"/>
                <a:cs typeface="Times New Roman" panose="02020603050405020304" pitchFamily="18" charset="0"/>
              </a:rPr>
              <a:t>SOFT GELATIN CAPSULE</a:t>
            </a:r>
            <a:r>
              <a:rPr lang="en-US" b="1" dirty="0"/>
              <a:t/>
            </a:r>
            <a:br>
              <a:rPr lang="en-US" b="1" dirty="0"/>
            </a:br>
            <a:endParaRPr lang="en-US" dirty="0"/>
          </a:p>
        </p:txBody>
      </p:sp>
      <p:sp>
        <p:nvSpPr>
          <p:cNvPr id="3" name="Content Placeholder 2"/>
          <p:cNvSpPr>
            <a:spLocks noGrp="1"/>
          </p:cNvSpPr>
          <p:nvPr>
            <p:ph idx="1"/>
          </p:nvPr>
        </p:nvSpPr>
        <p:spPr>
          <a:xfrm>
            <a:off x="1600200" y="850900"/>
            <a:ext cx="10502900" cy="6007100"/>
          </a:xfrm>
        </p:spPr>
        <p:style>
          <a:lnRef idx="2">
            <a:schemeClr val="accent5"/>
          </a:lnRef>
          <a:fillRef idx="1">
            <a:schemeClr val="lt1"/>
          </a:fillRef>
          <a:effectRef idx="0">
            <a:schemeClr val="accent5"/>
          </a:effectRef>
          <a:fontRef idx="minor">
            <a:schemeClr val="dk1"/>
          </a:fontRef>
        </p:style>
        <p:txBody>
          <a:bodyPr>
            <a:normAutofit/>
          </a:bodyPr>
          <a:lstStyle/>
          <a:p>
            <a:pPr marL="0" indent="0">
              <a:buNone/>
            </a:pPr>
            <a:r>
              <a:rPr lang="en-US" sz="3200" b="1" dirty="0">
                <a:solidFill>
                  <a:schemeClr val="accent1">
                    <a:lumMod val="50000"/>
                  </a:schemeClr>
                </a:solidFill>
                <a:latin typeface="Times New Roman" panose="02020603050405020304" pitchFamily="18" charset="0"/>
                <a:cs typeface="Times New Roman" panose="02020603050405020304" pitchFamily="18" charset="0"/>
              </a:rPr>
              <a:t>Definition:-</a:t>
            </a:r>
          </a:p>
          <a:p>
            <a:pPr marL="0" indent="0">
              <a:buNone/>
            </a:pPr>
            <a:r>
              <a:rPr lang="en-US" sz="2000" dirty="0">
                <a:latin typeface="Times New Roman" panose="02020603050405020304" pitchFamily="18" charset="0"/>
                <a:cs typeface="Times New Roman" panose="02020603050405020304" pitchFamily="18" charset="0"/>
              </a:rPr>
              <a:t>Soft gelatin capsules are one piece, </a:t>
            </a:r>
            <a:r>
              <a:rPr lang="en-US" sz="2000" dirty="0" smtClean="0">
                <a:latin typeface="Times New Roman" panose="02020603050405020304" pitchFamily="18" charset="0"/>
                <a:cs typeface="Times New Roman" panose="02020603050405020304" pitchFamily="18" charset="0"/>
              </a:rPr>
              <a:t>hermetically sealed</a:t>
            </a:r>
            <a:r>
              <a:rPr lang="en-US" sz="2000" dirty="0">
                <a:latin typeface="Times New Roman" panose="02020603050405020304" pitchFamily="18" charset="0"/>
                <a:cs typeface="Times New Roman" panose="02020603050405020304" pitchFamily="18" charset="0"/>
              </a:rPr>
              <a:t>, soft gelatin shells containing a liquid, </a:t>
            </a:r>
            <a:r>
              <a:rPr lang="en-US" sz="2000" dirty="0" smtClean="0">
                <a:latin typeface="Times New Roman" panose="02020603050405020304" pitchFamily="18" charset="0"/>
                <a:cs typeface="Times New Roman" panose="02020603050405020304" pitchFamily="18" charset="0"/>
              </a:rPr>
              <a:t>a suspension</a:t>
            </a:r>
            <a:r>
              <a:rPr lang="en-US" sz="2000" dirty="0">
                <a:latin typeface="Times New Roman" panose="02020603050405020304" pitchFamily="18" charset="0"/>
                <a:cs typeface="Times New Roman" panose="02020603050405020304" pitchFamily="18" charset="0"/>
              </a:rPr>
              <a:t>, or a semisolid.</a:t>
            </a:r>
          </a:p>
          <a:p>
            <a:pPr marL="0" indent="0">
              <a:buNone/>
            </a:pPr>
            <a:r>
              <a:rPr lang="en-US" sz="2000" b="1" dirty="0">
                <a:latin typeface="Times New Roman" panose="02020603050405020304" pitchFamily="18" charset="0"/>
                <a:cs typeface="Times New Roman" panose="02020603050405020304" pitchFamily="18" charset="0"/>
              </a:rPr>
              <a:t>Soft gelatin is mainly composed of:</a:t>
            </a:r>
          </a:p>
          <a:p>
            <a:pPr marL="0" indent="0">
              <a:buNone/>
            </a:pPr>
            <a:r>
              <a:rPr lang="en-US" sz="2000" b="1" dirty="0">
                <a:latin typeface="Times New Roman" panose="02020603050405020304" pitchFamily="18" charset="0"/>
                <a:cs typeface="Times New Roman" panose="02020603050405020304" pitchFamily="18" charset="0"/>
              </a:rPr>
              <a:t>Gelatin, plasticizers, and water in addition </a:t>
            </a:r>
            <a:r>
              <a:rPr lang="en-US" sz="2000" b="1" dirty="0" smtClean="0">
                <a:latin typeface="Times New Roman" panose="02020603050405020304" pitchFamily="18" charset="0"/>
                <a:cs typeface="Times New Roman" panose="02020603050405020304" pitchFamily="18" charset="0"/>
              </a:rPr>
              <a:t>to preservative</a:t>
            </a:r>
            <a:r>
              <a:rPr lang="en-US" sz="2000" b="1" dirty="0">
                <a:latin typeface="Times New Roman" panose="02020603050405020304" pitchFamily="18" charset="0"/>
                <a:cs typeface="Times New Roman" panose="02020603050405020304" pitchFamily="18" charset="0"/>
              </a:rPr>
              <a:t>, </a:t>
            </a:r>
            <a:r>
              <a:rPr lang="en-US" sz="2000" b="1" dirty="0" smtClean="0">
                <a:latin typeface="Times New Roman" panose="02020603050405020304" pitchFamily="18" charset="0"/>
                <a:cs typeface="Times New Roman" panose="02020603050405020304" pitchFamily="18" charset="0"/>
              </a:rPr>
              <a:t>coloring </a:t>
            </a:r>
            <a:r>
              <a:rPr lang="en-US" sz="2000" b="1" dirty="0">
                <a:latin typeface="Times New Roman" panose="02020603050405020304" pitchFamily="18" charset="0"/>
                <a:cs typeface="Times New Roman" panose="02020603050405020304" pitchFamily="18" charset="0"/>
              </a:rPr>
              <a:t>and opacifying agents,</a:t>
            </a:r>
          </a:p>
          <a:p>
            <a:pPr marL="0" indent="0">
              <a:buNone/>
            </a:pPr>
            <a:r>
              <a:rPr lang="en-US" sz="2000" b="1" dirty="0">
                <a:latin typeface="Times New Roman" panose="02020603050405020304" pitchFamily="18" charset="0"/>
                <a:cs typeface="Times New Roman" panose="02020603050405020304" pitchFamily="18" charset="0"/>
              </a:rPr>
              <a:t>flavoring agents and sugars</a:t>
            </a:r>
            <a:r>
              <a:rPr lang="en-US" sz="2000" b="1" dirty="0" smtClean="0">
                <a:latin typeface="Times New Roman" panose="02020603050405020304" pitchFamily="18" charset="0"/>
                <a:cs typeface="Times New Roman" panose="02020603050405020304" pitchFamily="18" charset="0"/>
              </a:rPr>
              <a:t>.</a:t>
            </a:r>
          </a:p>
          <a:p>
            <a:pPr marL="0" indent="0">
              <a:buNone/>
            </a:pPr>
            <a:r>
              <a:rPr lang="en-US" sz="3200" b="1" dirty="0">
                <a:solidFill>
                  <a:schemeClr val="accent1">
                    <a:lumMod val="50000"/>
                  </a:schemeClr>
                </a:solidFill>
                <a:latin typeface="Times New Roman" panose="02020603050405020304" pitchFamily="18" charset="0"/>
                <a:cs typeface="Times New Roman" panose="02020603050405020304" pitchFamily="18" charset="0"/>
              </a:rPr>
              <a:t>APPLICATIONS OF SOFT GELATIN CAPSULE</a:t>
            </a:r>
          </a:p>
          <a:p>
            <a:pPr marL="0" indent="0">
              <a:buNone/>
            </a:pPr>
            <a:r>
              <a:rPr lang="en-US" sz="2000" dirty="0">
                <a:latin typeface="Times New Roman" panose="02020603050405020304" pitchFamily="18" charset="0"/>
                <a:cs typeface="Times New Roman" panose="02020603050405020304" pitchFamily="18" charset="0"/>
              </a:rPr>
              <a:t>1. </a:t>
            </a:r>
            <a:r>
              <a:rPr lang="en-US" sz="2400" dirty="0">
                <a:latin typeface="Times New Roman" panose="02020603050405020304" pitchFamily="18" charset="0"/>
                <a:cs typeface="Times New Roman" panose="02020603050405020304" pitchFamily="18" charset="0"/>
              </a:rPr>
              <a:t>As an oral dosage form for human or veterinary use.</a:t>
            </a:r>
          </a:p>
          <a:p>
            <a:pPr marL="0" indent="0">
              <a:buNone/>
            </a:pPr>
            <a:r>
              <a:rPr lang="en-US" sz="2400" dirty="0">
                <a:latin typeface="Times New Roman" panose="02020603050405020304" pitchFamily="18" charset="0"/>
                <a:cs typeface="Times New Roman" panose="02020603050405020304" pitchFamily="18" charset="0"/>
              </a:rPr>
              <a:t>2. As a suppository dosage form for rectal (pediatric and geriatric) or vaginal route.</a:t>
            </a:r>
          </a:p>
          <a:p>
            <a:pPr marL="0" indent="0">
              <a:lnSpc>
                <a:spcPct val="150000"/>
              </a:lnSpc>
              <a:buNone/>
            </a:pPr>
            <a:r>
              <a:rPr lang="en-US" sz="2400" dirty="0">
                <a:latin typeface="Times New Roman" panose="02020603050405020304" pitchFamily="18" charset="0"/>
                <a:cs typeface="Times New Roman" panose="02020603050405020304" pitchFamily="18" charset="0"/>
              </a:rPr>
              <a:t>3. As a specialty package in tube form, for human or veterinary single </a:t>
            </a:r>
            <a:r>
              <a:rPr lang="en-US" sz="2400" dirty="0" smtClean="0">
                <a:latin typeface="Times New Roman" panose="02020603050405020304" pitchFamily="18" charset="0"/>
                <a:cs typeface="Times New Roman" panose="02020603050405020304" pitchFamily="18" charset="0"/>
              </a:rPr>
              <a:t>dose application </a:t>
            </a:r>
            <a:r>
              <a:rPr lang="en-US" sz="2400" dirty="0">
                <a:latin typeface="Times New Roman" panose="02020603050405020304" pitchFamily="18" charset="0"/>
                <a:cs typeface="Times New Roman" panose="02020603050405020304" pitchFamily="18" charset="0"/>
              </a:rPr>
              <a:t>of topical, ophthalmic and otic preparations and rectal ointments</a:t>
            </a:r>
          </a:p>
        </p:txBody>
      </p:sp>
    </p:spTree>
    <p:extLst>
      <p:ext uri="{BB962C8B-B14F-4D97-AF65-F5344CB8AC3E}">
        <p14:creationId xmlns:p14="http://schemas.microsoft.com/office/powerpoint/2010/main" val="229675971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74800" y="231051"/>
            <a:ext cx="5232400" cy="2554545"/>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r>
              <a:rPr lang="en-US" sz="2000" b="1" dirty="0">
                <a:solidFill>
                  <a:srgbClr val="006600"/>
                </a:solidFill>
                <a:latin typeface="Times New Roman" panose="02020603050405020304" pitchFamily="18" charset="0"/>
                <a:cs typeface="Times New Roman" panose="02020603050405020304" pitchFamily="18" charset="0"/>
              </a:rPr>
              <a:t>SHAPE OF CAPSULE</a:t>
            </a:r>
          </a:p>
          <a:p>
            <a:r>
              <a:rPr lang="en-US" sz="2000" b="1" dirty="0">
                <a:solidFill>
                  <a:srgbClr val="000000"/>
                </a:solidFill>
                <a:latin typeface="Times New Roman" panose="02020603050405020304" pitchFamily="18" charset="0"/>
                <a:cs typeface="Times New Roman" panose="02020603050405020304" pitchFamily="18" charset="0"/>
              </a:rPr>
              <a:t>The shape of </a:t>
            </a:r>
            <a:r>
              <a:rPr lang="en-US" sz="2000" b="1" dirty="0" smtClean="0">
                <a:solidFill>
                  <a:srgbClr val="000000"/>
                </a:solidFill>
                <a:latin typeface="Times New Roman" panose="02020603050405020304" pitchFamily="18" charset="0"/>
                <a:cs typeface="Times New Roman" panose="02020603050405020304" pitchFamily="18" charset="0"/>
              </a:rPr>
              <a:t>soft gelatin </a:t>
            </a:r>
            <a:r>
              <a:rPr lang="en-US" sz="2000" b="1" dirty="0">
                <a:solidFill>
                  <a:srgbClr val="000000"/>
                </a:solidFill>
                <a:latin typeface="Times New Roman" panose="02020603050405020304" pitchFamily="18" charset="0"/>
                <a:cs typeface="Times New Roman" panose="02020603050405020304" pitchFamily="18" charset="0"/>
              </a:rPr>
              <a:t>capsule are</a:t>
            </a:r>
          </a:p>
          <a:p>
            <a:r>
              <a:rPr lang="en-US" sz="2000" b="1" dirty="0">
                <a:solidFill>
                  <a:srgbClr val="000000"/>
                </a:solidFill>
                <a:latin typeface="Times New Roman" panose="02020603050405020304" pitchFamily="18" charset="0"/>
                <a:cs typeface="Times New Roman" panose="02020603050405020304" pitchFamily="18" charset="0"/>
              </a:rPr>
              <a:t>round, oval, </a:t>
            </a:r>
            <a:r>
              <a:rPr lang="en-US" sz="2000" b="1" dirty="0" smtClean="0">
                <a:solidFill>
                  <a:srgbClr val="000000"/>
                </a:solidFill>
                <a:latin typeface="Times New Roman" panose="02020603050405020304" pitchFamily="18" charset="0"/>
                <a:cs typeface="Times New Roman" panose="02020603050405020304" pitchFamily="18" charset="0"/>
              </a:rPr>
              <a:t>oblong, tube</a:t>
            </a:r>
            <a:r>
              <a:rPr lang="en-US" sz="2000" b="1" dirty="0">
                <a:solidFill>
                  <a:srgbClr val="000000"/>
                </a:solidFill>
                <a:latin typeface="Times New Roman" panose="02020603050405020304" pitchFamily="18" charset="0"/>
                <a:cs typeface="Times New Roman" panose="02020603050405020304" pitchFamily="18" charset="0"/>
              </a:rPr>
              <a:t>.</a:t>
            </a:r>
          </a:p>
          <a:p>
            <a:r>
              <a:rPr lang="en-US" sz="2000" b="1" dirty="0">
                <a:solidFill>
                  <a:srgbClr val="000000"/>
                </a:solidFill>
                <a:latin typeface="Times New Roman" panose="02020603050405020304" pitchFamily="18" charset="0"/>
                <a:cs typeface="Times New Roman" panose="02020603050405020304" pitchFamily="18" charset="0"/>
              </a:rPr>
              <a:t>Maximum capsule </a:t>
            </a:r>
            <a:r>
              <a:rPr lang="en-US" sz="2000" b="1" dirty="0" smtClean="0">
                <a:solidFill>
                  <a:srgbClr val="000000"/>
                </a:solidFill>
                <a:latin typeface="Times New Roman" panose="02020603050405020304" pitchFamily="18" charset="0"/>
                <a:cs typeface="Times New Roman" panose="02020603050405020304" pitchFamily="18" charset="0"/>
              </a:rPr>
              <a:t>size and </a:t>
            </a:r>
            <a:r>
              <a:rPr lang="en-US" sz="2000" b="1" dirty="0">
                <a:solidFill>
                  <a:srgbClr val="000000"/>
                </a:solidFill>
                <a:latin typeface="Times New Roman" panose="02020603050405020304" pitchFamily="18" charset="0"/>
                <a:cs typeface="Times New Roman" panose="02020603050405020304" pitchFamily="18" charset="0"/>
              </a:rPr>
              <a:t>shape convenient</a:t>
            </a:r>
          </a:p>
          <a:p>
            <a:r>
              <a:rPr lang="en-US" sz="2000" b="1" dirty="0">
                <a:solidFill>
                  <a:srgbClr val="000000"/>
                </a:solidFill>
                <a:latin typeface="Times New Roman" panose="02020603050405020304" pitchFamily="18" charset="0"/>
                <a:cs typeface="Times New Roman" panose="02020603050405020304" pitchFamily="18" charset="0"/>
              </a:rPr>
              <a:t>for oral human use is:</a:t>
            </a:r>
          </a:p>
          <a:p>
            <a:r>
              <a:rPr lang="en-US" sz="2000" b="1" dirty="0">
                <a:solidFill>
                  <a:srgbClr val="000000"/>
                </a:solidFill>
                <a:latin typeface="Times New Roman" panose="02020603050405020304" pitchFamily="18" charset="0"/>
                <a:cs typeface="Times New Roman" panose="02020603050405020304" pitchFamily="18" charset="0"/>
              </a:rPr>
              <a:t>20 minim oblong</a:t>
            </a:r>
          </a:p>
          <a:p>
            <a:r>
              <a:rPr lang="en-US" sz="2000" b="1" dirty="0">
                <a:solidFill>
                  <a:srgbClr val="000000"/>
                </a:solidFill>
                <a:latin typeface="Times New Roman" panose="02020603050405020304" pitchFamily="18" charset="0"/>
                <a:cs typeface="Times New Roman" panose="02020603050405020304" pitchFamily="18" charset="0"/>
              </a:rPr>
              <a:t>16 minim oval</a:t>
            </a:r>
          </a:p>
          <a:p>
            <a:r>
              <a:rPr lang="en-US" sz="2000" b="1" dirty="0">
                <a:solidFill>
                  <a:srgbClr val="000000"/>
                </a:solidFill>
                <a:latin typeface="Times New Roman" panose="02020603050405020304" pitchFamily="18" charset="0"/>
                <a:cs typeface="Times New Roman" panose="02020603050405020304" pitchFamily="18" charset="0"/>
              </a:rPr>
              <a:t>9 minim round</a:t>
            </a:r>
            <a:endParaRPr lang="en-US" sz="2000" dirty="0">
              <a:latin typeface="Times New Roman" panose="02020603050405020304" pitchFamily="18" charset="0"/>
              <a:cs typeface="Times New Roman" panose="02020603050405020304" pitchFamily="18" charset="0"/>
            </a:endParaRPr>
          </a:p>
        </p:txBody>
      </p:sp>
      <p:pic>
        <p:nvPicPr>
          <p:cNvPr id="3" name="Picture 2"/>
          <p:cNvPicPr>
            <a:picLocks noChangeAspect="1"/>
          </p:cNvPicPr>
          <p:nvPr/>
        </p:nvPicPr>
        <p:blipFill>
          <a:blip r:embed="rId2"/>
          <a:stretch>
            <a:fillRect/>
          </a:stretch>
        </p:blipFill>
        <p:spPr>
          <a:xfrm>
            <a:off x="6946900" y="101601"/>
            <a:ext cx="4775200" cy="6756400"/>
          </a:xfrm>
          <a:prstGeom prst="rect">
            <a:avLst/>
          </a:prstGeom>
        </p:spPr>
        <p:style>
          <a:lnRef idx="2">
            <a:schemeClr val="accent1"/>
          </a:lnRef>
          <a:fillRef idx="1">
            <a:schemeClr val="lt1"/>
          </a:fillRef>
          <a:effectRef idx="0">
            <a:schemeClr val="accent1"/>
          </a:effectRef>
          <a:fontRef idx="minor">
            <a:schemeClr val="dk1"/>
          </a:fontRef>
        </p:style>
      </p:pic>
      <p:sp>
        <p:nvSpPr>
          <p:cNvPr id="4" name="Rectangle 3"/>
          <p:cNvSpPr/>
          <p:nvPr/>
        </p:nvSpPr>
        <p:spPr>
          <a:xfrm>
            <a:off x="393700" y="2922538"/>
            <a:ext cx="6413500" cy="3785652"/>
          </a:xfrm>
          <a:prstGeom prst="rect">
            <a:avLst/>
          </a:prstGeom>
        </p:spPr>
        <p:style>
          <a:lnRef idx="2">
            <a:schemeClr val="accent5"/>
          </a:lnRef>
          <a:fillRef idx="1">
            <a:schemeClr val="lt1"/>
          </a:fillRef>
          <a:effectRef idx="0">
            <a:schemeClr val="accent5"/>
          </a:effectRef>
          <a:fontRef idx="minor">
            <a:schemeClr val="dk1"/>
          </a:fontRef>
        </p:style>
        <p:txBody>
          <a:bodyPr wrap="square">
            <a:spAutoFit/>
          </a:bodyPr>
          <a:lstStyle/>
          <a:p>
            <a:r>
              <a:rPr lang="en-US" sz="2400" b="1" dirty="0">
                <a:solidFill>
                  <a:srgbClr val="006600"/>
                </a:solidFill>
                <a:latin typeface="Times New Roman" panose="02020603050405020304" pitchFamily="18" charset="0"/>
                <a:cs typeface="Times New Roman" panose="02020603050405020304" pitchFamily="18" charset="0"/>
              </a:rPr>
              <a:t>MANUFACTURE OF SOFT GELATIN CAPSULES</a:t>
            </a:r>
          </a:p>
          <a:p>
            <a:r>
              <a:rPr lang="en-US" sz="2400" b="1" dirty="0">
                <a:solidFill>
                  <a:srgbClr val="000000"/>
                </a:solidFill>
                <a:latin typeface="Times New Roman" panose="02020603050405020304" pitchFamily="18" charset="0"/>
                <a:cs typeface="Times New Roman" panose="02020603050405020304" pitchFamily="18" charset="0"/>
              </a:rPr>
              <a:t>Is manufactured by four methods</a:t>
            </a:r>
          </a:p>
          <a:p>
            <a:r>
              <a:rPr lang="en-US" sz="2400" dirty="0">
                <a:solidFill>
                  <a:srgbClr val="FF8637"/>
                </a:solidFill>
                <a:latin typeface="Times New Roman" panose="02020603050405020304" pitchFamily="18" charset="0"/>
                <a:cs typeface="Times New Roman" panose="02020603050405020304" pitchFamily="18" charset="0"/>
              </a:rPr>
              <a:t> </a:t>
            </a:r>
            <a:r>
              <a:rPr lang="en-US" sz="2400" b="1" dirty="0">
                <a:solidFill>
                  <a:srgbClr val="000000"/>
                </a:solidFill>
                <a:latin typeface="Times New Roman" panose="02020603050405020304" pitchFamily="18" charset="0"/>
                <a:cs typeface="Times New Roman" panose="02020603050405020304" pitchFamily="18" charset="0"/>
              </a:rPr>
              <a:t>Plate process.</a:t>
            </a:r>
          </a:p>
          <a:p>
            <a:r>
              <a:rPr lang="en-US" sz="2400" dirty="0">
                <a:solidFill>
                  <a:srgbClr val="FF8637"/>
                </a:solidFill>
                <a:latin typeface="Times New Roman" panose="02020603050405020304" pitchFamily="18" charset="0"/>
                <a:cs typeface="Times New Roman" panose="02020603050405020304" pitchFamily="18" charset="0"/>
              </a:rPr>
              <a:t> </a:t>
            </a:r>
            <a:r>
              <a:rPr lang="en-US" sz="2400" b="1" dirty="0">
                <a:solidFill>
                  <a:srgbClr val="000000"/>
                </a:solidFill>
                <a:latin typeface="Times New Roman" panose="02020603050405020304" pitchFamily="18" charset="0"/>
                <a:cs typeface="Times New Roman" panose="02020603050405020304" pitchFamily="18" charset="0"/>
              </a:rPr>
              <a:t>Rotary die process.</a:t>
            </a:r>
          </a:p>
          <a:p>
            <a:r>
              <a:rPr lang="en-US" sz="2400" dirty="0">
                <a:solidFill>
                  <a:srgbClr val="FF8637"/>
                </a:solidFill>
                <a:latin typeface="Times New Roman" panose="02020603050405020304" pitchFamily="18" charset="0"/>
                <a:cs typeface="Times New Roman" panose="02020603050405020304" pitchFamily="18" charset="0"/>
              </a:rPr>
              <a:t> </a:t>
            </a:r>
            <a:r>
              <a:rPr lang="en-US" sz="2400" b="1" dirty="0">
                <a:solidFill>
                  <a:srgbClr val="000000"/>
                </a:solidFill>
                <a:latin typeface="Times New Roman" panose="02020603050405020304" pitchFamily="18" charset="0"/>
                <a:cs typeface="Times New Roman" panose="02020603050405020304" pitchFamily="18" charset="0"/>
              </a:rPr>
              <a:t>Reciprocating die (developed process </a:t>
            </a:r>
            <a:r>
              <a:rPr lang="en-US" sz="2400" b="1" dirty="0" smtClean="0">
                <a:solidFill>
                  <a:srgbClr val="000000"/>
                </a:solidFill>
                <a:latin typeface="Times New Roman" panose="02020603050405020304" pitchFamily="18" charset="0"/>
                <a:cs typeface="Times New Roman" panose="02020603050405020304" pitchFamily="18" charset="0"/>
              </a:rPr>
              <a:t>for rotary die</a:t>
            </a:r>
            <a:r>
              <a:rPr lang="en-US" sz="2400" b="1" dirty="0">
                <a:solidFill>
                  <a:srgbClr val="000000"/>
                </a:solidFill>
                <a:latin typeface="Times New Roman" panose="02020603050405020304" pitchFamily="18" charset="0"/>
                <a:cs typeface="Times New Roman" panose="02020603050405020304" pitchFamily="18" charset="0"/>
              </a:rPr>
              <a:t>).</a:t>
            </a:r>
          </a:p>
          <a:p>
            <a:r>
              <a:rPr lang="en-US" sz="2400" dirty="0">
                <a:solidFill>
                  <a:srgbClr val="FF8637"/>
                </a:solidFill>
                <a:latin typeface="Times New Roman" panose="02020603050405020304" pitchFamily="18" charset="0"/>
                <a:cs typeface="Times New Roman" panose="02020603050405020304" pitchFamily="18" charset="0"/>
              </a:rPr>
              <a:t> </a:t>
            </a:r>
            <a:r>
              <a:rPr lang="en-US" sz="2400" b="1" dirty="0">
                <a:solidFill>
                  <a:srgbClr val="000000"/>
                </a:solidFill>
                <a:latin typeface="Times New Roman" panose="02020603050405020304" pitchFamily="18" charset="0"/>
                <a:cs typeface="Times New Roman" panose="02020603050405020304" pitchFamily="18" charset="0"/>
              </a:rPr>
              <a:t>Accogel machine (unique equipment that</a:t>
            </a:r>
          </a:p>
          <a:p>
            <a:r>
              <a:rPr lang="en-US" sz="2400" b="1" dirty="0">
                <a:solidFill>
                  <a:srgbClr val="000000"/>
                </a:solidFill>
                <a:latin typeface="Times New Roman" panose="02020603050405020304" pitchFamily="18" charset="0"/>
                <a:cs typeface="Times New Roman" panose="02020603050405020304" pitchFamily="18" charset="0"/>
              </a:rPr>
              <a:t>accurately fills powdered dry solids into S.G.C.).</a:t>
            </a:r>
            <a:endParaRPr lang="en-US"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32197209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765300" y="201762"/>
            <a:ext cx="10210800" cy="2308324"/>
          </a:xfrm>
          <a:prstGeom prst="rect">
            <a:avLst/>
          </a:prstGeom>
        </p:spPr>
        <p:txBody>
          <a:bodyPr wrap="square">
            <a:spAutoFit/>
          </a:bodyPr>
          <a:lstStyle/>
          <a:p>
            <a:r>
              <a:rPr lang="en-US" sz="2400" b="1" dirty="0">
                <a:solidFill>
                  <a:srgbClr val="244584"/>
                </a:solidFill>
                <a:latin typeface="Times New Roman" panose="02020603050405020304" pitchFamily="18" charset="0"/>
                <a:cs typeface="Times New Roman" panose="02020603050405020304" pitchFamily="18" charset="0"/>
              </a:rPr>
              <a:t>PLATE PROCESS: (OLDEST PROCESS)</a:t>
            </a:r>
          </a:p>
          <a:p>
            <a:pPr algn="just"/>
            <a:r>
              <a:rPr lang="en-US" sz="2400" dirty="0" smtClean="0">
                <a:solidFill>
                  <a:srgbClr val="000000"/>
                </a:solidFill>
                <a:latin typeface="Times New Roman" panose="02020603050405020304" pitchFamily="18" charset="0"/>
                <a:cs typeface="Times New Roman" panose="02020603050405020304" pitchFamily="18" charset="0"/>
              </a:rPr>
              <a:t>•Gelatin </a:t>
            </a:r>
            <a:r>
              <a:rPr lang="en-US" sz="2400" dirty="0">
                <a:solidFill>
                  <a:srgbClr val="000000"/>
                </a:solidFill>
                <a:latin typeface="Times New Roman" panose="02020603050405020304" pitchFamily="18" charset="0"/>
                <a:cs typeface="Times New Roman" panose="02020603050405020304" pitchFamily="18" charset="0"/>
              </a:rPr>
              <a:t>sheet is placed over a die </a:t>
            </a:r>
            <a:r>
              <a:rPr lang="en-US" sz="2400" dirty="0" smtClean="0">
                <a:solidFill>
                  <a:srgbClr val="000000"/>
                </a:solidFill>
                <a:latin typeface="Times New Roman" panose="02020603050405020304" pitchFamily="18" charset="0"/>
                <a:cs typeface="Times New Roman" panose="02020603050405020304" pitchFamily="18" charset="0"/>
              </a:rPr>
              <a:t>plate containing numerous die pockets.</a:t>
            </a:r>
            <a:endParaRPr lang="en-US" sz="2400" dirty="0">
              <a:solidFill>
                <a:srgbClr val="000000"/>
              </a:solidFill>
              <a:latin typeface="Times New Roman" panose="02020603050405020304" pitchFamily="18" charset="0"/>
              <a:cs typeface="Times New Roman" panose="02020603050405020304" pitchFamily="18" charset="0"/>
            </a:endParaRPr>
          </a:p>
          <a:p>
            <a:pPr algn="just"/>
            <a:r>
              <a:rPr lang="en-US" sz="2400" dirty="0" smtClean="0">
                <a:solidFill>
                  <a:srgbClr val="000000"/>
                </a:solidFill>
                <a:latin typeface="Times New Roman" panose="02020603050405020304" pitchFamily="18" charset="0"/>
                <a:cs typeface="Times New Roman" panose="02020603050405020304" pitchFamily="18" charset="0"/>
              </a:rPr>
              <a:t>•Application </a:t>
            </a:r>
            <a:r>
              <a:rPr lang="en-US" sz="2400" dirty="0">
                <a:solidFill>
                  <a:srgbClr val="000000"/>
                </a:solidFill>
                <a:latin typeface="Times New Roman" panose="02020603050405020304" pitchFamily="18" charset="0"/>
                <a:cs typeface="Times New Roman" panose="02020603050405020304" pitchFamily="18" charset="0"/>
              </a:rPr>
              <a:t>of vacuum to draw the sheet </a:t>
            </a:r>
            <a:r>
              <a:rPr lang="en-US" sz="2400" dirty="0" smtClean="0">
                <a:solidFill>
                  <a:srgbClr val="000000"/>
                </a:solidFill>
                <a:latin typeface="Times New Roman" panose="02020603050405020304" pitchFamily="18" charset="0"/>
                <a:cs typeface="Times New Roman" panose="02020603050405020304" pitchFamily="18" charset="0"/>
              </a:rPr>
              <a:t>in to </a:t>
            </a:r>
            <a:r>
              <a:rPr lang="en-US" sz="2400" dirty="0">
                <a:solidFill>
                  <a:srgbClr val="000000"/>
                </a:solidFill>
                <a:latin typeface="Times New Roman" panose="02020603050405020304" pitchFamily="18" charset="0"/>
                <a:cs typeface="Times New Roman" panose="02020603050405020304" pitchFamily="18" charset="0"/>
              </a:rPr>
              <a:t>the die pockets,</a:t>
            </a:r>
          </a:p>
          <a:p>
            <a:pPr algn="just"/>
            <a:r>
              <a:rPr lang="en-US" sz="2400" dirty="0" smtClean="0">
                <a:solidFill>
                  <a:srgbClr val="000000"/>
                </a:solidFill>
                <a:latin typeface="Times New Roman" panose="02020603050405020304" pitchFamily="18" charset="0"/>
                <a:cs typeface="Times New Roman" panose="02020603050405020304" pitchFamily="18" charset="0"/>
              </a:rPr>
              <a:t>•Fill </a:t>
            </a:r>
            <a:r>
              <a:rPr lang="en-US" sz="2400" dirty="0">
                <a:solidFill>
                  <a:srgbClr val="000000"/>
                </a:solidFill>
                <a:latin typeface="Times New Roman" panose="02020603050405020304" pitchFamily="18" charset="0"/>
                <a:cs typeface="Times New Roman" panose="02020603050405020304" pitchFamily="18" charset="0"/>
              </a:rPr>
              <a:t>the pockets with liquid or paste,</a:t>
            </a:r>
          </a:p>
          <a:p>
            <a:pPr algn="just"/>
            <a:r>
              <a:rPr lang="en-US" sz="2400" dirty="0" smtClean="0">
                <a:solidFill>
                  <a:srgbClr val="000000"/>
                </a:solidFill>
                <a:latin typeface="Times New Roman" panose="02020603050405020304" pitchFamily="18" charset="0"/>
                <a:cs typeface="Times New Roman" panose="02020603050405020304" pitchFamily="18" charset="0"/>
              </a:rPr>
              <a:t>•Place </a:t>
            </a:r>
            <a:r>
              <a:rPr lang="en-US" sz="2400" dirty="0">
                <a:solidFill>
                  <a:srgbClr val="000000"/>
                </a:solidFill>
                <a:latin typeface="Times New Roman" panose="02020603050405020304" pitchFamily="18" charset="0"/>
                <a:cs typeface="Times New Roman" panose="02020603050405020304" pitchFamily="18" charset="0"/>
              </a:rPr>
              <a:t>another gelatin sheet over the </a:t>
            </a:r>
            <a:r>
              <a:rPr lang="en-US" sz="2400" dirty="0" smtClean="0">
                <a:solidFill>
                  <a:srgbClr val="000000"/>
                </a:solidFill>
                <a:latin typeface="Times New Roman" panose="02020603050405020304" pitchFamily="18" charset="0"/>
                <a:cs typeface="Times New Roman" panose="02020603050405020304" pitchFamily="18" charset="0"/>
              </a:rPr>
              <a:t>filled pockets</a:t>
            </a:r>
            <a:r>
              <a:rPr lang="en-US" sz="2400" dirty="0">
                <a:solidFill>
                  <a:srgbClr val="000000"/>
                </a:solidFill>
                <a:latin typeface="Times New Roman" panose="02020603050405020304" pitchFamily="18" charset="0"/>
                <a:cs typeface="Times New Roman" panose="02020603050405020304" pitchFamily="18" charset="0"/>
              </a:rPr>
              <a:t>, and</a:t>
            </a:r>
          </a:p>
          <a:p>
            <a:pPr algn="just"/>
            <a:r>
              <a:rPr lang="en-US" sz="2400" dirty="0" smtClean="0">
                <a:solidFill>
                  <a:srgbClr val="000000"/>
                </a:solidFill>
                <a:latin typeface="Times New Roman" panose="02020603050405020304" pitchFamily="18" charset="0"/>
                <a:cs typeface="Times New Roman" panose="02020603050405020304" pitchFamily="18" charset="0"/>
              </a:rPr>
              <a:t>•Sandwich </a:t>
            </a:r>
            <a:r>
              <a:rPr lang="en-US" sz="2400" dirty="0">
                <a:solidFill>
                  <a:srgbClr val="000000"/>
                </a:solidFill>
                <a:latin typeface="Times New Roman" panose="02020603050405020304" pitchFamily="18" charset="0"/>
                <a:cs typeface="Times New Roman" panose="02020603050405020304" pitchFamily="18" charset="0"/>
              </a:rPr>
              <a:t>under a die press where </a:t>
            </a:r>
            <a:r>
              <a:rPr lang="en-US" sz="2400" dirty="0" smtClean="0">
                <a:solidFill>
                  <a:srgbClr val="000000"/>
                </a:solidFill>
                <a:latin typeface="Times New Roman" panose="02020603050405020304" pitchFamily="18" charset="0"/>
                <a:cs typeface="Times New Roman" panose="02020603050405020304" pitchFamily="18" charset="0"/>
              </a:rPr>
              <a:t>the capsules </a:t>
            </a:r>
            <a:r>
              <a:rPr lang="en-US" sz="2400" dirty="0">
                <a:solidFill>
                  <a:srgbClr val="000000"/>
                </a:solidFill>
                <a:latin typeface="Times New Roman" panose="02020603050405020304" pitchFamily="18" charset="0"/>
                <a:cs typeface="Times New Roman" panose="02020603050405020304" pitchFamily="18" charset="0"/>
              </a:rPr>
              <a:t>are formed and cut out</a:t>
            </a:r>
            <a:r>
              <a:rPr lang="en-US" dirty="0">
                <a:solidFill>
                  <a:srgbClr val="000000"/>
                </a:solidFill>
                <a:latin typeface="Times New Roman" panose="02020603050405020304" pitchFamily="18" charset="0"/>
                <a:cs typeface="Times New Roman" panose="02020603050405020304" pitchFamily="18" charset="0"/>
              </a:rPr>
              <a:t>.</a:t>
            </a:r>
            <a:endParaRPr lang="en-US" dirty="0">
              <a:latin typeface="Times New Roman" panose="02020603050405020304" pitchFamily="18" charset="0"/>
              <a:cs typeface="Times New Roman" panose="02020603050405020304" pitchFamily="18" charset="0"/>
            </a:endParaRPr>
          </a:p>
        </p:txBody>
      </p:sp>
      <p:sp>
        <p:nvSpPr>
          <p:cNvPr id="3" name="Rectangle 2"/>
          <p:cNvSpPr/>
          <p:nvPr/>
        </p:nvSpPr>
        <p:spPr>
          <a:xfrm>
            <a:off x="1651000" y="2840286"/>
            <a:ext cx="9791700" cy="3046988"/>
          </a:xfrm>
          <a:prstGeom prst="rect">
            <a:avLst/>
          </a:prstGeom>
        </p:spPr>
        <p:txBody>
          <a:bodyPr wrap="square">
            <a:spAutoFit/>
          </a:bodyPr>
          <a:lstStyle/>
          <a:p>
            <a:r>
              <a:rPr lang="en-US" sz="2400" b="1" dirty="0">
                <a:solidFill>
                  <a:srgbClr val="244584"/>
                </a:solidFill>
                <a:latin typeface="Times New Roman" panose="02020603050405020304" pitchFamily="18" charset="0"/>
                <a:cs typeface="Times New Roman" panose="02020603050405020304" pitchFamily="18" charset="0"/>
              </a:rPr>
              <a:t>ROTARY DIE PROCESS:</a:t>
            </a:r>
          </a:p>
          <a:p>
            <a:pPr algn="just"/>
            <a:r>
              <a:rPr lang="en-US" sz="2400" dirty="0">
                <a:solidFill>
                  <a:srgbClr val="000000"/>
                </a:solidFill>
                <a:latin typeface="Times New Roman" panose="02020603050405020304" pitchFamily="18" charset="0"/>
                <a:cs typeface="Times New Roman" panose="02020603050405020304" pitchFamily="18" charset="0"/>
              </a:rPr>
              <a:t>The material to be encapsulated flows </a:t>
            </a:r>
            <a:r>
              <a:rPr lang="en-US" sz="2400" dirty="0" smtClean="0">
                <a:solidFill>
                  <a:srgbClr val="000000"/>
                </a:solidFill>
                <a:latin typeface="Times New Roman" panose="02020603050405020304" pitchFamily="18" charset="0"/>
                <a:cs typeface="Times New Roman" panose="02020603050405020304" pitchFamily="18" charset="0"/>
              </a:rPr>
              <a:t>by gravity</a:t>
            </a:r>
            <a:r>
              <a:rPr lang="en-US" sz="2400" dirty="0">
                <a:solidFill>
                  <a:srgbClr val="000000"/>
                </a:solidFill>
                <a:latin typeface="Times New Roman" panose="02020603050405020304" pitchFamily="18" charset="0"/>
                <a:cs typeface="Times New Roman" panose="02020603050405020304" pitchFamily="18" charset="0"/>
              </a:rPr>
              <a:t>. Two plasticized gelatin ribbons </a:t>
            </a:r>
            <a:r>
              <a:rPr lang="en-US" sz="2400" dirty="0" smtClean="0">
                <a:solidFill>
                  <a:srgbClr val="000000"/>
                </a:solidFill>
                <a:latin typeface="Times New Roman" panose="02020603050405020304" pitchFamily="18" charset="0"/>
                <a:cs typeface="Times New Roman" panose="02020603050405020304" pitchFamily="18" charset="0"/>
              </a:rPr>
              <a:t>are continuously </a:t>
            </a:r>
            <a:r>
              <a:rPr lang="en-US" sz="2400" dirty="0">
                <a:solidFill>
                  <a:srgbClr val="000000"/>
                </a:solidFill>
                <a:latin typeface="Times New Roman" panose="02020603050405020304" pitchFamily="18" charset="0"/>
                <a:cs typeface="Times New Roman" panose="02020603050405020304" pitchFamily="18" charset="0"/>
              </a:rPr>
              <a:t>and simultaneously fed </a:t>
            </a:r>
            <a:r>
              <a:rPr lang="en-US" sz="2400" dirty="0" smtClean="0">
                <a:solidFill>
                  <a:srgbClr val="000000"/>
                </a:solidFill>
                <a:latin typeface="Times New Roman" panose="02020603050405020304" pitchFamily="18" charset="0"/>
                <a:cs typeface="Times New Roman" panose="02020603050405020304" pitchFamily="18" charset="0"/>
              </a:rPr>
              <a:t>with the </a:t>
            </a:r>
            <a:r>
              <a:rPr lang="en-US" sz="2400" b="1" dirty="0">
                <a:solidFill>
                  <a:srgbClr val="244584"/>
                </a:solidFill>
                <a:latin typeface="Times New Roman" panose="02020603050405020304" pitchFamily="18" charset="0"/>
                <a:cs typeface="Times New Roman" panose="02020603050405020304" pitchFamily="18" charset="0"/>
              </a:rPr>
              <a:t>liquid</a:t>
            </a:r>
            <a:r>
              <a:rPr lang="en-US" sz="2400" dirty="0">
                <a:solidFill>
                  <a:srgbClr val="000000"/>
                </a:solidFill>
                <a:latin typeface="Times New Roman" panose="02020603050405020304" pitchFamily="18" charset="0"/>
                <a:cs typeface="Times New Roman" panose="02020603050405020304" pitchFamily="18" charset="0"/>
              </a:rPr>
              <a:t> or paste fill between the rollers </a:t>
            </a:r>
            <a:r>
              <a:rPr lang="en-US" sz="2400" dirty="0" smtClean="0">
                <a:solidFill>
                  <a:srgbClr val="000000"/>
                </a:solidFill>
                <a:latin typeface="Times New Roman" panose="02020603050405020304" pitchFamily="18" charset="0"/>
                <a:cs typeface="Times New Roman" panose="02020603050405020304" pitchFamily="18" charset="0"/>
              </a:rPr>
              <a:t>of the </a:t>
            </a:r>
            <a:r>
              <a:rPr lang="en-US" sz="2400" dirty="0">
                <a:solidFill>
                  <a:srgbClr val="000000"/>
                </a:solidFill>
                <a:latin typeface="Times New Roman" panose="02020603050405020304" pitchFamily="18" charset="0"/>
                <a:cs typeface="Times New Roman" panose="02020603050405020304" pitchFamily="18" charset="0"/>
              </a:rPr>
              <a:t>rotary die mechanism where the </a:t>
            </a:r>
            <a:r>
              <a:rPr lang="en-US" sz="2400" dirty="0" smtClean="0">
                <a:solidFill>
                  <a:srgbClr val="000000"/>
                </a:solidFill>
                <a:latin typeface="Times New Roman" panose="02020603050405020304" pitchFamily="18" charset="0"/>
                <a:cs typeface="Times New Roman" panose="02020603050405020304" pitchFamily="18" charset="0"/>
              </a:rPr>
              <a:t>capsule are </a:t>
            </a:r>
            <a:r>
              <a:rPr lang="en-US" sz="2400" dirty="0">
                <a:solidFill>
                  <a:srgbClr val="000000"/>
                </a:solidFill>
                <a:latin typeface="Times New Roman" panose="02020603050405020304" pitchFamily="18" charset="0"/>
                <a:cs typeface="Times New Roman" panose="02020603050405020304" pitchFamily="18" charset="0"/>
              </a:rPr>
              <a:t>simultaneously filled, </a:t>
            </a:r>
            <a:r>
              <a:rPr lang="en-US" sz="2400" dirty="0" smtClean="0">
                <a:solidFill>
                  <a:srgbClr val="000000"/>
                </a:solidFill>
                <a:latin typeface="Times New Roman" panose="02020603050405020304" pitchFamily="18" charset="0"/>
                <a:cs typeface="Times New Roman" panose="02020603050405020304" pitchFamily="18" charset="0"/>
              </a:rPr>
              <a:t>shaped, hermetically </a:t>
            </a:r>
            <a:r>
              <a:rPr lang="en-US" sz="2400" dirty="0">
                <a:solidFill>
                  <a:srgbClr val="000000"/>
                </a:solidFill>
                <a:latin typeface="Times New Roman" panose="02020603050405020304" pitchFamily="18" charset="0"/>
                <a:cs typeface="Times New Roman" panose="02020603050405020304" pitchFamily="18" charset="0"/>
              </a:rPr>
              <a:t>sealed and cut from the </a:t>
            </a:r>
            <a:r>
              <a:rPr lang="en-US" sz="2400" dirty="0" smtClean="0">
                <a:solidFill>
                  <a:srgbClr val="000000"/>
                </a:solidFill>
                <a:latin typeface="Times New Roman" panose="02020603050405020304" pitchFamily="18" charset="0"/>
                <a:cs typeface="Times New Roman" panose="02020603050405020304" pitchFamily="18" charset="0"/>
              </a:rPr>
              <a:t>gelatin ribbon</a:t>
            </a:r>
            <a:r>
              <a:rPr lang="en-US" sz="2400" dirty="0">
                <a:solidFill>
                  <a:srgbClr val="000000"/>
                </a:solidFill>
                <a:latin typeface="Times New Roman" panose="02020603050405020304" pitchFamily="18" charset="0"/>
                <a:cs typeface="Times New Roman" panose="02020603050405020304" pitchFamily="18" charset="0"/>
              </a:rPr>
              <a:t>.</a:t>
            </a:r>
          </a:p>
          <a:p>
            <a:pPr algn="just"/>
            <a:r>
              <a:rPr lang="en-US" sz="2400" dirty="0">
                <a:solidFill>
                  <a:srgbClr val="000000"/>
                </a:solidFill>
                <a:latin typeface="Times New Roman" panose="02020603050405020304" pitchFamily="18" charset="0"/>
                <a:cs typeface="Times New Roman" panose="02020603050405020304" pitchFamily="18" charset="0"/>
              </a:rPr>
              <a:t>The </a:t>
            </a:r>
            <a:r>
              <a:rPr lang="en-US" sz="2400" dirty="0">
                <a:solidFill>
                  <a:srgbClr val="FF0000"/>
                </a:solidFill>
                <a:latin typeface="Times New Roman" panose="02020603050405020304" pitchFamily="18" charset="0"/>
                <a:cs typeface="Times New Roman" panose="02020603050405020304" pitchFamily="18" charset="0"/>
              </a:rPr>
              <a:t>sealing of the capsule is achieved </a:t>
            </a:r>
            <a:r>
              <a:rPr lang="en-US" sz="2400" dirty="0" smtClean="0">
                <a:solidFill>
                  <a:srgbClr val="FF0000"/>
                </a:solidFill>
                <a:latin typeface="Times New Roman" panose="02020603050405020304" pitchFamily="18" charset="0"/>
                <a:cs typeface="Times New Roman" panose="02020603050405020304" pitchFamily="18" charset="0"/>
              </a:rPr>
              <a:t>by mechanical </a:t>
            </a:r>
            <a:r>
              <a:rPr lang="en-US" sz="2400" dirty="0">
                <a:solidFill>
                  <a:srgbClr val="FF0000"/>
                </a:solidFill>
                <a:latin typeface="Times New Roman" panose="02020603050405020304" pitchFamily="18" charset="0"/>
                <a:cs typeface="Times New Roman" panose="02020603050405020304" pitchFamily="18" charset="0"/>
              </a:rPr>
              <a:t>pressure on the die rolls and </a:t>
            </a:r>
            <a:r>
              <a:rPr lang="en-US" sz="2400" dirty="0" smtClean="0">
                <a:solidFill>
                  <a:srgbClr val="FF0000"/>
                </a:solidFill>
                <a:latin typeface="Times New Roman" panose="02020603050405020304" pitchFamily="18" charset="0"/>
                <a:cs typeface="Times New Roman" panose="02020603050405020304" pitchFamily="18" charset="0"/>
              </a:rPr>
              <a:t>the heating(37-40°C</a:t>
            </a:r>
            <a:r>
              <a:rPr lang="en-US" sz="2400" dirty="0">
                <a:solidFill>
                  <a:srgbClr val="FF0000"/>
                </a:solidFill>
                <a:latin typeface="Times New Roman" panose="02020603050405020304" pitchFamily="18" charset="0"/>
                <a:cs typeface="Times New Roman" panose="02020603050405020304" pitchFamily="18" charset="0"/>
              </a:rPr>
              <a:t>) of the ribbons by </a:t>
            </a:r>
            <a:r>
              <a:rPr lang="en-US" sz="2400" dirty="0" smtClean="0">
                <a:solidFill>
                  <a:srgbClr val="FF0000"/>
                </a:solidFill>
                <a:latin typeface="Times New Roman" panose="02020603050405020304" pitchFamily="18" charset="0"/>
                <a:cs typeface="Times New Roman" panose="02020603050405020304" pitchFamily="18" charset="0"/>
              </a:rPr>
              <a:t>the wedge</a:t>
            </a:r>
            <a:r>
              <a:rPr lang="en-US" sz="2400" dirty="0">
                <a:solidFill>
                  <a:srgbClr val="FF0000"/>
                </a:solidFill>
                <a:latin typeface="Times New Roman" panose="02020603050405020304" pitchFamily="18" charset="0"/>
                <a:cs typeface="Times New Roman" panose="02020603050405020304" pitchFamily="18" charset="0"/>
              </a:rPr>
              <a:t>.</a:t>
            </a:r>
            <a:endParaRPr lang="en-US"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33118847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879600" y="381000"/>
            <a:ext cx="9258300" cy="6261099"/>
          </a:xfrm>
          <a:prstGeom prst="rect">
            <a:avLst/>
          </a:prstGeom>
        </p:spPr>
        <p:style>
          <a:lnRef idx="2">
            <a:schemeClr val="accent5"/>
          </a:lnRef>
          <a:fillRef idx="1">
            <a:schemeClr val="lt1"/>
          </a:fillRef>
          <a:effectRef idx="0">
            <a:schemeClr val="accent5"/>
          </a:effectRef>
          <a:fontRef idx="minor">
            <a:schemeClr val="dk1"/>
          </a:fontRef>
        </p:style>
      </p:pic>
      <p:sp>
        <p:nvSpPr>
          <p:cNvPr id="3" name="Rectangle 2"/>
          <p:cNvSpPr/>
          <p:nvPr/>
        </p:nvSpPr>
        <p:spPr>
          <a:xfrm>
            <a:off x="4704474" y="455614"/>
            <a:ext cx="3608552" cy="523220"/>
          </a:xfrm>
          <a:prstGeom prst="rect">
            <a:avLst/>
          </a:prstGeom>
        </p:spPr>
        <p:style>
          <a:lnRef idx="2">
            <a:schemeClr val="dk1"/>
          </a:lnRef>
          <a:fillRef idx="1">
            <a:schemeClr val="lt1"/>
          </a:fillRef>
          <a:effectRef idx="0">
            <a:schemeClr val="dk1"/>
          </a:effectRef>
          <a:fontRef idx="minor">
            <a:schemeClr val="dk1"/>
          </a:fontRef>
        </p:style>
        <p:txBody>
          <a:bodyPr wrap="none">
            <a:spAutoFit/>
          </a:bodyPr>
          <a:lstStyle/>
          <a:p>
            <a:r>
              <a:rPr lang="en-US" sz="2800" b="1" dirty="0">
                <a:solidFill>
                  <a:schemeClr val="accent1">
                    <a:lumMod val="50000"/>
                  </a:schemeClr>
                </a:solidFill>
                <a:latin typeface="Times New Roman" panose="02020603050405020304" pitchFamily="18" charset="0"/>
              </a:rPr>
              <a:t>The rotary die process</a:t>
            </a:r>
            <a:endParaRPr lang="en-US" sz="2800" dirty="0">
              <a:solidFill>
                <a:schemeClr val="accent1">
                  <a:lumMod val="50000"/>
                </a:schemeClr>
              </a:solidFill>
            </a:endParaRPr>
          </a:p>
        </p:txBody>
      </p:sp>
    </p:spTree>
    <p:extLst>
      <p:ext uri="{BB962C8B-B14F-4D97-AF65-F5344CB8AC3E}">
        <p14:creationId xmlns:p14="http://schemas.microsoft.com/office/powerpoint/2010/main" val="271706242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8578881" y="1248450"/>
            <a:ext cx="3473419" cy="4669750"/>
          </a:xfrm>
          <a:prstGeom prst="rect">
            <a:avLst/>
          </a:prstGeom>
        </p:spPr>
      </p:pic>
      <p:sp>
        <p:nvSpPr>
          <p:cNvPr id="3" name="Rectangle 2"/>
          <p:cNvSpPr/>
          <p:nvPr/>
        </p:nvSpPr>
        <p:spPr>
          <a:xfrm>
            <a:off x="4296000" y="-108466"/>
            <a:ext cx="4155881" cy="584775"/>
          </a:xfrm>
          <a:prstGeom prst="rect">
            <a:avLst/>
          </a:prstGeom>
        </p:spPr>
        <p:txBody>
          <a:bodyPr wrap="none">
            <a:spAutoFit/>
          </a:bodyPr>
          <a:lstStyle/>
          <a:p>
            <a:r>
              <a:rPr lang="en-US" sz="3200" b="1" dirty="0">
                <a:solidFill>
                  <a:schemeClr val="accent1">
                    <a:lumMod val="50000"/>
                  </a:schemeClr>
                </a:solidFill>
                <a:latin typeface="Times New Roman" panose="02020603050405020304" pitchFamily="18" charset="0"/>
                <a:cs typeface="Times New Roman" panose="02020603050405020304" pitchFamily="18" charset="0"/>
              </a:rPr>
              <a:t>Nature of capsule shell</a:t>
            </a:r>
            <a:endParaRPr lang="en-US" sz="3200" dirty="0">
              <a:solidFill>
                <a:schemeClr val="accent1">
                  <a:lumMod val="50000"/>
                </a:schemeClr>
              </a:solidFill>
              <a:latin typeface="Times New Roman" panose="02020603050405020304" pitchFamily="18" charset="0"/>
              <a:cs typeface="Times New Roman" panose="02020603050405020304" pitchFamily="18" charset="0"/>
            </a:endParaRPr>
          </a:p>
        </p:txBody>
      </p:sp>
      <p:sp>
        <p:nvSpPr>
          <p:cNvPr id="4" name="Rectangle 3"/>
          <p:cNvSpPr/>
          <p:nvPr/>
        </p:nvSpPr>
        <p:spPr>
          <a:xfrm>
            <a:off x="1447800" y="476309"/>
            <a:ext cx="6718300" cy="6555641"/>
          </a:xfrm>
          <a:prstGeom prst="rect">
            <a:avLst/>
          </a:prstGeom>
        </p:spPr>
        <p:txBody>
          <a:bodyPr wrap="square">
            <a:spAutoFit/>
          </a:bodyPr>
          <a:lstStyle/>
          <a:p>
            <a:r>
              <a:rPr lang="en-US" sz="2400" b="1" dirty="0">
                <a:solidFill>
                  <a:srgbClr val="006600"/>
                </a:solidFill>
                <a:latin typeface="Times New Roman" panose="02020603050405020304" pitchFamily="18" charset="0"/>
                <a:cs typeface="Times New Roman" panose="02020603050405020304" pitchFamily="18" charset="0"/>
              </a:rPr>
              <a:t>IMPORTANT SPECIFICATIONS </a:t>
            </a:r>
            <a:r>
              <a:rPr lang="en-US" sz="2400" b="1" dirty="0" smtClean="0">
                <a:solidFill>
                  <a:srgbClr val="006600"/>
                </a:solidFill>
                <a:latin typeface="Times New Roman" panose="02020603050405020304" pitchFamily="18" charset="0"/>
                <a:cs typeface="Times New Roman" panose="02020603050405020304" pitchFamily="18" charset="0"/>
              </a:rPr>
              <a:t>OF GELATIN</a:t>
            </a:r>
            <a:endParaRPr lang="en-US" sz="2400" b="1" dirty="0">
              <a:solidFill>
                <a:srgbClr val="006600"/>
              </a:solidFill>
              <a:latin typeface="Times New Roman" panose="02020603050405020304" pitchFamily="18" charset="0"/>
              <a:cs typeface="Times New Roman" panose="02020603050405020304" pitchFamily="18" charset="0"/>
            </a:endParaRPr>
          </a:p>
          <a:p>
            <a:pPr algn="just">
              <a:lnSpc>
                <a:spcPct val="150000"/>
              </a:lnSpc>
            </a:pPr>
            <a:r>
              <a:rPr lang="en-US" sz="2400" b="1" dirty="0" smtClean="0">
                <a:solidFill>
                  <a:srgbClr val="0070C1"/>
                </a:solidFill>
                <a:latin typeface="Times New Roman" panose="02020603050405020304" pitchFamily="18" charset="0"/>
                <a:cs typeface="Times New Roman" panose="02020603050405020304" pitchFamily="18" charset="0"/>
              </a:rPr>
              <a:t>A) Bloom </a:t>
            </a:r>
            <a:r>
              <a:rPr lang="en-US" sz="2400" b="1" dirty="0">
                <a:solidFill>
                  <a:srgbClr val="0070C1"/>
                </a:solidFill>
                <a:latin typeface="Times New Roman" panose="02020603050405020304" pitchFamily="18" charset="0"/>
                <a:cs typeface="Times New Roman" panose="02020603050405020304" pitchFamily="18" charset="0"/>
              </a:rPr>
              <a:t>or gel strength: </a:t>
            </a:r>
            <a:r>
              <a:rPr lang="en-US" sz="2400" b="1" dirty="0">
                <a:solidFill>
                  <a:srgbClr val="000000"/>
                </a:solidFill>
                <a:latin typeface="Times New Roman" panose="02020603050405020304" pitchFamily="18" charset="0"/>
                <a:cs typeface="Times New Roman" panose="02020603050405020304" pitchFamily="18" charset="0"/>
              </a:rPr>
              <a:t>It is </a:t>
            </a:r>
            <a:r>
              <a:rPr lang="en-US" sz="2400" b="1" dirty="0" smtClean="0">
                <a:solidFill>
                  <a:srgbClr val="000000"/>
                </a:solidFill>
                <a:latin typeface="Times New Roman" panose="02020603050405020304" pitchFamily="18" charset="0"/>
                <a:cs typeface="Times New Roman" panose="02020603050405020304" pitchFamily="18" charset="0"/>
              </a:rPr>
              <a:t>a </a:t>
            </a:r>
            <a:r>
              <a:rPr lang="en-US" sz="2400" b="1" dirty="0" smtClean="0">
                <a:solidFill>
                  <a:srgbClr val="FF0000"/>
                </a:solidFill>
                <a:latin typeface="Times New Roman" panose="02020603050405020304" pitchFamily="18" charset="0"/>
                <a:cs typeface="Times New Roman" panose="02020603050405020304" pitchFamily="18" charset="0"/>
              </a:rPr>
              <a:t>measure </a:t>
            </a:r>
            <a:r>
              <a:rPr lang="en-US" sz="2400" b="1" dirty="0">
                <a:solidFill>
                  <a:srgbClr val="FF0000"/>
                </a:solidFill>
                <a:latin typeface="Times New Roman" panose="02020603050405020304" pitchFamily="18" charset="0"/>
                <a:cs typeface="Times New Roman" panose="02020603050405020304" pitchFamily="18" charset="0"/>
              </a:rPr>
              <a:t>of cohesive strength </a:t>
            </a:r>
            <a:r>
              <a:rPr lang="en-US" sz="2400" b="1" dirty="0" smtClean="0">
                <a:solidFill>
                  <a:srgbClr val="FF0000"/>
                </a:solidFill>
                <a:latin typeface="Times New Roman" panose="02020603050405020304" pitchFamily="18" charset="0"/>
                <a:cs typeface="Times New Roman" panose="02020603050405020304" pitchFamily="18" charset="0"/>
              </a:rPr>
              <a:t>of cross-linkage </a:t>
            </a:r>
            <a:r>
              <a:rPr lang="en-US" sz="2400" b="1" dirty="0">
                <a:solidFill>
                  <a:srgbClr val="FF0000"/>
                </a:solidFill>
                <a:latin typeface="Times New Roman" panose="02020603050405020304" pitchFamily="18" charset="0"/>
                <a:cs typeface="Times New Roman" panose="02020603050405020304" pitchFamily="18" charset="0"/>
              </a:rPr>
              <a:t>that occurs </a:t>
            </a:r>
            <a:r>
              <a:rPr lang="en-US" sz="2400" b="1" dirty="0" smtClean="0">
                <a:solidFill>
                  <a:srgbClr val="FF0000"/>
                </a:solidFill>
                <a:latin typeface="Times New Roman" panose="02020603050405020304" pitchFamily="18" charset="0"/>
                <a:cs typeface="Times New Roman" panose="02020603050405020304" pitchFamily="18" charset="0"/>
              </a:rPr>
              <a:t>between molecules </a:t>
            </a:r>
            <a:r>
              <a:rPr lang="en-US" sz="2400" b="1" dirty="0">
                <a:solidFill>
                  <a:srgbClr val="000000"/>
                </a:solidFill>
                <a:latin typeface="Times New Roman" panose="02020603050405020304" pitchFamily="18" charset="0"/>
                <a:cs typeface="Times New Roman" panose="02020603050405020304" pitchFamily="18" charset="0"/>
              </a:rPr>
              <a:t>and is </a:t>
            </a:r>
            <a:r>
              <a:rPr lang="en-US" sz="2400" b="1" dirty="0">
                <a:solidFill>
                  <a:srgbClr val="7030A1"/>
                </a:solidFill>
                <a:latin typeface="Times New Roman" panose="02020603050405020304" pitchFamily="18" charset="0"/>
                <a:cs typeface="Times New Roman" panose="02020603050405020304" pitchFamily="18" charset="0"/>
              </a:rPr>
              <a:t>proportional </a:t>
            </a:r>
            <a:r>
              <a:rPr lang="en-US" sz="2400" b="1" dirty="0" smtClean="0">
                <a:solidFill>
                  <a:srgbClr val="7030A1"/>
                </a:solidFill>
                <a:latin typeface="Times New Roman" panose="02020603050405020304" pitchFamily="18" charset="0"/>
                <a:cs typeface="Times New Roman" panose="02020603050405020304" pitchFamily="18" charset="0"/>
              </a:rPr>
              <a:t>to the </a:t>
            </a:r>
            <a:r>
              <a:rPr lang="en-US" sz="2400" b="1" dirty="0">
                <a:solidFill>
                  <a:srgbClr val="7030A1"/>
                </a:solidFill>
                <a:latin typeface="Times New Roman" panose="02020603050405020304" pitchFamily="18" charset="0"/>
                <a:cs typeface="Times New Roman" panose="02020603050405020304" pitchFamily="18" charset="0"/>
              </a:rPr>
              <a:t>molecular weight of gelatin.</a:t>
            </a:r>
          </a:p>
          <a:p>
            <a:pPr algn="just">
              <a:lnSpc>
                <a:spcPct val="150000"/>
              </a:lnSpc>
            </a:pPr>
            <a:r>
              <a:rPr lang="en-US" sz="2400" b="1" dirty="0">
                <a:solidFill>
                  <a:srgbClr val="000000"/>
                </a:solidFill>
                <a:latin typeface="Times New Roman" panose="02020603050405020304" pitchFamily="18" charset="0"/>
                <a:cs typeface="Times New Roman" panose="02020603050405020304" pitchFamily="18" charset="0"/>
              </a:rPr>
              <a:t>Bloom is determined by </a:t>
            </a:r>
            <a:r>
              <a:rPr lang="en-US" sz="2400" b="1" dirty="0" smtClean="0">
                <a:solidFill>
                  <a:srgbClr val="000000"/>
                </a:solidFill>
                <a:latin typeface="Times New Roman" panose="02020603050405020304" pitchFamily="18" charset="0"/>
                <a:cs typeface="Times New Roman" panose="02020603050405020304" pitchFamily="18" charset="0"/>
              </a:rPr>
              <a:t>measuring the </a:t>
            </a:r>
            <a:r>
              <a:rPr lang="en-US" sz="2400" b="1" dirty="0">
                <a:solidFill>
                  <a:srgbClr val="000000"/>
                </a:solidFill>
                <a:latin typeface="Times New Roman" panose="02020603050405020304" pitchFamily="18" charset="0"/>
                <a:cs typeface="Times New Roman" panose="02020603050405020304" pitchFamily="18" charset="0"/>
              </a:rPr>
              <a:t>weight in grams required </a:t>
            </a:r>
            <a:r>
              <a:rPr lang="en-US" sz="2400" b="1" dirty="0" smtClean="0">
                <a:solidFill>
                  <a:srgbClr val="000000"/>
                </a:solidFill>
                <a:latin typeface="Times New Roman" panose="02020603050405020304" pitchFamily="18" charset="0"/>
                <a:cs typeface="Times New Roman" panose="02020603050405020304" pitchFamily="18" charset="0"/>
              </a:rPr>
              <a:t>to move </a:t>
            </a:r>
            <a:r>
              <a:rPr lang="en-US" sz="2400" b="1" dirty="0">
                <a:solidFill>
                  <a:srgbClr val="000000"/>
                </a:solidFill>
                <a:latin typeface="Times New Roman" panose="02020603050405020304" pitchFamily="18" charset="0"/>
                <a:cs typeface="Times New Roman" panose="02020603050405020304" pitchFamily="18" charset="0"/>
              </a:rPr>
              <a:t>a plastic plunger of </a:t>
            </a:r>
            <a:r>
              <a:rPr lang="en-US" sz="2400" b="1" dirty="0" smtClean="0">
                <a:solidFill>
                  <a:srgbClr val="000000"/>
                </a:solidFill>
                <a:latin typeface="Times New Roman" panose="02020603050405020304" pitchFamily="18" charset="0"/>
                <a:cs typeface="Times New Roman" panose="02020603050405020304" pitchFamily="18" charset="0"/>
              </a:rPr>
              <a:t>0.5 inches </a:t>
            </a:r>
            <a:r>
              <a:rPr lang="en-US" sz="2400" b="1" dirty="0">
                <a:solidFill>
                  <a:srgbClr val="000000"/>
                </a:solidFill>
                <a:latin typeface="Times New Roman" panose="02020603050405020304" pitchFamily="18" charset="0"/>
                <a:cs typeface="Times New Roman" panose="02020603050405020304" pitchFamily="18" charset="0"/>
              </a:rPr>
              <a:t>in diameter, 4mm to </a:t>
            </a:r>
            <a:r>
              <a:rPr lang="en-US" sz="2400" b="1" dirty="0" smtClean="0">
                <a:solidFill>
                  <a:srgbClr val="000000"/>
                </a:solidFill>
                <a:latin typeface="Times New Roman" panose="02020603050405020304" pitchFamily="18" charset="0"/>
                <a:cs typeface="Times New Roman" panose="02020603050405020304" pitchFamily="18" charset="0"/>
              </a:rPr>
              <a:t>depress the </a:t>
            </a:r>
            <a:r>
              <a:rPr lang="en-US" sz="2400" b="1" dirty="0">
                <a:solidFill>
                  <a:srgbClr val="000000"/>
                </a:solidFill>
                <a:latin typeface="Times New Roman" panose="02020603050405020304" pitchFamily="18" charset="0"/>
                <a:cs typeface="Times New Roman" panose="02020603050405020304" pitchFamily="18" charset="0"/>
              </a:rPr>
              <a:t>surface of 6.67 % gelatin </a:t>
            </a:r>
            <a:r>
              <a:rPr lang="en-US" sz="2400" b="1" dirty="0" smtClean="0">
                <a:solidFill>
                  <a:srgbClr val="000000"/>
                </a:solidFill>
                <a:latin typeface="Times New Roman" panose="02020603050405020304" pitchFamily="18" charset="0"/>
                <a:cs typeface="Times New Roman" panose="02020603050405020304" pitchFamily="18" charset="0"/>
              </a:rPr>
              <a:t>gel that </a:t>
            </a:r>
            <a:r>
              <a:rPr lang="en-US" sz="2400" b="1" dirty="0">
                <a:solidFill>
                  <a:srgbClr val="000000"/>
                </a:solidFill>
                <a:latin typeface="Times New Roman" panose="02020603050405020304" pitchFamily="18" charset="0"/>
                <a:cs typeface="Times New Roman" panose="02020603050405020304" pitchFamily="18" charset="0"/>
              </a:rPr>
              <a:t>has held at 10°C for </a:t>
            </a:r>
            <a:r>
              <a:rPr lang="en-US" sz="2400" b="1" dirty="0" smtClean="0">
                <a:solidFill>
                  <a:srgbClr val="000000"/>
                </a:solidFill>
                <a:latin typeface="Times New Roman" panose="02020603050405020304" pitchFamily="18" charset="0"/>
                <a:cs typeface="Times New Roman" panose="02020603050405020304" pitchFamily="18" charset="0"/>
              </a:rPr>
              <a:t>17-18hrs without breaking. </a:t>
            </a:r>
          </a:p>
          <a:p>
            <a:pPr algn="just">
              <a:lnSpc>
                <a:spcPct val="150000"/>
              </a:lnSpc>
            </a:pPr>
            <a:r>
              <a:rPr lang="en-US" sz="2400" b="1" dirty="0" smtClean="0">
                <a:solidFill>
                  <a:srgbClr val="000000"/>
                </a:solidFill>
                <a:latin typeface="Times New Roman" panose="02020603050405020304" pitchFamily="18" charset="0"/>
                <a:cs typeface="Times New Roman" panose="02020603050405020304" pitchFamily="18" charset="0"/>
              </a:rPr>
              <a:t>The </a:t>
            </a:r>
            <a:r>
              <a:rPr lang="en-US" sz="2400" b="1" dirty="0">
                <a:solidFill>
                  <a:srgbClr val="000000"/>
                </a:solidFill>
                <a:latin typeface="Times New Roman" panose="02020603050405020304" pitchFamily="18" charset="0"/>
                <a:cs typeface="Times New Roman" panose="02020603050405020304" pitchFamily="18" charset="0"/>
              </a:rPr>
              <a:t>unit of bloom is grams and it </a:t>
            </a:r>
            <a:r>
              <a:rPr lang="en-US" sz="2400" b="1" dirty="0" smtClean="0">
                <a:solidFill>
                  <a:srgbClr val="000000"/>
                </a:solidFill>
                <a:latin typeface="Times New Roman" panose="02020603050405020304" pitchFamily="18" charset="0"/>
                <a:cs typeface="Times New Roman" panose="02020603050405020304" pitchFamily="18" charset="0"/>
              </a:rPr>
              <a:t>is between </a:t>
            </a:r>
            <a:r>
              <a:rPr lang="en-US" sz="2400" b="1" dirty="0">
                <a:solidFill>
                  <a:srgbClr val="000000"/>
                </a:solidFill>
                <a:latin typeface="Times New Roman" panose="02020603050405020304" pitchFamily="18" charset="0"/>
                <a:cs typeface="Times New Roman" panose="02020603050405020304" pitchFamily="18" charset="0"/>
              </a:rPr>
              <a:t>150-250g.</a:t>
            </a:r>
            <a:endParaRPr lang="en-US"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59779769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765300" y="767140"/>
            <a:ext cx="8470900" cy="5078313"/>
          </a:xfrm>
          <a:prstGeom prst="rect">
            <a:avLst/>
          </a:prstGeom>
        </p:spPr>
        <p:txBody>
          <a:bodyPr wrap="square">
            <a:spAutoFit/>
          </a:bodyPr>
          <a:lstStyle/>
          <a:p>
            <a:pPr algn="just">
              <a:lnSpc>
                <a:spcPct val="150000"/>
              </a:lnSpc>
            </a:pPr>
            <a:r>
              <a:rPr lang="en-US" sz="2400" b="1" dirty="0">
                <a:solidFill>
                  <a:srgbClr val="000000"/>
                </a:solidFill>
                <a:latin typeface="Times New Roman" panose="02020603050405020304" pitchFamily="18" charset="0"/>
                <a:cs typeface="Times New Roman" panose="02020603050405020304" pitchFamily="18" charset="0"/>
              </a:rPr>
              <a:t>In general, with </a:t>
            </a:r>
            <a:r>
              <a:rPr lang="en-US" sz="2400" b="1" dirty="0" smtClean="0">
                <a:solidFill>
                  <a:srgbClr val="000000"/>
                </a:solidFill>
                <a:latin typeface="Times New Roman" panose="02020603050405020304" pitchFamily="18" charset="0"/>
                <a:cs typeface="Times New Roman" panose="02020603050405020304" pitchFamily="18" charset="0"/>
              </a:rPr>
              <a:t>all other </a:t>
            </a:r>
            <a:r>
              <a:rPr lang="en-US" sz="2400" b="1" dirty="0">
                <a:solidFill>
                  <a:srgbClr val="000000"/>
                </a:solidFill>
                <a:latin typeface="Times New Roman" panose="02020603050405020304" pitchFamily="18" charset="0"/>
                <a:cs typeface="Times New Roman" panose="02020603050405020304" pitchFamily="18" charset="0"/>
              </a:rPr>
              <a:t>factors being equal, the higher the </a:t>
            </a:r>
            <a:r>
              <a:rPr lang="en-US" sz="2400" b="1" dirty="0" smtClean="0">
                <a:solidFill>
                  <a:srgbClr val="000000"/>
                </a:solidFill>
                <a:latin typeface="Times New Roman" panose="02020603050405020304" pitchFamily="18" charset="0"/>
                <a:cs typeface="Times New Roman" panose="02020603050405020304" pitchFamily="18" charset="0"/>
              </a:rPr>
              <a:t>Bloom strength </a:t>
            </a:r>
            <a:r>
              <a:rPr lang="en-US" sz="2400" b="1" dirty="0">
                <a:solidFill>
                  <a:srgbClr val="000000"/>
                </a:solidFill>
                <a:latin typeface="Times New Roman" panose="02020603050405020304" pitchFamily="18" charset="0"/>
                <a:cs typeface="Times New Roman" panose="02020603050405020304" pitchFamily="18" charset="0"/>
              </a:rPr>
              <a:t>of the gelatin used, the more </a:t>
            </a:r>
            <a:r>
              <a:rPr lang="en-US" sz="2400" b="1" dirty="0" smtClean="0">
                <a:solidFill>
                  <a:srgbClr val="000000"/>
                </a:solidFill>
                <a:latin typeface="Times New Roman" panose="02020603050405020304" pitchFamily="18" charset="0"/>
                <a:cs typeface="Times New Roman" panose="02020603050405020304" pitchFamily="18" charset="0"/>
              </a:rPr>
              <a:t>physically stable </a:t>
            </a:r>
            <a:r>
              <a:rPr lang="en-US" sz="2400" b="1" dirty="0">
                <a:solidFill>
                  <a:srgbClr val="000000"/>
                </a:solidFill>
                <a:latin typeface="Times New Roman" panose="02020603050405020304" pitchFamily="18" charset="0"/>
                <a:cs typeface="Times New Roman" panose="02020603050405020304" pitchFamily="18" charset="0"/>
              </a:rPr>
              <a:t>is the resulting capsule shell. The cost </a:t>
            </a:r>
            <a:r>
              <a:rPr lang="en-US" sz="2400" b="1" dirty="0" smtClean="0">
                <a:solidFill>
                  <a:srgbClr val="000000"/>
                </a:solidFill>
                <a:latin typeface="Times New Roman" panose="02020603050405020304" pitchFamily="18" charset="0"/>
                <a:cs typeface="Times New Roman" panose="02020603050405020304" pitchFamily="18" charset="0"/>
              </a:rPr>
              <a:t>of gelatin </a:t>
            </a:r>
            <a:r>
              <a:rPr lang="en-US" sz="2400" b="1" dirty="0">
                <a:solidFill>
                  <a:srgbClr val="000000"/>
                </a:solidFill>
                <a:latin typeface="Times New Roman" panose="02020603050405020304" pitchFamily="18" charset="0"/>
                <a:cs typeface="Times New Roman" panose="02020603050405020304" pitchFamily="18" charset="0"/>
              </a:rPr>
              <a:t>is directly proportional to its Bloom or </a:t>
            </a:r>
            <a:r>
              <a:rPr lang="en-US" sz="2400" b="1" dirty="0" smtClean="0">
                <a:solidFill>
                  <a:srgbClr val="000000"/>
                </a:solidFill>
                <a:latin typeface="Times New Roman" panose="02020603050405020304" pitchFamily="18" charset="0"/>
                <a:cs typeface="Times New Roman" panose="02020603050405020304" pitchFamily="18" charset="0"/>
              </a:rPr>
              <a:t>gel strength </a:t>
            </a:r>
            <a:r>
              <a:rPr lang="en-US" sz="2400" b="1" dirty="0">
                <a:solidFill>
                  <a:srgbClr val="000000"/>
                </a:solidFill>
                <a:latin typeface="Times New Roman" panose="02020603050405020304" pitchFamily="18" charset="0"/>
                <a:cs typeface="Times New Roman" panose="02020603050405020304" pitchFamily="18" charset="0"/>
              </a:rPr>
              <a:t>and thus is an important factor in </a:t>
            </a:r>
            <a:r>
              <a:rPr lang="en-US" sz="2400" b="1" dirty="0" smtClean="0">
                <a:solidFill>
                  <a:srgbClr val="000000"/>
                </a:solidFill>
                <a:latin typeface="Times New Roman" panose="02020603050405020304" pitchFamily="18" charset="0"/>
                <a:cs typeface="Times New Roman" panose="02020603050405020304" pitchFamily="18" charset="0"/>
              </a:rPr>
              <a:t>the cost </a:t>
            </a:r>
            <a:r>
              <a:rPr lang="en-US" sz="2400" b="1" dirty="0">
                <a:solidFill>
                  <a:srgbClr val="000000"/>
                </a:solidFill>
                <a:latin typeface="Times New Roman" panose="02020603050405020304" pitchFamily="18" charset="0"/>
                <a:cs typeface="Times New Roman" panose="02020603050405020304" pitchFamily="18" charset="0"/>
              </a:rPr>
              <a:t>of soft capsules. Consequently, the </a:t>
            </a:r>
            <a:r>
              <a:rPr lang="en-US" sz="2400" b="1" dirty="0" smtClean="0">
                <a:solidFill>
                  <a:srgbClr val="000000"/>
                </a:solidFill>
                <a:latin typeface="Times New Roman" panose="02020603050405020304" pitchFamily="18" charset="0"/>
                <a:cs typeface="Times New Roman" panose="02020603050405020304" pitchFamily="18" charset="0"/>
              </a:rPr>
              <a:t>higher Bloom </a:t>
            </a:r>
            <a:r>
              <a:rPr lang="en-US" sz="2400" b="1" dirty="0">
                <a:solidFill>
                  <a:srgbClr val="000000"/>
                </a:solidFill>
                <a:latin typeface="Times New Roman" panose="02020603050405020304" pitchFamily="18" charset="0"/>
                <a:cs typeface="Times New Roman" panose="02020603050405020304" pitchFamily="18" charset="0"/>
              </a:rPr>
              <a:t>gelatins are only used when necessary </a:t>
            </a:r>
            <a:r>
              <a:rPr lang="en-US" sz="2400" b="1" dirty="0" smtClean="0">
                <a:solidFill>
                  <a:srgbClr val="000000"/>
                </a:solidFill>
                <a:latin typeface="Times New Roman" panose="02020603050405020304" pitchFamily="18" charset="0"/>
                <a:cs typeface="Times New Roman" panose="02020603050405020304" pitchFamily="18" charset="0"/>
              </a:rPr>
              <a:t>to improve </a:t>
            </a:r>
            <a:r>
              <a:rPr lang="en-US" sz="2400" b="1" dirty="0">
                <a:solidFill>
                  <a:srgbClr val="000000"/>
                </a:solidFill>
                <a:latin typeface="Times New Roman" panose="02020603050405020304" pitchFamily="18" charset="0"/>
                <a:cs typeface="Times New Roman" panose="02020603050405020304" pitchFamily="18" charset="0"/>
              </a:rPr>
              <a:t>the physical stability of a product or </a:t>
            </a:r>
            <a:r>
              <a:rPr lang="en-US" sz="2400" b="1" dirty="0" smtClean="0">
                <a:solidFill>
                  <a:srgbClr val="000000"/>
                </a:solidFill>
                <a:latin typeface="Times New Roman" panose="02020603050405020304" pitchFamily="18" charset="0"/>
                <a:cs typeface="Times New Roman" panose="02020603050405020304" pitchFamily="18" charset="0"/>
              </a:rPr>
              <a:t>for large </a:t>
            </a:r>
            <a:r>
              <a:rPr lang="en-US" sz="2400" b="1" dirty="0">
                <a:solidFill>
                  <a:srgbClr val="000000"/>
                </a:solidFill>
                <a:latin typeface="Times New Roman" panose="02020603050405020304" pitchFamily="18" charset="0"/>
                <a:cs typeface="Times New Roman" panose="02020603050405020304" pitchFamily="18" charset="0"/>
              </a:rPr>
              <a:t>capsules (over 50 minims), which </a:t>
            </a:r>
            <a:r>
              <a:rPr lang="en-US" sz="2400" b="1" dirty="0" smtClean="0">
                <a:solidFill>
                  <a:srgbClr val="000000"/>
                </a:solidFill>
                <a:latin typeface="Times New Roman" panose="02020603050405020304" pitchFamily="18" charset="0"/>
                <a:cs typeface="Times New Roman" panose="02020603050405020304" pitchFamily="18" charset="0"/>
              </a:rPr>
              <a:t>require greater </a:t>
            </a:r>
            <a:r>
              <a:rPr lang="en-US" sz="2400" b="1" dirty="0">
                <a:solidFill>
                  <a:srgbClr val="000000"/>
                </a:solidFill>
                <a:latin typeface="Times New Roman" panose="02020603050405020304" pitchFamily="18" charset="0"/>
                <a:cs typeface="Times New Roman" panose="02020603050405020304" pitchFamily="18" charset="0"/>
              </a:rPr>
              <a:t>structural strength during </a:t>
            </a:r>
            <a:r>
              <a:rPr lang="en-US" sz="2400" b="1" dirty="0" smtClean="0">
                <a:solidFill>
                  <a:srgbClr val="000000"/>
                </a:solidFill>
                <a:latin typeface="Times New Roman" panose="02020603050405020304" pitchFamily="18" charset="0"/>
                <a:cs typeface="Times New Roman" panose="02020603050405020304" pitchFamily="18" charset="0"/>
              </a:rPr>
              <a:t>manufacture.</a:t>
            </a:r>
            <a:endParaRPr lang="en-US" sz="2400" b="1" dirty="0">
              <a:solidFill>
                <a:srgbClr val="00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08360319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15900" y="0"/>
            <a:ext cx="9004300" cy="6740307"/>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algn="just">
              <a:lnSpc>
                <a:spcPct val="150000"/>
              </a:lnSpc>
            </a:pPr>
            <a:r>
              <a:rPr lang="en-US" sz="2400" b="1" dirty="0" smtClean="0">
                <a:solidFill>
                  <a:srgbClr val="0070C1"/>
                </a:solidFill>
                <a:latin typeface="Times New Roman" panose="02020603050405020304" pitchFamily="18" charset="0"/>
                <a:cs typeface="Times New Roman" panose="02020603050405020304" pitchFamily="18" charset="0"/>
              </a:rPr>
              <a:t>B) Viscosity</a:t>
            </a:r>
            <a:r>
              <a:rPr lang="en-US" sz="2400" b="1" dirty="0">
                <a:solidFill>
                  <a:srgbClr val="0070C1"/>
                </a:solidFill>
                <a:latin typeface="Times New Roman" panose="02020603050405020304" pitchFamily="18" charset="0"/>
                <a:cs typeface="Times New Roman" panose="02020603050405020304" pitchFamily="18" charset="0"/>
              </a:rPr>
              <a:t>: </a:t>
            </a:r>
            <a:r>
              <a:rPr lang="en-US" sz="2400" b="1" dirty="0">
                <a:solidFill>
                  <a:srgbClr val="000000"/>
                </a:solidFill>
                <a:latin typeface="Times New Roman" panose="02020603050405020304" pitchFamily="18" charset="0"/>
                <a:cs typeface="Times New Roman" panose="02020603050405020304" pitchFamily="18" charset="0"/>
              </a:rPr>
              <a:t>Is determined on </a:t>
            </a:r>
            <a:r>
              <a:rPr lang="en-US" sz="2400" b="1" dirty="0" smtClean="0">
                <a:solidFill>
                  <a:srgbClr val="000000"/>
                </a:solidFill>
                <a:latin typeface="Times New Roman" panose="02020603050405020304" pitchFamily="18" charset="0"/>
                <a:cs typeface="Times New Roman" panose="02020603050405020304" pitchFamily="18" charset="0"/>
              </a:rPr>
              <a:t>a 6.67</a:t>
            </a:r>
            <a:r>
              <a:rPr lang="en-US" sz="2400" b="1" dirty="0">
                <a:solidFill>
                  <a:srgbClr val="000000"/>
                </a:solidFill>
                <a:latin typeface="Times New Roman" panose="02020603050405020304" pitchFamily="18" charset="0"/>
                <a:cs typeface="Times New Roman" panose="02020603050405020304" pitchFamily="18" charset="0"/>
              </a:rPr>
              <a:t>% concentration of gelatin </a:t>
            </a:r>
            <a:r>
              <a:rPr lang="en-US" sz="2400" b="1" dirty="0" smtClean="0">
                <a:solidFill>
                  <a:srgbClr val="000000"/>
                </a:solidFill>
                <a:latin typeface="Times New Roman" panose="02020603050405020304" pitchFamily="18" charset="0"/>
                <a:cs typeface="Times New Roman" panose="02020603050405020304" pitchFamily="18" charset="0"/>
              </a:rPr>
              <a:t>in water </a:t>
            </a:r>
            <a:r>
              <a:rPr lang="en-US" sz="2400" b="1" dirty="0">
                <a:solidFill>
                  <a:srgbClr val="000000"/>
                </a:solidFill>
                <a:latin typeface="Times New Roman" panose="02020603050405020304" pitchFamily="18" charset="0"/>
                <a:cs typeface="Times New Roman" panose="02020603050405020304" pitchFamily="18" charset="0"/>
              </a:rPr>
              <a:t>at 60°C </a:t>
            </a:r>
            <a:r>
              <a:rPr lang="en-US" sz="2400" b="1" dirty="0" smtClean="0">
                <a:solidFill>
                  <a:srgbClr val="000000"/>
                </a:solidFill>
                <a:latin typeface="Times New Roman" panose="02020603050405020304" pitchFamily="18" charset="0"/>
                <a:cs typeface="Times New Roman" panose="02020603050405020304" pitchFamily="18" charset="0"/>
              </a:rPr>
              <a:t>, is </a:t>
            </a:r>
            <a:r>
              <a:rPr lang="en-US" sz="2400" b="1" dirty="0">
                <a:solidFill>
                  <a:srgbClr val="000000"/>
                </a:solidFill>
                <a:latin typeface="Times New Roman" panose="02020603050405020304" pitchFamily="18" charset="0"/>
                <a:cs typeface="Times New Roman" panose="02020603050405020304" pitchFamily="18" charset="0"/>
              </a:rPr>
              <a:t>a </a:t>
            </a:r>
            <a:r>
              <a:rPr lang="en-US" sz="2400" b="1" dirty="0" smtClean="0">
                <a:solidFill>
                  <a:srgbClr val="7030A1"/>
                </a:solidFill>
                <a:latin typeface="Times New Roman" panose="02020603050405020304" pitchFamily="18" charset="0"/>
                <a:cs typeface="Times New Roman" panose="02020603050405020304" pitchFamily="18" charset="0"/>
              </a:rPr>
              <a:t>measure of </a:t>
            </a:r>
            <a:r>
              <a:rPr lang="en-US" sz="2400" b="1" dirty="0">
                <a:solidFill>
                  <a:srgbClr val="7030A1"/>
                </a:solidFill>
                <a:latin typeface="Times New Roman" panose="02020603050405020304" pitchFamily="18" charset="0"/>
                <a:cs typeface="Times New Roman" panose="02020603050405020304" pitchFamily="18" charset="0"/>
              </a:rPr>
              <a:t>the molecular chain </a:t>
            </a:r>
            <a:r>
              <a:rPr lang="en-US" sz="2400" b="1" dirty="0" smtClean="0">
                <a:solidFill>
                  <a:srgbClr val="7030A1"/>
                </a:solidFill>
                <a:latin typeface="Times New Roman" panose="02020603050405020304" pitchFamily="18" charset="0"/>
                <a:cs typeface="Times New Roman" panose="02020603050405020304" pitchFamily="18" charset="0"/>
              </a:rPr>
              <a:t>length </a:t>
            </a:r>
            <a:r>
              <a:rPr lang="en-US" sz="2400" dirty="0"/>
              <a:t>and </a:t>
            </a:r>
            <a:r>
              <a:rPr lang="en-US" sz="2400" dirty="0" smtClean="0"/>
              <a:t>determines the </a:t>
            </a:r>
            <a:r>
              <a:rPr lang="en-US" sz="2400" dirty="0"/>
              <a:t>manufacturing characteristics </a:t>
            </a:r>
            <a:r>
              <a:rPr lang="en-US" sz="2400" dirty="0" smtClean="0"/>
              <a:t>of the </a:t>
            </a:r>
            <a:r>
              <a:rPr lang="en-US" sz="2400" dirty="0"/>
              <a:t>gelatin film.</a:t>
            </a:r>
            <a:r>
              <a:rPr lang="en-US" sz="2400" b="1" dirty="0" smtClean="0">
                <a:solidFill>
                  <a:srgbClr val="000000"/>
                </a:solidFill>
                <a:latin typeface="Times New Roman" panose="02020603050405020304" pitchFamily="18" charset="0"/>
                <a:cs typeface="Times New Roman" panose="02020603050405020304" pitchFamily="18" charset="0"/>
              </a:rPr>
              <a:t>.</a:t>
            </a:r>
            <a:endParaRPr lang="en-US" sz="2400" b="1" dirty="0">
              <a:solidFill>
                <a:srgbClr val="000000"/>
              </a:solidFill>
              <a:latin typeface="Times New Roman" panose="02020603050405020304" pitchFamily="18" charset="0"/>
              <a:cs typeface="Times New Roman" panose="02020603050405020304" pitchFamily="18" charset="0"/>
            </a:endParaRPr>
          </a:p>
          <a:p>
            <a:pPr algn="just">
              <a:lnSpc>
                <a:spcPct val="150000"/>
              </a:lnSpc>
            </a:pPr>
            <a:r>
              <a:rPr lang="en-US" sz="2400" b="1" dirty="0" smtClean="0">
                <a:solidFill>
                  <a:srgbClr val="FFC100"/>
                </a:solidFill>
                <a:latin typeface="Times New Roman" panose="02020603050405020304" pitchFamily="18" charset="0"/>
                <a:cs typeface="Times New Roman" panose="02020603050405020304" pitchFamily="18" charset="0"/>
              </a:rPr>
              <a:t>Low  viscosity (25-32 </a:t>
            </a:r>
            <a:r>
              <a:rPr lang="en-US" sz="2400" b="1" dirty="0" err="1" smtClean="0">
                <a:solidFill>
                  <a:srgbClr val="FFC100"/>
                </a:solidFill>
                <a:latin typeface="Times New Roman" panose="02020603050405020304" pitchFamily="18" charset="0"/>
                <a:cs typeface="Times New Roman" panose="02020603050405020304" pitchFamily="18" charset="0"/>
              </a:rPr>
              <a:t>millipoise</a:t>
            </a:r>
            <a:r>
              <a:rPr lang="en-US" sz="2400" b="1" dirty="0" smtClean="0">
                <a:solidFill>
                  <a:srgbClr val="FFC100"/>
                </a:solidFill>
                <a:latin typeface="Times New Roman" panose="02020603050405020304" pitchFamily="18" charset="0"/>
                <a:cs typeface="Times New Roman" panose="02020603050405020304" pitchFamily="18" charset="0"/>
              </a:rPr>
              <a:t>) </a:t>
            </a:r>
            <a:r>
              <a:rPr lang="en-US" sz="2400" b="1" dirty="0" smtClean="0">
                <a:solidFill>
                  <a:srgbClr val="000000"/>
                </a:solidFill>
                <a:latin typeface="Times New Roman" panose="02020603050405020304" pitchFamily="18" charset="0"/>
                <a:cs typeface="Times New Roman" panose="02020603050405020304" pitchFamily="18" charset="0"/>
              </a:rPr>
              <a:t>with </a:t>
            </a:r>
            <a:r>
              <a:rPr lang="en-US" sz="2400" b="1" dirty="0">
                <a:solidFill>
                  <a:srgbClr val="FFC100"/>
                </a:solidFill>
                <a:latin typeface="Times New Roman" panose="02020603050405020304" pitchFamily="18" charset="0"/>
                <a:cs typeface="Times New Roman" panose="02020603050405020304" pitchFamily="18" charset="0"/>
              </a:rPr>
              <a:t>high Bloom (</a:t>
            </a:r>
            <a:r>
              <a:rPr lang="en-US" sz="2400" b="1" dirty="0" smtClean="0">
                <a:solidFill>
                  <a:srgbClr val="FFC100"/>
                </a:solidFill>
                <a:latin typeface="Times New Roman" panose="02020603050405020304" pitchFamily="18" charset="0"/>
                <a:cs typeface="Times New Roman" panose="02020603050405020304" pitchFamily="18" charset="0"/>
              </a:rPr>
              <a:t>180-250g) </a:t>
            </a:r>
            <a:r>
              <a:rPr lang="en-US" sz="2400" b="1" dirty="0" smtClean="0">
                <a:solidFill>
                  <a:srgbClr val="000000"/>
                </a:solidFill>
                <a:latin typeface="Times New Roman" panose="02020603050405020304" pitchFamily="18" charset="0"/>
                <a:cs typeface="Times New Roman" panose="02020603050405020304" pitchFamily="18" charset="0"/>
              </a:rPr>
              <a:t>gelatin </a:t>
            </a:r>
            <a:r>
              <a:rPr lang="en-US" sz="2400" b="1" dirty="0">
                <a:solidFill>
                  <a:srgbClr val="000000"/>
                </a:solidFill>
                <a:latin typeface="Times New Roman" panose="02020603050405020304" pitchFamily="18" charset="0"/>
                <a:cs typeface="Times New Roman" panose="02020603050405020304" pitchFamily="18" charset="0"/>
              </a:rPr>
              <a:t>used for capsulation </a:t>
            </a:r>
            <a:r>
              <a:rPr lang="en-US" sz="2400" b="1" dirty="0" smtClean="0">
                <a:solidFill>
                  <a:srgbClr val="000000"/>
                </a:solidFill>
                <a:latin typeface="Times New Roman" panose="02020603050405020304" pitchFamily="18" charset="0"/>
                <a:cs typeface="Times New Roman" panose="02020603050405020304" pitchFamily="18" charset="0"/>
              </a:rPr>
              <a:t>of hygroscopic </a:t>
            </a:r>
            <a:r>
              <a:rPr lang="en-US" sz="2400" b="1" dirty="0">
                <a:solidFill>
                  <a:srgbClr val="000000"/>
                </a:solidFill>
                <a:latin typeface="Times New Roman" panose="02020603050405020304" pitchFamily="18" charset="0"/>
                <a:cs typeface="Times New Roman" panose="02020603050405020304" pitchFamily="18" charset="0"/>
              </a:rPr>
              <a:t>vehicles or </a:t>
            </a:r>
            <a:r>
              <a:rPr lang="en-US" sz="2400" b="1" dirty="0" smtClean="0">
                <a:solidFill>
                  <a:srgbClr val="000000"/>
                </a:solidFill>
                <a:latin typeface="Times New Roman" panose="02020603050405020304" pitchFamily="18" charset="0"/>
                <a:cs typeface="Times New Roman" panose="02020603050405020304" pitchFamily="18" charset="0"/>
              </a:rPr>
              <a:t>solids </a:t>
            </a:r>
            <a:r>
              <a:rPr lang="en-US" sz="2400" dirty="0" smtClean="0"/>
              <a:t>and </a:t>
            </a:r>
            <a:r>
              <a:rPr lang="en-US" sz="2400" dirty="0"/>
              <a:t>standard gelatin </a:t>
            </a:r>
            <a:r>
              <a:rPr lang="en-US" sz="2400" dirty="0" smtClean="0"/>
              <a:t>formulas can </a:t>
            </a:r>
            <a:r>
              <a:rPr lang="en-US" sz="2400" dirty="0"/>
              <a:t>be modified so as to require up to 50% </a:t>
            </a:r>
            <a:r>
              <a:rPr lang="en-US" sz="2400" dirty="0" smtClean="0"/>
              <a:t>less water </a:t>
            </a:r>
            <a:r>
              <a:rPr lang="en-US" sz="2400" dirty="0"/>
              <a:t>for satisfactory operation on </a:t>
            </a:r>
            <a:r>
              <a:rPr lang="en-US" sz="2400" dirty="0" smtClean="0"/>
              <a:t>the capsulation machine</a:t>
            </a:r>
            <a:r>
              <a:rPr lang="en-US" sz="2400" dirty="0"/>
              <a:t>. These modified formulas </a:t>
            </a:r>
            <a:r>
              <a:rPr lang="en-US" sz="2400" dirty="0" smtClean="0"/>
              <a:t>afford less opportunity </a:t>
            </a:r>
            <a:r>
              <a:rPr lang="en-US" sz="2400" dirty="0"/>
              <a:t>for the hygroscopic fill </a:t>
            </a:r>
            <a:r>
              <a:rPr lang="en-US" sz="2400" dirty="0" smtClean="0"/>
              <a:t>materials to </a:t>
            </a:r>
            <a:r>
              <a:rPr lang="en-US" sz="2400" dirty="0"/>
              <a:t>attract water from the shell and thereby </a:t>
            </a:r>
            <a:r>
              <a:rPr lang="en-US" sz="2400" dirty="0" smtClean="0"/>
              <a:t>im</a:t>
            </a:r>
            <a:r>
              <a:rPr lang="en-US" sz="2400" dirty="0"/>
              <a:t>prove the </a:t>
            </a:r>
            <a:r>
              <a:rPr lang="en-US" sz="2400" dirty="0" smtClean="0"/>
              <a:t>ingredient and </a:t>
            </a:r>
            <a:r>
              <a:rPr lang="en-US" sz="2400" dirty="0"/>
              <a:t>physical stability of </a:t>
            </a:r>
            <a:r>
              <a:rPr lang="en-US" sz="2400" dirty="0" smtClean="0"/>
              <a:t>the product</a:t>
            </a:r>
            <a:endParaRPr lang="en-US" sz="2400" dirty="0">
              <a:latin typeface="Times New Roman" panose="02020603050405020304" pitchFamily="18" charset="0"/>
              <a:cs typeface="Times New Roman" panose="02020603050405020304" pitchFamily="18" charset="0"/>
            </a:endParaRPr>
          </a:p>
        </p:txBody>
      </p:sp>
      <p:pic>
        <p:nvPicPr>
          <p:cNvPr id="4" name="Picture 3"/>
          <p:cNvPicPr>
            <a:picLocks noChangeAspect="1"/>
          </p:cNvPicPr>
          <p:nvPr/>
        </p:nvPicPr>
        <p:blipFill>
          <a:blip r:embed="rId2"/>
          <a:stretch>
            <a:fillRect/>
          </a:stretch>
        </p:blipFill>
        <p:spPr>
          <a:xfrm>
            <a:off x="9220200" y="0"/>
            <a:ext cx="3075082" cy="2871351"/>
          </a:xfrm>
          <a:prstGeom prst="rect">
            <a:avLst/>
          </a:prstGeom>
        </p:spPr>
      </p:pic>
    </p:spTree>
    <p:extLst>
      <p:ext uri="{BB962C8B-B14F-4D97-AF65-F5344CB8AC3E}">
        <p14:creationId xmlns:p14="http://schemas.microsoft.com/office/powerpoint/2010/main" val="252459259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08000" y="705702"/>
            <a:ext cx="7531100" cy="5078313"/>
          </a:xfrm>
          <a:prstGeom prst="rect">
            <a:avLst/>
          </a:prstGeom>
        </p:spPr>
        <p:style>
          <a:lnRef idx="2">
            <a:schemeClr val="accent3"/>
          </a:lnRef>
          <a:fillRef idx="1">
            <a:schemeClr val="lt1"/>
          </a:fillRef>
          <a:effectRef idx="0">
            <a:schemeClr val="accent3"/>
          </a:effectRef>
          <a:fontRef idx="minor">
            <a:schemeClr val="dk1"/>
          </a:fontRef>
        </p:style>
        <p:txBody>
          <a:bodyPr wrap="square">
            <a:spAutoFit/>
          </a:bodyPr>
          <a:lstStyle/>
          <a:p>
            <a:pPr algn="just">
              <a:lnSpc>
                <a:spcPct val="150000"/>
              </a:lnSpc>
            </a:pPr>
            <a:r>
              <a:rPr lang="en-US" sz="2400" b="1" dirty="0" smtClean="0">
                <a:solidFill>
                  <a:srgbClr val="0070C1"/>
                </a:solidFill>
                <a:latin typeface="Times New Roman" panose="02020603050405020304" pitchFamily="18" charset="0"/>
                <a:cs typeface="Times New Roman" panose="02020603050405020304" pitchFamily="18" charset="0"/>
              </a:rPr>
              <a:t>C) Iron content: </a:t>
            </a:r>
            <a:r>
              <a:rPr lang="en-US" sz="2400" dirty="0" smtClean="0"/>
              <a:t>Is </a:t>
            </a:r>
            <a:r>
              <a:rPr lang="en-US" sz="2400" dirty="0"/>
              <a:t>always present in the raw gelatin, </a:t>
            </a:r>
            <a:r>
              <a:rPr lang="en-US" sz="2400" dirty="0" smtClean="0"/>
              <a:t>and its </a:t>
            </a:r>
            <a:r>
              <a:rPr lang="en-US" sz="2400" dirty="0"/>
              <a:t>concentration usually depends on the </a:t>
            </a:r>
            <a:r>
              <a:rPr lang="en-US" sz="2400" dirty="0" smtClean="0"/>
              <a:t>iron content </a:t>
            </a:r>
            <a:r>
              <a:rPr lang="en-US" sz="2400" dirty="0"/>
              <a:t>of the large quantities of water used </a:t>
            </a:r>
            <a:r>
              <a:rPr lang="en-US" sz="2400" dirty="0" smtClean="0"/>
              <a:t>in its </a:t>
            </a:r>
            <a:r>
              <a:rPr lang="en-US" sz="2400" dirty="0"/>
              <a:t>manufacture. Gelatins used </a:t>
            </a:r>
            <a:r>
              <a:rPr lang="en-US" sz="2400" dirty="0" smtClean="0"/>
              <a:t>in the manufacture of soft </a:t>
            </a:r>
            <a:r>
              <a:rPr lang="en-US" sz="2400" dirty="0"/>
              <a:t>gelatin capsules should not </a:t>
            </a:r>
            <a:r>
              <a:rPr lang="en-US" sz="2400" dirty="0" smtClean="0"/>
              <a:t>contain more </a:t>
            </a:r>
            <a:r>
              <a:rPr lang="en-US" sz="2400" dirty="0"/>
              <a:t>than </a:t>
            </a:r>
            <a:r>
              <a:rPr lang="en-US" sz="2400" dirty="0" smtClean="0"/>
              <a:t>I5 </a:t>
            </a:r>
            <a:r>
              <a:rPr lang="en-US" sz="2400" dirty="0"/>
              <a:t>ppm of this element, because of </a:t>
            </a:r>
            <a:r>
              <a:rPr lang="en-US" sz="2400" dirty="0" smtClean="0"/>
              <a:t>its effect </a:t>
            </a:r>
            <a:r>
              <a:rPr lang="en-US" sz="2400" dirty="0"/>
              <a:t>on Food, Drug, and Cosmetic (FD&amp;C) </a:t>
            </a:r>
            <a:r>
              <a:rPr lang="en-US" sz="2400" dirty="0" smtClean="0"/>
              <a:t>certified dyes </a:t>
            </a:r>
            <a:r>
              <a:rPr lang="en-US" sz="2400" dirty="0"/>
              <a:t>and its possible color reactions </a:t>
            </a:r>
            <a:r>
              <a:rPr lang="en-US" sz="2400" dirty="0" smtClean="0"/>
              <a:t>with organic </a:t>
            </a:r>
            <a:r>
              <a:rPr lang="en-US" sz="2400" dirty="0"/>
              <a:t>compounds.</a:t>
            </a:r>
            <a:endParaRPr lang="en-US" sz="2400" dirty="0">
              <a:latin typeface="Times New Roman" panose="02020603050405020304" pitchFamily="18" charset="0"/>
              <a:cs typeface="Times New Roman" panose="02020603050405020304" pitchFamily="18" charset="0"/>
            </a:endParaRPr>
          </a:p>
        </p:txBody>
      </p:sp>
      <p:pic>
        <p:nvPicPr>
          <p:cNvPr id="3" name="Picture 2"/>
          <p:cNvPicPr>
            <a:picLocks noChangeAspect="1"/>
          </p:cNvPicPr>
          <p:nvPr/>
        </p:nvPicPr>
        <p:blipFill>
          <a:blip r:embed="rId2"/>
          <a:stretch>
            <a:fillRect/>
          </a:stretch>
        </p:blipFill>
        <p:spPr>
          <a:xfrm>
            <a:off x="8331200" y="1000551"/>
            <a:ext cx="3075082" cy="2859098"/>
          </a:xfrm>
          <a:prstGeom prst="rect">
            <a:avLst/>
          </a:prstGeom>
        </p:spPr>
      </p:pic>
    </p:spTree>
    <p:extLst>
      <p:ext uri="{BB962C8B-B14F-4D97-AF65-F5344CB8AC3E}">
        <p14:creationId xmlns:p14="http://schemas.microsoft.com/office/powerpoint/2010/main" val="3828662657"/>
      </p:ext>
    </p:extLst>
  </p:cSld>
  <p:clrMapOvr>
    <a:masterClrMapping/>
  </p:clrMapOvr>
</p:sld>
</file>

<file path=ppt/theme/theme1.xml><?xml version="1.0" encoding="utf-8"?>
<a:theme xmlns:a="http://schemas.openxmlformats.org/drawingml/2006/main" name="Wisp">
  <a:themeElements>
    <a:clrScheme name="Wisp">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Wisp">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Glossy">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12700" cap="flat" cmpd="sng" algn="ctr">
          <a:solidFill>
            <a:schemeClr val="phClr">
              <a:tint val="95000"/>
              <a:shade val="95000"/>
              <a:satMod val="120000"/>
            </a:schemeClr>
          </a:solidFill>
          <a:prstDash val="solid"/>
        </a:ln>
        <a:ln w="55000" cap="flat" cmpd="thickThin" algn="ctr">
          <a:solidFill>
            <a:schemeClr val="phClr">
              <a:tint val="90000"/>
              <a:satMod val="130000"/>
            </a:schemeClr>
          </a:solidFill>
          <a:prstDash val="solid"/>
        </a:ln>
        <a:ln w="50800" cap="flat" cmpd="sng"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24B1A44C-C006-48B2-A4D7-E5549B3D8CD4}"/>
    </a:ext>
  </a:extLst>
</a:theme>
</file>

<file path=docProps/app.xml><?xml version="1.0" encoding="utf-8"?>
<Properties xmlns="http://schemas.openxmlformats.org/officeDocument/2006/extended-properties" xmlns:vt="http://schemas.openxmlformats.org/officeDocument/2006/docPropsVTypes">
  <Template>Wisp</Template>
  <TotalTime>1651</TotalTime>
  <Words>1815</Words>
  <Application>Microsoft Office PowerPoint</Application>
  <PresentationFormat>Widescreen</PresentationFormat>
  <Paragraphs>99</Paragraphs>
  <Slides>19</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19</vt:i4>
      </vt:variant>
    </vt:vector>
  </HeadingPairs>
  <TitlesOfParts>
    <vt:vector size="26" baseType="lpstr">
      <vt:lpstr>AR BLANCA</vt:lpstr>
      <vt:lpstr>Arial</vt:lpstr>
      <vt:lpstr>Century Gothic</vt:lpstr>
      <vt:lpstr>Times New Roman</vt:lpstr>
      <vt:lpstr>Wingdings</vt:lpstr>
      <vt:lpstr>Wingdings 3</vt:lpstr>
      <vt:lpstr>Wisp</vt:lpstr>
      <vt:lpstr>Capsules Lec2</vt:lpstr>
      <vt:lpstr>SOFT GELATIN CAPSULE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HP</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Yasser kadhim</dc:creator>
  <cp:lastModifiedBy>Yasser kadhim</cp:lastModifiedBy>
  <cp:revision>181</cp:revision>
  <dcterms:created xsi:type="dcterms:W3CDTF">2017-11-02T17:31:24Z</dcterms:created>
  <dcterms:modified xsi:type="dcterms:W3CDTF">2017-12-25T16:48:44Z</dcterms:modified>
</cp:coreProperties>
</file>