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0" r:id="rId4"/>
    <p:sldId id="319" r:id="rId5"/>
    <p:sldId id="258" r:id="rId6"/>
    <p:sldId id="329" r:id="rId7"/>
    <p:sldId id="259" r:id="rId8"/>
    <p:sldId id="321" r:id="rId9"/>
    <p:sldId id="322" r:id="rId10"/>
    <p:sldId id="260" r:id="rId11"/>
    <p:sldId id="324" r:id="rId12"/>
    <p:sldId id="261" r:id="rId13"/>
    <p:sldId id="330" r:id="rId14"/>
    <p:sldId id="262" r:id="rId15"/>
    <p:sldId id="263" r:id="rId16"/>
    <p:sldId id="264" r:id="rId17"/>
    <p:sldId id="265" r:id="rId18"/>
    <p:sldId id="331" r:id="rId19"/>
    <p:sldId id="323" r:id="rId20"/>
    <p:sldId id="266" r:id="rId21"/>
    <p:sldId id="267" r:id="rId22"/>
    <p:sldId id="268" r:id="rId23"/>
    <p:sldId id="269" r:id="rId24"/>
    <p:sldId id="270" r:id="rId25"/>
    <p:sldId id="271" r:id="rId26"/>
    <p:sldId id="272" r:id="rId27"/>
    <p:sldId id="332" r:id="rId28"/>
    <p:sldId id="325" r:id="rId29"/>
    <p:sldId id="273" r:id="rId30"/>
    <p:sldId id="274" r:id="rId31"/>
    <p:sldId id="275" r:id="rId32"/>
    <p:sldId id="276" r:id="rId33"/>
    <p:sldId id="277" r:id="rId34"/>
    <p:sldId id="278" r:id="rId35"/>
    <p:sldId id="333" r:id="rId36"/>
    <p:sldId id="326" r:id="rId37"/>
    <p:sldId id="279" r:id="rId38"/>
    <p:sldId id="280" r:id="rId39"/>
    <p:sldId id="281" r:id="rId40"/>
    <p:sldId id="334" r:id="rId41"/>
    <p:sldId id="282" r:id="rId42"/>
    <p:sldId id="335" r:id="rId43"/>
    <p:sldId id="283" r:id="rId44"/>
    <p:sldId id="336" r:id="rId45"/>
    <p:sldId id="284" r:id="rId46"/>
    <p:sldId id="285" r:id="rId47"/>
    <p:sldId id="286" r:id="rId48"/>
    <p:sldId id="287" r:id="rId49"/>
    <p:sldId id="288" r:id="rId50"/>
    <p:sldId id="289" r:id="rId51"/>
    <p:sldId id="290" r:id="rId52"/>
    <p:sldId id="291" r:id="rId53"/>
    <p:sldId id="292" r:id="rId54"/>
    <p:sldId id="337" r:id="rId55"/>
    <p:sldId id="293" r:id="rId56"/>
    <p:sldId id="294" r:id="rId57"/>
    <p:sldId id="327" r:id="rId58"/>
    <p:sldId id="338" r:id="rId59"/>
    <p:sldId id="295" r:id="rId60"/>
    <p:sldId id="296" r:id="rId61"/>
    <p:sldId id="297" r:id="rId62"/>
    <p:sldId id="298" r:id="rId63"/>
    <p:sldId id="299" r:id="rId64"/>
    <p:sldId id="301" r:id="rId65"/>
    <p:sldId id="302" r:id="rId66"/>
    <p:sldId id="303" r:id="rId67"/>
    <p:sldId id="304" r:id="rId68"/>
    <p:sldId id="305" r:id="rId69"/>
    <p:sldId id="306" r:id="rId70"/>
    <p:sldId id="307" r:id="rId71"/>
    <p:sldId id="308" r:id="rId72"/>
    <p:sldId id="309" r:id="rId73"/>
    <p:sldId id="310" r:id="rId74"/>
    <p:sldId id="311" r:id="rId75"/>
    <p:sldId id="312" r:id="rId76"/>
    <p:sldId id="313" r:id="rId77"/>
    <p:sldId id="314" r:id="rId78"/>
    <p:sldId id="339" r:id="rId79"/>
    <p:sldId id="328" r:id="rId80"/>
    <p:sldId id="315" r:id="rId81"/>
    <p:sldId id="316" r:id="rId82"/>
    <p:sldId id="317" r:id="rId83"/>
    <p:sldId id="318"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CA2DF-F6F8-4B0B-8886-26A9AB393C6E}" type="datetimeFigureOut">
              <a:rPr lang="en-US" smtClean="0"/>
              <a:pPr/>
              <a:t>12/25/2017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552305-2166-4093-8D01-881A215D87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CA2DF-F6F8-4B0B-8886-26A9AB393C6E}" type="datetimeFigureOut">
              <a:rPr lang="en-US" smtClean="0"/>
              <a:pPr/>
              <a:t>12/25/2017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52305-2166-4093-8D01-881A215D87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ahoma" pitchFamily="34" charset="0"/>
                <a:ea typeface="Tahoma" pitchFamily="34" charset="0"/>
                <a:cs typeface="Tahoma" pitchFamily="34" charset="0"/>
              </a:rPr>
              <a:t>Antihypertensive Drugs</a:t>
            </a:r>
            <a:endParaRPr lang="en-US" b="1" dirty="0">
              <a:latin typeface="Tahoma" pitchFamily="34" charset="0"/>
              <a:ea typeface="Tahoma" pitchFamily="34" charset="0"/>
              <a:cs typeface="Tahoma" pitchFamily="34" charset="0"/>
            </a:endParaRPr>
          </a:p>
        </p:txBody>
      </p:sp>
      <p:sp>
        <p:nvSpPr>
          <p:cNvPr id="3" name="Subtitle 2"/>
          <p:cNvSpPr>
            <a:spLocks noGrp="1"/>
          </p:cNvSpPr>
          <p:nvPr>
            <p:ph type="subTitle" idx="1"/>
          </p:nvPr>
        </p:nvSpPr>
        <p:spPr/>
        <p:txBody>
          <a:bodyPr/>
          <a:lstStyle/>
          <a:p>
            <a:r>
              <a:rPr lang="en-US" b="1" dirty="0" smtClean="0">
                <a:solidFill>
                  <a:schemeClr val="tx1"/>
                </a:solidFill>
                <a:latin typeface="Tahoma" pitchFamily="34" charset="0"/>
                <a:cs typeface="Tahoma" pitchFamily="34" charset="0"/>
              </a:rPr>
              <a:t>Dr. Dalia </a:t>
            </a:r>
            <a:r>
              <a:rPr lang="en-US" b="1" dirty="0" err="1" smtClean="0">
                <a:solidFill>
                  <a:schemeClr val="tx1"/>
                </a:solidFill>
                <a:latin typeface="Tahoma" pitchFamily="34" charset="0"/>
                <a:cs typeface="Tahoma" pitchFamily="34" charset="0"/>
              </a:rPr>
              <a:t>Abd</a:t>
            </a:r>
            <a:r>
              <a:rPr lang="en-US" b="1" dirty="0" smtClean="0">
                <a:solidFill>
                  <a:schemeClr val="tx1"/>
                </a:solidFill>
                <a:latin typeface="Tahoma" pitchFamily="34" charset="0"/>
                <a:cs typeface="Tahoma" pitchFamily="34" charset="0"/>
              </a:rPr>
              <a:t> </a:t>
            </a:r>
            <a:r>
              <a:rPr lang="en-US" b="1" dirty="0" err="1" smtClean="0">
                <a:solidFill>
                  <a:schemeClr val="tx1"/>
                </a:solidFill>
                <a:latin typeface="Tahoma" pitchFamily="34" charset="0"/>
                <a:cs typeface="Tahoma" pitchFamily="34" charset="0"/>
              </a:rPr>
              <a:t>alkader</a:t>
            </a:r>
            <a:endParaRPr lang="en-US" b="1" dirty="0" smtClean="0">
              <a:solidFill>
                <a:schemeClr val="tx1"/>
              </a:solidFill>
              <a:latin typeface="Tahoma" pitchFamily="34" charset="0"/>
              <a:cs typeface="Tahoma" pitchFamily="34" charset="0"/>
            </a:endParaRPr>
          </a:p>
          <a:p>
            <a:r>
              <a:rPr lang="en-US" b="1" dirty="0" err="1" smtClean="0">
                <a:solidFill>
                  <a:schemeClr val="tx1"/>
                </a:solidFill>
                <a:latin typeface="Tahoma" pitchFamily="34" charset="0"/>
                <a:cs typeface="Tahoma" pitchFamily="34" charset="0"/>
              </a:rPr>
              <a:t>Ph.D</a:t>
            </a:r>
            <a:r>
              <a:rPr lang="en-US" b="1" dirty="0" smtClean="0">
                <a:solidFill>
                  <a:schemeClr val="tx1"/>
                </a:solidFill>
                <a:latin typeface="Tahoma" pitchFamily="34" charset="0"/>
                <a:cs typeface="Tahoma" pitchFamily="34" charset="0"/>
              </a:rPr>
              <a:t> Pharmacology</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a:bodyPr>
          <a:lstStyle/>
          <a:p>
            <a:pPr>
              <a:buNone/>
            </a:pPr>
            <a:r>
              <a:rPr lang="en-US" b="1" dirty="0" smtClean="0"/>
              <a:t>A</a:t>
            </a:r>
            <a:r>
              <a:rPr lang="en-US" dirty="0" smtClean="0"/>
              <a:t>. </a:t>
            </a:r>
            <a:r>
              <a:rPr lang="en-US" b="1" dirty="0" err="1" smtClean="0">
                <a:latin typeface="Tahoma" pitchFamily="34" charset="0"/>
                <a:ea typeface="Tahoma" pitchFamily="34" charset="0"/>
                <a:cs typeface="Tahoma" pitchFamily="34" charset="0"/>
              </a:rPr>
              <a:t>Baroreceptors</a:t>
            </a:r>
            <a:r>
              <a:rPr lang="en-US" b="1" dirty="0" smtClean="0">
                <a:latin typeface="Tahoma" pitchFamily="34" charset="0"/>
                <a:ea typeface="Tahoma" pitchFamily="34" charset="0"/>
                <a:cs typeface="Tahoma" pitchFamily="34" charset="0"/>
              </a:rPr>
              <a:t> and the sympathetic nervous system </a:t>
            </a:r>
          </a:p>
          <a:p>
            <a:r>
              <a:rPr lang="en-US" b="1" dirty="0" err="1" smtClean="0">
                <a:latin typeface="Tahoma" pitchFamily="34" charset="0"/>
                <a:ea typeface="Tahoma" pitchFamily="34" charset="0"/>
                <a:cs typeface="Tahoma" pitchFamily="34" charset="0"/>
              </a:rPr>
              <a:t>Baroreflexes</a:t>
            </a:r>
            <a:r>
              <a:rPr lang="en-US" b="1" dirty="0" smtClean="0">
                <a:latin typeface="Tahoma" pitchFamily="34" charset="0"/>
                <a:ea typeface="Tahoma" pitchFamily="34" charset="0"/>
                <a:cs typeface="Tahoma" pitchFamily="34" charset="0"/>
              </a:rPr>
              <a:t> act by changing the activity of the sympathetic nervous system. Therefore, they are responsible for the rapid, moment-to moment regulation of blood pressure. A fall in blood pressure causes pressure-sensitive neurons (</a:t>
            </a:r>
            <a:r>
              <a:rPr lang="en-US" b="1" dirty="0" err="1" smtClean="0">
                <a:latin typeface="Tahoma" pitchFamily="34" charset="0"/>
                <a:ea typeface="Tahoma" pitchFamily="34" charset="0"/>
                <a:cs typeface="Tahoma" pitchFamily="34" charset="0"/>
              </a:rPr>
              <a:t>baroreceptors</a:t>
            </a:r>
            <a:r>
              <a:rPr lang="en-US" b="1" dirty="0" smtClean="0">
                <a:latin typeface="Tahoma" pitchFamily="34" charset="0"/>
                <a:ea typeface="Tahoma" pitchFamily="34" charset="0"/>
                <a:cs typeface="Tahoma" pitchFamily="34" charset="0"/>
              </a:rPr>
              <a:t> in the aortic arch and carotid sinuses) to send fewer impulses to cardiovascular centers in the spinal cord.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latin typeface="Tahoma" pitchFamily="34" charset="0"/>
                <a:ea typeface="Tahoma" pitchFamily="34" charset="0"/>
                <a:cs typeface="Tahoma" pitchFamily="34" charset="0"/>
              </a:rPr>
              <a:t>This prompts a reflex response of increased sympathetic and decreased parasympathetic output to the heart and vasculature, resulting in vasoconstriction and increased cardiac output. These changes result in a compensatory rise in blood pressure.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a:buNone/>
            </a:pPr>
            <a:endParaRPr lang="en-US" b="1" dirty="0" smtClean="0">
              <a:latin typeface="Tahoma" pitchFamily="34" charset="0"/>
              <a:ea typeface="Tahoma" pitchFamily="34" charset="0"/>
              <a:cs typeface="Tahoma" pitchFamily="34" charset="0"/>
            </a:endParaRPr>
          </a:p>
          <a:p>
            <a:pPr>
              <a:buNone/>
            </a:pPr>
            <a:r>
              <a:rPr lang="en-US" b="1" dirty="0" smtClean="0">
                <a:latin typeface="Tahoma" pitchFamily="34" charset="0"/>
                <a:ea typeface="Tahoma" pitchFamily="34" charset="0"/>
                <a:cs typeface="Tahoma" pitchFamily="34" charset="0"/>
              </a:rPr>
              <a:t>B. </a:t>
            </a:r>
            <a:r>
              <a:rPr lang="en-US" b="1" dirty="0" err="1" smtClean="0">
                <a:latin typeface="Tahoma" pitchFamily="34" charset="0"/>
                <a:ea typeface="Tahoma" pitchFamily="34" charset="0"/>
                <a:cs typeface="Tahoma" pitchFamily="34" charset="0"/>
              </a:rPr>
              <a:t>Renin–angiotensin–aldosterone</a:t>
            </a:r>
            <a:r>
              <a:rPr lang="en-US" b="1" dirty="0" smtClean="0">
                <a:latin typeface="Tahoma" pitchFamily="34" charset="0"/>
                <a:ea typeface="Tahoma" pitchFamily="34" charset="0"/>
                <a:cs typeface="Tahoma" pitchFamily="34" charset="0"/>
              </a:rPr>
              <a:t> system </a:t>
            </a:r>
          </a:p>
          <a:p>
            <a:r>
              <a:rPr lang="en-US" b="1" dirty="0" smtClean="0">
                <a:latin typeface="Tahoma" pitchFamily="34" charset="0"/>
                <a:ea typeface="Tahoma" pitchFamily="34" charset="0"/>
                <a:cs typeface="Tahoma" pitchFamily="34" charset="0"/>
              </a:rPr>
              <a:t>The kidney provides long-term control of blood pressure by altering the blood volume. </a:t>
            </a:r>
            <a:r>
              <a:rPr lang="en-US" b="1" dirty="0" err="1" smtClean="0">
                <a:latin typeface="Tahoma" pitchFamily="34" charset="0"/>
                <a:ea typeface="Tahoma" pitchFamily="34" charset="0"/>
                <a:cs typeface="Tahoma" pitchFamily="34" charset="0"/>
              </a:rPr>
              <a:t>Baroreceptors</a:t>
            </a:r>
            <a:r>
              <a:rPr lang="en-US" b="1" dirty="0" smtClean="0">
                <a:latin typeface="Tahoma" pitchFamily="34" charset="0"/>
                <a:ea typeface="Tahoma" pitchFamily="34" charset="0"/>
                <a:cs typeface="Tahoma" pitchFamily="34" charset="0"/>
              </a:rPr>
              <a:t> in the kidney respond to reduced arterial pressure (and to sympathetic stimulation of β1-adrenoceptors) by releasing the enzyme </a:t>
            </a:r>
            <a:r>
              <a:rPr lang="en-US" b="1" dirty="0" err="1" smtClean="0">
                <a:latin typeface="Tahoma" pitchFamily="34" charset="0"/>
                <a:ea typeface="Tahoma" pitchFamily="34" charset="0"/>
                <a:cs typeface="Tahoma" pitchFamily="34" charset="0"/>
              </a:rPr>
              <a:t>renin</a:t>
            </a:r>
            <a:r>
              <a:rPr lang="en-US" b="1" dirty="0" smtClean="0">
                <a:latin typeface="Tahoma" pitchFamily="34" charset="0"/>
                <a:ea typeface="Tahoma" pitchFamily="34" charset="0"/>
                <a:cs typeface="Tahoma" pitchFamily="34"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440363"/>
          </a:xfrm>
        </p:spPr>
        <p:txBody>
          <a:bodyPr>
            <a:normAutofit/>
          </a:bodyPr>
          <a:lstStyle/>
          <a:p>
            <a:r>
              <a:rPr lang="en-US" b="1" dirty="0" smtClean="0">
                <a:latin typeface="Tahoma" pitchFamily="34" charset="0"/>
                <a:ea typeface="Tahoma" pitchFamily="34" charset="0"/>
                <a:cs typeface="Tahoma" pitchFamily="34" charset="0"/>
              </a:rPr>
              <a:t>Low sodium intake and greater sodium loss also increase </a:t>
            </a:r>
            <a:r>
              <a:rPr lang="en-US" b="1" dirty="0" err="1" smtClean="0">
                <a:latin typeface="Tahoma" pitchFamily="34" charset="0"/>
                <a:ea typeface="Tahoma" pitchFamily="34" charset="0"/>
                <a:cs typeface="Tahoma" pitchFamily="34" charset="0"/>
              </a:rPr>
              <a:t>renin</a:t>
            </a:r>
            <a:r>
              <a:rPr lang="en-US" b="1" dirty="0" smtClean="0">
                <a:latin typeface="Tahoma" pitchFamily="34" charset="0"/>
                <a:ea typeface="Tahoma" pitchFamily="34" charset="0"/>
                <a:cs typeface="Tahoma" pitchFamily="34" charset="0"/>
              </a:rPr>
              <a:t> release. </a:t>
            </a:r>
            <a:r>
              <a:rPr lang="en-US" b="1" dirty="0" err="1" smtClean="0">
                <a:latin typeface="Tahoma" pitchFamily="34" charset="0"/>
                <a:ea typeface="Tahoma" pitchFamily="34" charset="0"/>
                <a:cs typeface="Tahoma" pitchFamily="34" charset="0"/>
              </a:rPr>
              <a:t>Renin</a:t>
            </a:r>
            <a:r>
              <a:rPr lang="en-US" b="1" dirty="0" smtClean="0">
                <a:latin typeface="Tahoma" pitchFamily="34" charset="0"/>
                <a:ea typeface="Tahoma" pitchFamily="34" charset="0"/>
                <a:cs typeface="Tahoma" pitchFamily="34" charset="0"/>
              </a:rPr>
              <a:t> converts </a:t>
            </a:r>
            <a:r>
              <a:rPr lang="en-US" b="1" dirty="0" err="1" smtClean="0">
                <a:latin typeface="Tahoma" pitchFamily="34" charset="0"/>
                <a:ea typeface="Tahoma" pitchFamily="34" charset="0"/>
                <a:cs typeface="Tahoma" pitchFamily="34" charset="0"/>
              </a:rPr>
              <a:t>angiotensinogen</a:t>
            </a:r>
            <a:r>
              <a:rPr lang="en-US" b="1" dirty="0" smtClean="0">
                <a:latin typeface="Tahoma" pitchFamily="34" charset="0"/>
                <a:ea typeface="Tahoma" pitchFamily="34" charset="0"/>
                <a:cs typeface="Tahoma" pitchFamily="34" charset="0"/>
              </a:rPr>
              <a:t> to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 I, which is converted in turn to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 II, in the presence of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-converting enzyme (ACE).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 II is a potent circulating vasoconstrictor, constricting both arterioles and veins, resulting in an increase in blood pressure.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a:bodyPr>
          <a:lstStyle/>
          <a:p>
            <a:r>
              <a:rPr lang="en-US" b="1" dirty="0" err="1" smtClean="0"/>
              <a:t>Angiotensin</a:t>
            </a:r>
            <a:r>
              <a:rPr lang="en-US" b="1" dirty="0" smtClean="0"/>
              <a:t> II exerts a vasoconstrictor action on the efferent arterioles of the renal </a:t>
            </a:r>
            <a:r>
              <a:rPr lang="en-US" b="1" dirty="0" err="1" smtClean="0"/>
              <a:t>glomerulus</a:t>
            </a:r>
            <a:r>
              <a:rPr lang="en-US" b="1" dirty="0" smtClean="0"/>
              <a:t>, increasing </a:t>
            </a:r>
            <a:r>
              <a:rPr lang="en-US" b="1" dirty="0" err="1" smtClean="0"/>
              <a:t>glomerular</a:t>
            </a:r>
            <a:r>
              <a:rPr lang="en-US" b="1" dirty="0" smtClean="0"/>
              <a:t> filtration. </a:t>
            </a:r>
          </a:p>
          <a:p>
            <a:r>
              <a:rPr lang="en-US" b="1" dirty="0" err="1" smtClean="0"/>
              <a:t>angiotensin</a:t>
            </a:r>
            <a:r>
              <a:rPr lang="en-US" b="1" dirty="0" smtClean="0"/>
              <a:t> II stimulates </a:t>
            </a:r>
            <a:r>
              <a:rPr lang="en-US" b="1" dirty="0" err="1" smtClean="0"/>
              <a:t>aldosterone</a:t>
            </a:r>
            <a:r>
              <a:rPr lang="en-US" b="1" dirty="0" smtClean="0"/>
              <a:t> secretion, leading to increased renal sodium </a:t>
            </a:r>
            <a:r>
              <a:rPr lang="en-US" b="1" dirty="0" err="1" smtClean="0"/>
              <a:t>reabsorption</a:t>
            </a:r>
            <a:r>
              <a:rPr lang="en-US" b="1" dirty="0" smtClean="0"/>
              <a:t> and increased blood volume, which contribute to a further increase in blood pressure. These effects of </a:t>
            </a:r>
            <a:r>
              <a:rPr lang="en-US" b="1" dirty="0" err="1" smtClean="0"/>
              <a:t>angiotensin</a:t>
            </a:r>
            <a:r>
              <a:rPr lang="en-US" b="1" dirty="0" smtClean="0"/>
              <a:t> II are mediated by stimulation of </a:t>
            </a:r>
            <a:r>
              <a:rPr lang="en-US" b="1" dirty="0" err="1" smtClean="0"/>
              <a:t>angiotensin</a:t>
            </a:r>
            <a:r>
              <a:rPr lang="en-US" b="1" dirty="0" smtClean="0"/>
              <a:t> II type 1 (AT1) receptors.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400800"/>
          </a:xfrm>
        </p:spPr>
        <p:txBody>
          <a:bodyPr>
            <a:normAutofit lnSpcReduction="10000"/>
          </a:bodyPr>
          <a:lstStyle/>
          <a:p>
            <a:pPr>
              <a:buNone/>
            </a:pPr>
            <a:r>
              <a:rPr lang="en-US" b="1" dirty="0" smtClean="0"/>
              <a:t>TREATMENT STRATEGIES</a:t>
            </a:r>
          </a:p>
          <a:p>
            <a:r>
              <a:rPr lang="en-US" b="1" dirty="0" smtClean="0"/>
              <a:t>The goal of antihypertensive therapy is to reduce cardiovascular and renal morbidity and mortality. </a:t>
            </a:r>
          </a:p>
          <a:p>
            <a:r>
              <a:rPr lang="en-US" b="1" dirty="0" smtClean="0"/>
              <a:t>The blood pressure goal when treating hypertension is a systolic blood pressure of less than 140 mm Hg and a diastolic blood pressure of less than 90 mm Hg. </a:t>
            </a:r>
          </a:p>
          <a:p>
            <a:r>
              <a:rPr lang="en-US" b="1" dirty="0" smtClean="0"/>
              <a:t>Mild hypertension can sometimes be controlled with </a:t>
            </a:r>
            <a:r>
              <a:rPr lang="en-US" b="1" dirty="0" err="1" smtClean="0"/>
              <a:t>monotherapy</a:t>
            </a:r>
            <a:endParaRPr lang="en-US" b="1" dirty="0" smtClean="0"/>
          </a:p>
          <a:p>
            <a:r>
              <a:rPr lang="en-US" b="1" dirty="0" smtClean="0"/>
              <a:t>Current recommendations are to initiate therapy with a </a:t>
            </a:r>
            <a:r>
              <a:rPr lang="en-US" b="1" dirty="0" err="1" smtClean="0"/>
              <a:t>thiazide</a:t>
            </a:r>
            <a:r>
              <a:rPr lang="en-US" b="1" dirty="0" smtClean="0"/>
              <a:t> diuretic, ACE inhibitor, </a:t>
            </a:r>
            <a:r>
              <a:rPr lang="en-US" b="1" dirty="0" err="1" smtClean="0"/>
              <a:t>angiotensin</a:t>
            </a:r>
            <a:r>
              <a:rPr lang="en-US" b="1" dirty="0" smtClean="0"/>
              <a:t> receptor blocker (ARB), or calcium channel blocker</a:t>
            </a:r>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324600"/>
          </a:xfrm>
        </p:spPr>
        <p:txBody>
          <a:bodyPr>
            <a:normAutofit/>
          </a:bodyPr>
          <a:lstStyle/>
          <a:p>
            <a:r>
              <a:rPr lang="en-US" b="1" dirty="0" smtClean="0"/>
              <a:t>If blood pressure is inadequately controlled, a second drug should be added, with the selection based on minimizing the adverse effects of the combined regimen and achieving goal blood pressure. </a:t>
            </a:r>
          </a:p>
          <a:p>
            <a:r>
              <a:rPr lang="en-US" b="1" dirty="0" smtClean="0"/>
              <a:t>Patients with systolic blood pressure greater than 160 mm Hg or diastolic blood pressure greater than 100 mm Hg (or systolic blood pressure greater than 20 mm Hg above goal or diastolic blood pressure more than 10 mm Hg above goal) should be started on two </a:t>
            </a:r>
            <a:r>
              <a:rPr lang="en-US" b="1" dirty="0" err="1" smtClean="0"/>
              <a:t>antihypertensives</a:t>
            </a:r>
            <a:r>
              <a:rPr lang="en-US" b="1" dirty="0" smtClean="0"/>
              <a: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r>
              <a:rPr lang="en-US" b="1" dirty="0" smtClean="0"/>
              <a:t>A. Individualized care Hypertension may coexist with other diseases that can be aggravated by some of the antihypertensive drugs or that may benefit from the use of some antihypertensive drugs independent of blood pressure control. In such cases, it is important to match antihypertensive drugs to the particular patient.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en-US" b="1" dirty="0" smtClean="0"/>
              <a:t>In addition to the choice of therapy, blood pressure goals may also be individualized based on concurrent disease states. For instance, in patients with diabetes, some experts recommend a blood pressure goal of less than 140/80 mm Hg. Likewise, in patients with chronic kidney disease and </a:t>
            </a:r>
            <a:r>
              <a:rPr lang="en-US" b="1" dirty="0" err="1" smtClean="0"/>
              <a:t>proteinuria</a:t>
            </a:r>
            <a:r>
              <a:rPr lang="en-US" b="1" dirty="0" smtClean="0"/>
              <a:t>, lower goals of less than 130/80 mm Hg may be considered. Elderly patients may have less rigid goals (for example, less than 150/90 mm Hg).</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533400" y="381000"/>
            <a:ext cx="7934325" cy="4314825"/>
          </a:xfrm>
          <a:prstGeom prst="rect">
            <a:avLst/>
          </a:prstGeom>
          <a:noFill/>
          <a:ln w="9525">
            <a:noFill/>
            <a:miter lim="800000"/>
            <a:headEnd/>
            <a:tailEnd/>
          </a:ln>
          <a:effectLst/>
        </p:spPr>
      </p:pic>
      <p:sp>
        <p:nvSpPr>
          <p:cNvPr id="5" name="Rectangle 4"/>
          <p:cNvSpPr/>
          <p:nvPr/>
        </p:nvSpPr>
        <p:spPr>
          <a:xfrm>
            <a:off x="228600" y="4876800"/>
            <a:ext cx="8763000" cy="923330"/>
          </a:xfrm>
          <a:prstGeom prst="rect">
            <a:avLst/>
          </a:prstGeom>
        </p:spPr>
        <p:txBody>
          <a:bodyPr wrap="square">
            <a:spAutoFit/>
          </a:bodyPr>
          <a:lstStyle/>
          <a:p>
            <a:r>
              <a:rPr lang="en-US" b="1" dirty="0" smtClean="0">
                <a:latin typeface="Tahoma" pitchFamily="34" charset="0"/>
                <a:ea typeface="Tahoma" pitchFamily="34" charset="0"/>
                <a:cs typeface="Tahoma" pitchFamily="34" charset="0"/>
              </a:rPr>
              <a:t>Treatment of hypertension in patients with concomitant diseases. [Note: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 receptor blockers (ARBs) are an alternative to </a:t>
            </a:r>
            <a:r>
              <a:rPr lang="en-US" b="1" dirty="0" err="1" smtClean="0">
                <a:latin typeface="Tahoma" pitchFamily="34" charset="0"/>
                <a:ea typeface="Tahoma" pitchFamily="34" charset="0"/>
                <a:cs typeface="Tahoma" pitchFamily="34" charset="0"/>
              </a:rPr>
              <a:t>angiotensin</a:t>
            </a:r>
            <a:r>
              <a:rPr lang="en-US" b="1" dirty="0" smtClean="0">
                <a:latin typeface="Tahoma" pitchFamily="34" charset="0"/>
                <a:ea typeface="Tahoma" pitchFamily="34" charset="0"/>
                <a:cs typeface="Tahoma" pitchFamily="34" charset="0"/>
              </a:rPr>
              <a:t>-converting enzyme (ACE) inhibitors.]</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77000"/>
          </a:xfrm>
        </p:spPr>
        <p:txBody>
          <a:bodyPr>
            <a:normAutofit/>
          </a:bodyPr>
          <a:lstStyle/>
          <a:p>
            <a:endParaRPr lang="en-US" b="1" dirty="0" smtClean="0">
              <a:latin typeface="Tahoma" pitchFamily="34" charset="0"/>
              <a:ea typeface="Tahoma" pitchFamily="34" charset="0"/>
              <a:cs typeface="Tahoma" pitchFamily="34" charset="0"/>
            </a:endParaRPr>
          </a:p>
          <a:p>
            <a:r>
              <a:rPr lang="en-US" b="1" dirty="0" smtClean="0">
                <a:latin typeface="Tahoma" pitchFamily="34" charset="0"/>
                <a:ea typeface="Tahoma" pitchFamily="34" charset="0"/>
                <a:cs typeface="Tahoma" pitchFamily="34" charset="0"/>
              </a:rPr>
              <a:t>Hypertension is defined as either a sustained systolic blood pressure of greater than 140 mm Hg or a sustained diastolic blood pressure of greater than 90 mm Hg. Hypertension results from increased arteriolar resistance and reduced capacitance of the venous system.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477000"/>
          </a:xfrm>
        </p:spPr>
        <p:txBody>
          <a:bodyPr>
            <a:normAutofit fontScale="85000" lnSpcReduction="10000"/>
          </a:bodyPr>
          <a:lstStyle/>
          <a:p>
            <a:pPr>
              <a:buNone/>
            </a:pPr>
            <a:r>
              <a:rPr lang="en-US" b="1" dirty="0" smtClean="0">
                <a:latin typeface="Tahoma" pitchFamily="34" charset="0"/>
                <a:ea typeface="Tahoma" pitchFamily="34" charset="0"/>
                <a:cs typeface="Tahoma" pitchFamily="34" charset="0"/>
              </a:rPr>
              <a:t>B. Patient compliance in antihypertensive therapy</a:t>
            </a:r>
          </a:p>
          <a:p>
            <a:r>
              <a:rPr lang="en-US" b="1" dirty="0" smtClean="0">
                <a:latin typeface="Tahoma" pitchFamily="34" charset="0"/>
                <a:ea typeface="Tahoma" pitchFamily="34" charset="0"/>
                <a:cs typeface="Tahoma" pitchFamily="34" charset="0"/>
              </a:rPr>
              <a:t>Lack of patient compliance is the most common reason for failure of antihypertensive therapy. The hypertensive patient is usually asymptomatic and is diagnosed by routine screening before the occurrence of overt end-organ damage. </a:t>
            </a:r>
          </a:p>
          <a:p>
            <a:r>
              <a:rPr lang="en-US" b="1" dirty="0" smtClean="0">
                <a:latin typeface="Tahoma" pitchFamily="34" charset="0"/>
                <a:ea typeface="Tahoma" pitchFamily="34" charset="0"/>
                <a:cs typeface="Tahoma" pitchFamily="34" charset="0"/>
              </a:rPr>
              <a:t>It is important to enhance compliance by selecting a drug regimen that reduces adverse effects and also minimizes the number of doses required daily. Combining two drug classes in a single pill, at a fixed-dose combination, has been shown to improve patient compliance and the number of patients achieving goal blood pressure.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477000"/>
          </a:xfrm>
        </p:spPr>
        <p:txBody>
          <a:bodyPr>
            <a:normAutofit fontScale="92500" lnSpcReduction="10000"/>
          </a:bodyPr>
          <a:lstStyle/>
          <a:p>
            <a:pPr>
              <a:buNone/>
            </a:pPr>
            <a:r>
              <a:rPr lang="en-US" b="1" dirty="0" smtClean="0">
                <a:latin typeface="Tahoma" pitchFamily="34" charset="0"/>
                <a:ea typeface="Tahoma" pitchFamily="34" charset="0"/>
                <a:cs typeface="Tahoma" pitchFamily="34" charset="0"/>
              </a:rPr>
              <a:t>DIURETICS</a:t>
            </a:r>
          </a:p>
          <a:p>
            <a:r>
              <a:rPr lang="en-US" b="1" dirty="0" err="1" smtClean="0">
                <a:latin typeface="Tahoma" pitchFamily="34" charset="0"/>
                <a:ea typeface="Tahoma" pitchFamily="34" charset="0"/>
                <a:cs typeface="Tahoma" pitchFamily="34" charset="0"/>
              </a:rPr>
              <a:t>Thiazide</a:t>
            </a:r>
            <a:r>
              <a:rPr lang="en-US" b="1" dirty="0" smtClean="0">
                <a:latin typeface="Tahoma" pitchFamily="34" charset="0"/>
                <a:ea typeface="Tahoma" pitchFamily="34" charset="0"/>
                <a:cs typeface="Tahoma" pitchFamily="34" charset="0"/>
              </a:rPr>
              <a:t> diuretics can be used as initial drug therapy for hypertension </a:t>
            </a:r>
          </a:p>
          <a:p>
            <a:r>
              <a:rPr lang="en-US" b="1" dirty="0" smtClean="0">
                <a:latin typeface="Tahoma" pitchFamily="34" charset="0"/>
                <a:ea typeface="Tahoma" pitchFamily="34" charset="0"/>
                <a:cs typeface="Tahoma" pitchFamily="34" charset="0"/>
              </a:rPr>
              <a:t> The initial mechanism of action of diuretics is based upon decreasing blood volume, which ultimately leads to decreased blood pressure. </a:t>
            </a:r>
          </a:p>
          <a:p>
            <a:r>
              <a:rPr lang="en-US" b="1" dirty="0" smtClean="0">
                <a:latin typeface="Tahoma" pitchFamily="34" charset="0"/>
                <a:ea typeface="Tahoma" pitchFamily="34" charset="0"/>
                <a:cs typeface="Tahoma" pitchFamily="34" charset="0"/>
              </a:rPr>
              <a:t>Low-dose diuretic therapy is safe, inexpensive, and effective in preventing stroke, myocardial infarction, and heart failure. </a:t>
            </a:r>
          </a:p>
          <a:p>
            <a:r>
              <a:rPr lang="en-US" b="1" dirty="0" smtClean="0">
                <a:latin typeface="Tahoma" pitchFamily="34" charset="0"/>
                <a:ea typeface="Tahoma" pitchFamily="34" charset="0"/>
                <a:cs typeface="Tahoma" pitchFamily="34" charset="0"/>
              </a:rPr>
              <a:t>Routine serum electrolyte monitoring should be done for all patients receiving diuretics. </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fontScale="92500" lnSpcReduction="10000"/>
          </a:bodyPr>
          <a:lstStyle/>
          <a:p>
            <a:pPr>
              <a:buNone/>
            </a:pPr>
            <a:r>
              <a:rPr lang="en-US" dirty="0" smtClean="0"/>
              <a:t> A. </a:t>
            </a:r>
            <a:r>
              <a:rPr lang="en-US" b="1" dirty="0" err="1" smtClean="0">
                <a:solidFill>
                  <a:schemeClr val="accent2">
                    <a:lumMod val="75000"/>
                  </a:schemeClr>
                </a:solidFill>
              </a:rPr>
              <a:t>Thiazide</a:t>
            </a:r>
            <a:r>
              <a:rPr lang="en-US" b="1" dirty="0" smtClean="0">
                <a:solidFill>
                  <a:schemeClr val="accent2">
                    <a:lumMod val="75000"/>
                  </a:schemeClr>
                </a:solidFill>
              </a:rPr>
              <a:t> diuretics</a:t>
            </a:r>
          </a:p>
          <a:p>
            <a:r>
              <a:rPr lang="en-US" b="1" dirty="0" smtClean="0"/>
              <a:t>hydrochlorothiazide and </a:t>
            </a:r>
            <a:r>
              <a:rPr lang="en-US" b="1" dirty="0" err="1" smtClean="0"/>
              <a:t>chlorthalidone</a:t>
            </a:r>
            <a:endParaRPr lang="en-US" b="1" dirty="0" smtClean="0"/>
          </a:p>
          <a:p>
            <a:r>
              <a:rPr lang="en-US" b="1" dirty="0" smtClean="0"/>
              <a:t>lower blood pressure initially by increasing sodium and water excretion. </a:t>
            </a:r>
          </a:p>
          <a:p>
            <a:r>
              <a:rPr lang="en-US" b="1" dirty="0" smtClean="0"/>
              <a:t>useful in combination therapy with a variety of other antihypertensive agents, including β-blockers, ACE inhibitors, ARBs, and potassium-sparing diuretics.</a:t>
            </a:r>
          </a:p>
          <a:p>
            <a:r>
              <a:rPr lang="en-US" b="1" dirty="0" smtClean="0"/>
              <a:t> With the exception of </a:t>
            </a:r>
            <a:r>
              <a:rPr lang="en-US" b="1" dirty="0" err="1" smtClean="0"/>
              <a:t>metolazone</a:t>
            </a:r>
            <a:r>
              <a:rPr lang="en-US" b="1" dirty="0" smtClean="0"/>
              <a:t> , </a:t>
            </a:r>
            <a:r>
              <a:rPr lang="en-US" b="1" dirty="0" err="1" smtClean="0"/>
              <a:t>thiazide</a:t>
            </a:r>
            <a:r>
              <a:rPr lang="en-US" b="1" dirty="0" smtClean="0"/>
              <a:t> diuretics are not effective in patients with inadequate kidney function. Loop diuretics may be required in these patients.</a:t>
            </a:r>
          </a:p>
          <a:p>
            <a:r>
              <a:rPr lang="en-US" b="1" dirty="0" smtClean="0"/>
              <a:t>can induce </a:t>
            </a:r>
            <a:r>
              <a:rPr lang="en-US" b="1" dirty="0" err="1" smtClean="0"/>
              <a:t>hypokalemia</a:t>
            </a:r>
            <a:r>
              <a:rPr lang="en-US" b="1" dirty="0" smtClean="0"/>
              <a:t>, </a:t>
            </a:r>
            <a:r>
              <a:rPr lang="en-US" b="1" dirty="0" err="1" smtClean="0"/>
              <a:t>hyperuricemia</a:t>
            </a:r>
            <a:r>
              <a:rPr lang="en-US" b="1" dirty="0" smtClean="0"/>
              <a:t> and, to a lesser extent, hyperglycemia in some patients.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534400" cy="5745163"/>
          </a:xfrm>
        </p:spPr>
        <p:txBody>
          <a:bodyPr>
            <a:normAutofit/>
          </a:bodyPr>
          <a:lstStyle/>
          <a:p>
            <a:pPr>
              <a:buNone/>
            </a:pPr>
            <a:r>
              <a:rPr lang="en-US" dirty="0" smtClean="0"/>
              <a:t> </a:t>
            </a:r>
            <a:r>
              <a:rPr lang="en-US" b="1" dirty="0" smtClean="0">
                <a:solidFill>
                  <a:schemeClr val="accent2">
                    <a:lumMod val="75000"/>
                  </a:schemeClr>
                </a:solidFill>
              </a:rPr>
              <a:t>B. Loop diuretics </a:t>
            </a:r>
          </a:p>
          <a:p>
            <a:r>
              <a:rPr lang="en-US" b="1" dirty="0" err="1" smtClean="0"/>
              <a:t>furosemide</a:t>
            </a:r>
            <a:r>
              <a:rPr lang="en-US" b="1" dirty="0" smtClean="0"/>
              <a:t>, </a:t>
            </a:r>
            <a:r>
              <a:rPr lang="en-US" b="1" dirty="0" err="1" smtClean="0"/>
              <a:t>torsemide</a:t>
            </a:r>
            <a:r>
              <a:rPr lang="en-US" b="1" dirty="0" smtClean="0"/>
              <a:t>, </a:t>
            </a:r>
            <a:r>
              <a:rPr lang="en-US" b="1" dirty="0" err="1" smtClean="0"/>
              <a:t>bumetanide</a:t>
            </a:r>
            <a:r>
              <a:rPr lang="en-US" b="1" dirty="0" smtClean="0"/>
              <a:t>, and </a:t>
            </a:r>
            <a:r>
              <a:rPr lang="en-US" b="1" dirty="0" err="1" smtClean="0"/>
              <a:t>ethacrynic</a:t>
            </a:r>
            <a:r>
              <a:rPr lang="en-US" b="1" dirty="0" smtClean="0"/>
              <a:t> acid</a:t>
            </a:r>
          </a:p>
          <a:p>
            <a:r>
              <a:rPr lang="en-US" b="1" dirty="0" smtClean="0"/>
              <a:t> act by blocking sodium and chloride </a:t>
            </a:r>
            <a:r>
              <a:rPr lang="en-US" b="1" dirty="0" err="1" smtClean="0"/>
              <a:t>reabsorption</a:t>
            </a:r>
            <a:r>
              <a:rPr lang="en-US" b="1" dirty="0" smtClean="0"/>
              <a:t> in the kidneys, even in patients with poor renal function or those who have not responded to </a:t>
            </a:r>
            <a:r>
              <a:rPr lang="en-US" b="1" dirty="0" err="1" smtClean="0"/>
              <a:t>thiazide</a:t>
            </a:r>
            <a:r>
              <a:rPr lang="en-US" b="1" dirty="0" smtClean="0"/>
              <a:t> diuretics. </a:t>
            </a:r>
          </a:p>
          <a:p>
            <a:r>
              <a:rPr lang="en-US" b="1" dirty="0" smtClean="0"/>
              <a:t>cause decreased renal vascular resistance and increased renal blood flow. </a:t>
            </a:r>
          </a:p>
          <a:p>
            <a:pPr>
              <a:buNone/>
            </a:pPr>
            <a:r>
              <a:rPr lang="en-US" b="1" dirty="0" smtClean="0"/>
              <a:t> </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endParaRPr lang="en-US" b="1" dirty="0" smtClean="0"/>
          </a:p>
          <a:p>
            <a:r>
              <a:rPr lang="en-US" b="1" dirty="0" smtClean="0"/>
              <a:t>Like </a:t>
            </a:r>
            <a:r>
              <a:rPr lang="en-US" b="1" dirty="0" err="1" smtClean="0"/>
              <a:t>thiazides</a:t>
            </a:r>
            <a:r>
              <a:rPr lang="en-US" b="1" dirty="0" smtClean="0"/>
              <a:t>, they can cause </a:t>
            </a:r>
            <a:r>
              <a:rPr lang="en-US" b="1" dirty="0" err="1" smtClean="0"/>
              <a:t>hypokalemia</a:t>
            </a:r>
            <a:r>
              <a:rPr lang="en-US" b="1" dirty="0" smtClean="0"/>
              <a:t>. However, unlike </a:t>
            </a:r>
            <a:r>
              <a:rPr lang="en-US" b="1" dirty="0" err="1" smtClean="0"/>
              <a:t>thiazides</a:t>
            </a:r>
            <a:r>
              <a:rPr lang="en-US" b="1" dirty="0" smtClean="0"/>
              <a:t>, loop diuretics increase the Ca2+ content of urine, whereas </a:t>
            </a:r>
            <a:r>
              <a:rPr lang="en-US" b="1" dirty="0" err="1" smtClean="0"/>
              <a:t>thiazide</a:t>
            </a:r>
            <a:r>
              <a:rPr lang="en-US" b="1" dirty="0" smtClean="0"/>
              <a:t> diuretics decrease it. These agents are rarely used alone to treat hypertension, but they are commonly used to manage symptoms of heart failure and edema.</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324600"/>
          </a:xfrm>
        </p:spPr>
        <p:txBody>
          <a:bodyPr>
            <a:normAutofit lnSpcReduction="10000"/>
          </a:bodyPr>
          <a:lstStyle/>
          <a:p>
            <a:pPr>
              <a:buNone/>
            </a:pPr>
            <a:r>
              <a:rPr lang="en-US" b="1" dirty="0" smtClean="0">
                <a:solidFill>
                  <a:schemeClr val="accent2">
                    <a:lumMod val="75000"/>
                  </a:schemeClr>
                </a:solidFill>
              </a:rPr>
              <a:t>C. Potassium-sparing diuretics </a:t>
            </a:r>
          </a:p>
          <a:p>
            <a:r>
              <a:rPr lang="en-US" b="1" dirty="0" err="1" smtClean="0"/>
              <a:t>Amiloride</a:t>
            </a:r>
            <a:r>
              <a:rPr lang="en-US" b="1" dirty="0" smtClean="0"/>
              <a:t> and </a:t>
            </a:r>
            <a:r>
              <a:rPr lang="en-US" b="1" dirty="0" err="1" smtClean="0"/>
              <a:t>triamterene</a:t>
            </a:r>
            <a:r>
              <a:rPr lang="en-US" b="1" dirty="0" smtClean="0"/>
              <a:t> (inhibitors of epithelial sodium transport at the late distal and collecting ducts)</a:t>
            </a:r>
          </a:p>
          <a:p>
            <a:r>
              <a:rPr lang="en-US" b="1" dirty="0" err="1" smtClean="0"/>
              <a:t>spironolactone</a:t>
            </a:r>
            <a:r>
              <a:rPr lang="en-US" b="1" dirty="0" smtClean="0"/>
              <a:t> and </a:t>
            </a:r>
            <a:r>
              <a:rPr lang="en-US" b="1" dirty="0" err="1" smtClean="0"/>
              <a:t>eplerenone</a:t>
            </a:r>
            <a:r>
              <a:rPr lang="en-US" b="1" dirty="0" smtClean="0"/>
              <a:t> (</a:t>
            </a:r>
            <a:r>
              <a:rPr lang="en-US" b="1" dirty="0" err="1" smtClean="0"/>
              <a:t>aldosterone</a:t>
            </a:r>
            <a:r>
              <a:rPr lang="en-US" b="1" dirty="0" smtClean="0"/>
              <a:t> receptor antagonists) reduce potassium loss in the urine. </a:t>
            </a:r>
            <a:r>
              <a:rPr lang="en-US" b="1" dirty="0" err="1" smtClean="0"/>
              <a:t>Aldosterone</a:t>
            </a:r>
            <a:r>
              <a:rPr lang="en-US" b="1" dirty="0" smtClean="0"/>
              <a:t> antagonists have the additional benefit of diminishing the cardiac remodeling that occurs in heart failure. Potassium-sparing diuretics are sometimes used in combination with loop diuretics and </a:t>
            </a:r>
            <a:r>
              <a:rPr lang="en-US" b="1" dirty="0" err="1" smtClean="0"/>
              <a:t>thiazides</a:t>
            </a:r>
            <a:r>
              <a:rPr lang="en-US" b="1" dirty="0" smtClean="0"/>
              <a:t> to reduce the amount of potassium loss induced by these diuretics.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a:bodyPr>
          <a:lstStyle/>
          <a:p>
            <a:pPr>
              <a:buNone/>
            </a:pPr>
            <a:r>
              <a:rPr lang="en-US" b="1" dirty="0" smtClean="0"/>
              <a:t>β-ADRENOCEPTOR–BLOCKING AGENTS</a:t>
            </a:r>
          </a:p>
          <a:p>
            <a:r>
              <a:rPr lang="en-US" b="1" dirty="0" smtClean="0"/>
              <a:t>are a treatment option for hypertensive patients with concomitant heart disease or heart failure .</a:t>
            </a:r>
          </a:p>
          <a:p>
            <a:pPr>
              <a:buNone/>
            </a:pPr>
            <a:r>
              <a:rPr lang="en-US" b="1" dirty="0" smtClean="0"/>
              <a:t>Actions </a:t>
            </a:r>
          </a:p>
          <a:p>
            <a:r>
              <a:rPr lang="en-US" b="1" dirty="0" smtClean="0"/>
              <a:t>reduce blood pressure primarily by:</a:t>
            </a:r>
          </a:p>
          <a:p>
            <a:pPr>
              <a:buFont typeface="Wingdings" pitchFamily="2" charset="2"/>
              <a:buChar char="v"/>
            </a:pPr>
            <a:r>
              <a:rPr lang="en-US" b="1" dirty="0" smtClean="0"/>
              <a:t> decreasing cardiac output</a:t>
            </a:r>
          </a:p>
          <a:p>
            <a:pPr>
              <a:buFont typeface="Wingdings" pitchFamily="2" charset="2"/>
              <a:buChar char="v"/>
            </a:pPr>
            <a:r>
              <a:rPr lang="en-US" b="1" dirty="0" smtClean="0"/>
              <a:t>decrease sympathetic outflow from the CNS </a:t>
            </a:r>
          </a:p>
          <a:p>
            <a:pPr>
              <a:buFont typeface="Wingdings" pitchFamily="2" charset="2"/>
              <a:buChar char="v"/>
            </a:pPr>
            <a:r>
              <a:rPr lang="en-US" b="1" dirty="0" smtClean="0"/>
              <a:t>inhibit release of </a:t>
            </a:r>
            <a:r>
              <a:rPr lang="en-US" b="1" dirty="0" err="1" smtClean="0"/>
              <a:t>renin</a:t>
            </a:r>
            <a:r>
              <a:rPr lang="en-US" b="1" dirty="0" smtClean="0"/>
              <a:t> from the kidneys, thus decreasing the formation of </a:t>
            </a:r>
            <a:r>
              <a:rPr lang="en-US" b="1" dirty="0" err="1" smtClean="0"/>
              <a:t>angiotensin</a:t>
            </a:r>
            <a:r>
              <a:rPr lang="en-US" b="1" dirty="0" smtClean="0"/>
              <a:t> II and the secretion of </a:t>
            </a:r>
            <a:r>
              <a:rPr lang="en-US" b="1" dirty="0" err="1" smtClean="0"/>
              <a:t>aldosterone</a:t>
            </a:r>
            <a:r>
              <a:rPr lang="en-US" b="1" dirty="0"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endParaRPr lang="en-US" dirty="0" smtClean="0"/>
          </a:p>
          <a:p>
            <a:r>
              <a:rPr lang="en-US" b="1" dirty="0" smtClean="0"/>
              <a:t>The prototype β-blocker is </a:t>
            </a:r>
            <a:r>
              <a:rPr lang="en-US" b="1" dirty="0" err="1" smtClean="0"/>
              <a:t>propranolol</a:t>
            </a:r>
            <a:r>
              <a:rPr lang="en-US" b="1" dirty="0" smtClean="0"/>
              <a:t>, which acts at both β1 and β2 receptors. Selective blockers of β1 receptors, such as </a:t>
            </a:r>
            <a:r>
              <a:rPr lang="en-US" b="1" dirty="0" err="1" smtClean="0"/>
              <a:t>metoprolol</a:t>
            </a:r>
            <a:r>
              <a:rPr lang="en-US" b="1" dirty="0" smtClean="0"/>
              <a:t>  and </a:t>
            </a:r>
            <a:r>
              <a:rPr lang="en-US" b="1" dirty="0" err="1" smtClean="0"/>
              <a:t>atenolol</a:t>
            </a:r>
            <a:r>
              <a:rPr lang="en-US" b="1" dirty="0" smtClean="0"/>
              <a:t> , are among the most commonly prescribed β-blockers. </a:t>
            </a:r>
            <a:r>
              <a:rPr lang="en-US" b="1" dirty="0" err="1" smtClean="0"/>
              <a:t>Nebivolol</a:t>
            </a:r>
            <a:r>
              <a:rPr lang="en-US" b="1" dirty="0" smtClean="0"/>
              <a:t> is a selective blocker of β1 receptors, which also increases the production of nitric oxide, leading to </a:t>
            </a:r>
            <a:r>
              <a:rPr lang="en-US" b="1" dirty="0" err="1" smtClean="0"/>
              <a:t>vasodilation</a:t>
            </a:r>
            <a:r>
              <a:rPr lang="en-US" b="1" dirty="0" smtClean="0"/>
              <a:t>.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05400"/>
            <a:ext cx="8229600" cy="1143000"/>
          </a:xfrm>
        </p:spPr>
        <p:txBody>
          <a:bodyPr>
            <a:normAutofit/>
          </a:bodyPr>
          <a:lstStyle/>
          <a:p>
            <a:r>
              <a:rPr lang="en-US" sz="3200" b="1" dirty="0" smtClean="0">
                <a:latin typeface="Tahoma" pitchFamily="34" charset="0"/>
                <a:ea typeface="Tahoma" pitchFamily="34" charset="0"/>
                <a:cs typeface="Tahoma" pitchFamily="34" charset="0"/>
              </a:rPr>
              <a:t>Actions of </a:t>
            </a:r>
            <a:r>
              <a:rPr lang="el-GR" sz="3200" b="1" dirty="0" smtClean="0">
                <a:latin typeface="Tahoma" pitchFamily="34" charset="0"/>
                <a:ea typeface="Tahoma" pitchFamily="34" charset="0"/>
                <a:cs typeface="Tahoma" pitchFamily="34" charset="0"/>
              </a:rPr>
              <a:t>β-</a:t>
            </a:r>
            <a:r>
              <a:rPr lang="en-US" sz="3200" b="1" dirty="0" err="1" smtClean="0">
                <a:latin typeface="Tahoma" pitchFamily="34" charset="0"/>
                <a:ea typeface="Tahoma" pitchFamily="34" charset="0"/>
                <a:cs typeface="Tahoma" pitchFamily="34" charset="0"/>
              </a:rPr>
              <a:t>adrenoceptor</a:t>
            </a:r>
            <a:r>
              <a:rPr lang="en-US" sz="3200" b="1" dirty="0" smtClean="0">
                <a:latin typeface="Tahoma" pitchFamily="34" charset="0"/>
                <a:ea typeface="Tahoma" pitchFamily="34" charset="0"/>
                <a:cs typeface="Tahoma" pitchFamily="34" charset="0"/>
              </a:rPr>
              <a:t>–blocking agents</a:t>
            </a:r>
            <a:endParaRPr lang="en-US" sz="3200" b="1" dirty="0">
              <a:latin typeface="Tahoma" pitchFamily="34" charset="0"/>
              <a:ea typeface="Tahoma" pitchFamily="34" charset="0"/>
              <a:cs typeface="Tahoma" pitchFamily="34"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228600" y="152400"/>
            <a:ext cx="8686800" cy="45720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5745163"/>
          </a:xfrm>
        </p:spPr>
        <p:txBody>
          <a:bodyPr>
            <a:normAutofit/>
          </a:bodyPr>
          <a:lstStyle/>
          <a:p>
            <a:r>
              <a:rPr lang="en-US" b="1" dirty="0" smtClean="0"/>
              <a:t>The selective β-blockers may be administered cautiously to hypertensive patients who also have asthma. The nonselective β-blockers, such as </a:t>
            </a:r>
            <a:r>
              <a:rPr lang="en-US" b="1" dirty="0" err="1" smtClean="0"/>
              <a:t>propranolol</a:t>
            </a:r>
            <a:r>
              <a:rPr lang="en-US" b="1" dirty="0" smtClean="0"/>
              <a:t> and </a:t>
            </a:r>
            <a:r>
              <a:rPr lang="en-US" b="1" dirty="0" err="1" smtClean="0"/>
              <a:t>nadolol</a:t>
            </a:r>
            <a:r>
              <a:rPr lang="en-US" b="1" dirty="0" smtClean="0"/>
              <a:t>, are contraindicated in patients with asthma due to their blockade of β2-mediated </a:t>
            </a:r>
            <a:r>
              <a:rPr lang="en-US" b="1" dirty="0" err="1" smtClean="0"/>
              <a:t>bronchodilation</a:t>
            </a:r>
            <a:r>
              <a:rPr lang="en-US" b="1" dirty="0" smtClean="0"/>
              <a:t>. </a:t>
            </a:r>
          </a:p>
          <a:p>
            <a:r>
              <a:rPr lang="en-US" b="1" dirty="0" smtClean="0"/>
              <a:t>β-Blockers should be used cautiously in the treatment of patients with acute heart failure or peripheral vascular disease.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828800" y="685800"/>
            <a:ext cx="5160141" cy="4331505"/>
          </a:xfrm>
          <a:prstGeom prst="rect">
            <a:avLst/>
          </a:prstGeom>
          <a:noFill/>
          <a:ln w="9525">
            <a:noFill/>
            <a:miter lim="800000"/>
            <a:headEnd/>
            <a:tailEnd/>
          </a:ln>
          <a:effectLst/>
        </p:spPr>
      </p:pic>
      <p:sp>
        <p:nvSpPr>
          <p:cNvPr id="5" name="Rectangle 4"/>
          <p:cNvSpPr/>
          <p:nvPr/>
        </p:nvSpPr>
        <p:spPr>
          <a:xfrm>
            <a:off x="2819400" y="5486400"/>
            <a:ext cx="3807453" cy="369332"/>
          </a:xfrm>
          <a:prstGeom prst="rect">
            <a:avLst/>
          </a:prstGeom>
        </p:spPr>
        <p:txBody>
          <a:bodyPr wrap="none">
            <a:spAutoFit/>
          </a:bodyPr>
          <a:lstStyle/>
          <a:p>
            <a:r>
              <a:rPr lang="en-US" b="1" dirty="0" smtClean="0">
                <a:latin typeface="Tahoma" pitchFamily="34" charset="0"/>
                <a:ea typeface="Tahoma" pitchFamily="34" charset="0"/>
                <a:cs typeface="Tahoma" pitchFamily="34" charset="0"/>
              </a:rPr>
              <a:t>Classification of blood pressure</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buNone/>
            </a:pPr>
            <a:r>
              <a:rPr lang="en-US" b="1" dirty="0" smtClean="0"/>
              <a:t>Therapeutic uses </a:t>
            </a:r>
          </a:p>
          <a:p>
            <a:r>
              <a:rPr lang="en-US" b="1" dirty="0" smtClean="0"/>
              <a:t> hypertensive patients with concomitant heart disease, such as </a:t>
            </a:r>
            <a:r>
              <a:rPr lang="en-US" b="1" dirty="0" err="1" smtClean="0"/>
              <a:t>supraventricular</a:t>
            </a:r>
            <a:r>
              <a:rPr lang="en-US" b="1" dirty="0" smtClean="0"/>
              <a:t> tachyarrhythmia (for example, </a:t>
            </a:r>
            <a:r>
              <a:rPr lang="en-US" b="1" dirty="0" err="1" smtClean="0"/>
              <a:t>atrial</a:t>
            </a:r>
            <a:r>
              <a:rPr lang="en-US" b="1" dirty="0" smtClean="0"/>
              <a:t> fibrillation), previous myocardial infarction, angina pectoris, and chronic heart failure. Conditions that discourage the use of β-blockers include reversible </a:t>
            </a:r>
            <a:r>
              <a:rPr lang="en-US" b="1" dirty="0" err="1" smtClean="0"/>
              <a:t>bronchospastic</a:t>
            </a:r>
            <a:r>
              <a:rPr lang="en-US" b="1" dirty="0" smtClean="0"/>
              <a:t> disease such as asthma, second- and third-degree heart block, and severe peripheral vascular disease.</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r>
              <a:rPr lang="en-US" b="1" dirty="0" smtClean="0">
                <a:solidFill>
                  <a:schemeClr val="accent2">
                    <a:lumMod val="75000"/>
                  </a:schemeClr>
                </a:solidFill>
              </a:rPr>
              <a:t>Pharmacokinetics </a:t>
            </a:r>
          </a:p>
          <a:p>
            <a:r>
              <a:rPr lang="en-US" b="1" dirty="0" smtClean="0"/>
              <a:t>orally active. </a:t>
            </a:r>
          </a:p>
          <a:p>
            <a:r>
              <a:rPr lang="en-US" b="1" dirty="0" err="1" smtClean="0"/>
              <a:t>Propranolol</a:t>
            </a:r>
            <a:r>
              <a:rPr lang="en-US" b="1" dirty="0" smtClean="0"/>
              <a:t> undergoes extensive and highly variable first-pass metabolism. </a:t>
            </a:r>
          </a:p>
          <a:p>
            <a:r>
              <a:rPr lang="en-US" b="1" dirty="0" smtClean="0"/>
              <a:t>Oral β-blockers may take several weeks to develop their full effects. </a:t>
            </a:r>
          </a:p>
          <a:p>
            <a:r>
              <a:rPr lang="en-US" b="1" dirty="0" err="1" smtClean="0"/>
              <a:t>Esmolol</a:t>
            </a:r>
            <a:r>
              <a:rPr lang="en-US" b="1" dirty="0" smtClean="0"/>
              <a:t>, </a:t>
            </a:r>
            <a:r>
              <a:rPr lang="en-US" b="1" dirty="0" err="1" smtClean="0"/>
              <a:t>metoprolol</a:t>
            </a:r>
            <a:r>
              <a:rPr lang="en-US" b="1" dirty="0" smtClean="0"/>
              <a:t>, and </a:t>
            </a:r>
            <a:r>
              <a:rPr lang="en-US" b="1" dirty="0" err="1" smtClean="0"/>
              <a:t>propranolol</a:t>
            </a:r>
            <a:r>
              <a:rPr lang="en-US" b="1" dirty="0" smtClean="0"/>
              <a:t> are available in intravenous formulations.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85000" lnSpcReduction="10000"/>
          </a:bodyPr>
          <a:lstStyle/>
          <a:p>
            <a:pPr>
              <a:buNone/>
            </a:pPr>
            <a:r>
              <a:rPr lang="en-US" dirty="0" smtClean="0"/>
              <a:t> </a:t>
            </a:r>
            <a:r>
              <a:rPr lang="en-US" b="1" dirty="0" smtClean="0"/>
              <a:t>Adverse effects </a:t>
            </a:r>
          </a:p>
          <a:p>
            <a:pPr>
              <a:buNone/>
            </a:pPr>
            <a:r>
              <a:rPr lang="en-US" b="1" dirty="0" smtClean="0"/>
              <a:t>1.Common effects: </a:t>
            </a:r>
          </a:p>
          <a:p>
            <a:pPr>
              <a:buNone/>
            </a:pPr>
            <a:r>
              <a:rPr lang="en-US" b="1" dirty="0" err="1" smtClean="0"/>
              <a:t>bradycardia</a:t>
            </a:r>
            <a:r>
              <a:rPr lang="en-US" b="1" dirty="0" smtClean="0"/>
              <a:t>, hypotension, and CNS side effects such as </a:t>
            </a:r>
          </a:p>
          <a:p>
            <a:pPr>
              <a:buNone/>
            </a:pPr>
            <a:r>
              <a:rPr lang="en-US" b="1" dirty="0" smtClean="0"/>
              <a:t>fatigue, lethargy, and insomnia. </a:t>
            </a:r>
          </a:p>
          <a:p>
            <a:pPr>
              <a:buNone/>
            </a:pPr>
            <a:r>
              <a:rPr lang="en-US" b="1" dirty="0" smtClean="0"/>
              <a:t>The </a:t>
            </a:r>
            <a:r>
              <a:rPr lang="el-GR" b="1" dirty="0" smtClean="0"/>
              <a:t>β-</a:t>
            </a:r>
            <a:r>
              <a:rPr lang="en-US" b="1" dirty="0" smtClean="0"/>
              <a:t>blockers may decrease libido and cause erectile </a:t>
            </a:r>
          </a:p>
          <a:p>
            <a:pPr>
              <a:buNone/>
            </a:pPr>
            <a:r>
              <a:rPr lang="en-US" b="1" dirty="0" smtClean="0"/>
              <a:t>dysfunction, which can severely reduce patient compliance. </a:t>
            </a:r>
          </a:p>
          <a:p>
            <a:pPr>
              <a:buNone/>
            </a:pPr>
            <a:r>
              <a:rPr lang="en-US" b="1" dirty="0" smtClean="0"/>
              <a:t>2. Alterations in serum lipid patterns: </a:t>
            </a:r>
            <a:r>
              <a:rPr lang="en-US" b="1" dirty="0" err="1" smtClean="0"/>
              <a:t>Noncardioselective</a:t>
            </a:r>
            <a:r>
              <a:rPr lang="en-US" b="1" dirty="0" smtClean="0"/>
              <a:t> </a:t>
            </a:r>
            <a:r>
              <a:rPr lang="el-GR" b="1" dirty="0" smtClean="0"/>
              <a:t>β-</a:t>
            </a:r>
            <a:endParaRPr lang="en-US" b="1" dirty="0" smtClean="0"/>
          </a:p>
          <a:p>
            <a:pPr>
              <a:buNone/>
            </a:pPr>
            <a:r>
              <a:rPr lang="en-US" b="1" dirty="0" smtClean="0"/>
              <a:t>blockers may disturb lipid metabolism, decreasing high-</a:t>
            </a:r>
          </a:p>
          <a:p>
            <a:pPr>
              <a:buNone/>
            </a:pPr>
            <a:r>
              <a:rPr lang="en-US" b="1" dirty="0" smtClean="0"/>
              <a:t>density lipoprotein cholesterol and increasing triglycerides.</a:t>
            </a:r>
          </a:p>
          <a:p>
            <a:pPr>
              <a:buNone/>
            </a:pPr>
            <a:r>
              <a:rPr lang="en-US" b="1" dirty="0" smtClean="0"/>
              <a:t>3. Drug withdrawal: Abrupt withdrawal may induce angina, myocardial infarction, and even sudden death in patients with ischemic heart disease. Therefore, these drugs must be tapered over a few weeks in patients with hypertension and ischemic heart disease.</a:t>
            </a:r>
          </a:p>
          <a:p>
            <a:endParaRPr lang="en-US"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86800" cy="5334000"/>
          </a:xfrm>
        </p:spPr>
        <p:txBody>
          <a:bodyPr>
            <a:normAutofit/>
          </a:bodyPr>
          <a:lstStyle/>
          <a:p>
            <a:pPr>
              <a:buNone/>
            </a:pPr>
            <a:r>
              <a:rPr lang="en-US" b="1" dirty="0" smtClean="0"/>
              <a:t>ACE INHIBITORS</a:t>
            </a:r>
          </a:p>
          <a:p>
            <a:r>
              <a:rPr lang="en-US" b="1" dirty="0" err="1" smtClean="0"/>
              <a:t>Enalapril</a:t>
            </a:r>
            <a:r>
              <a:rPr lang="en-US" b="1" dirty="0" smtClean="0"/>
              <a:t> and </a:t>
            </a:r>
            <a:r>
              <a:rPr lang="en-US" b="1" dirty="0" err="1" smtClean="0"/>
              <a:t>lisinopril</a:t>
            </a:r>
            <a:r>
              <a:rPr lang="en-US" b="1" dirty="0" smtClean="0"/>
              <a:t>  are recommended as first-line treatment of hypertension in patients with high coronary disease risk or history of diabetes, stroke, heart failure, myocardial infarction, or chronic kidney disease.</a:t>
            </a:r>
            <a:endParaRPr lang="en-US"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buNone/>
            </a:pPr>
            <a:r>
              <a:rPr lang="en-US" b="1" dirty="0" smtClean="0"/>
              <a:t> Actions </a:t>
            </a:r>
          </a:p>
          <a:p>
            <a:r>
              <a:rPr lang="en-US" b="1" dirty="0" smtClean="0"/>
              <a:t>The ACE inhibitors lower blood pressure by reducing peripheral vascular resistance without reflexively increasing cardiac output, heart rate, or contractility. </a:t>
            </a:r>
          </a:p>
          <a:p>
            <a:r>
              <a:rPr lang="en-US" b="1" dirty="0" smtClean="0"/>
              <a:t>These drugs block the enzyme ACE which cleaves </a:t>
            </a:r>
            <a:r>
              <a:rPr lang="en-US" b="1" dirty="0" err="1" smtClean="0"/>
              <a:t>angiotensin</a:t>
            </a:r>
            <a:r>
              <a:rPr lang="en-US" b="1" dirty="0" smtClean="0"/>
              <a:t> I to form the potent vasoconstrictor </a:t>
            </a:r>
            <a:r>
              <a:rPr lang="en-US" b="1" dirty="0" err="1" smtClean="0"/>
              <a:t>angiotensin</a:t>
            </a:r>
            <a:r>
              <a:rPr lang="en-US" b="1" dirty="0" smtClean="0"/>
              <a:t> II. </a:t>
            </a:r>
          </a:p>
          <a:p>
            <a:pPr>
              <a:buNone/>
            </a:pPr>
            <a:r>
              <a:rPr lang="en-US" b="1" dirty="0" smtClean="0"/>
              <a:t> </a:t>
            </a:r>
            <a:endParaRPr 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fontScale="92500" lnSpcReduction="20000"/>
          </a:bodyPr>
          <a:lstStyle/>
          <a:p>
            <a:r>
              <a:rPr lang="en-US" b="1" dirty="0" smtClean="0"/>
              <a:t>ACE is responsible for the breakdown of </a:t>
            </a:r>
            <a:r>
              <a:rPr lang="en-US" b="1" dirty="0" err="1" smtClean="0"/>
              <a:t>bradykinin</a:t>
            </a:r>
            <a:r>
              <a:rPr lang="en-US" b="1" dirty="0" smtClean="0"/>
              <a:t>, (a peptide that increases the production of nitric oxide and </a:t>
            </a:r>
            <a:r>
              <a:rPr lang="en-US" b="1" dirty="0" err="1" smtClean="0"/>
              <a:t>prostacyclin</a:t>
            </a:r>
            <a:r>
              <a:rPr lang="en-US" b="1" dirty="0" smtClean="0"/>
              <a:t> by the blood vessels). Both nitric oxide and </a:t>
            </a:r>
            <a:r>
              <a:rPr lang="en-US" b="1" dirty="0" err="1" smtClean="0"/>
              <a:t>prostacyclin</a:t>
            </a:r>
            <a:r>
              <a:rPr lang="en-US" b="1" dirty="0" smtClean="0"/>
              <a:t> are potent vasodilators. </a:t>
            </a:r>
          </a:p>
          <a:p>
            <a:r>
              <a:rPr lang="en-US" b="1" dirty="0" smtClean="0"/>
              <a:t>ACE inhibitors decrease </a:t>
            </a:r>
            <a:r>
              <a:rPr lang="en-US" b="1" dirty="0" err="1" smtClean="0"/>
              <a:t>angiotensin</a:t>
            </a:r>
            <a:r>
              <a:rPr lang="en-US" b="1" dirty="0" smtClean="0"/>
              <a:t> II and increase </a:t>
            </a:r>
            <a:r>
              <a:rPr lang="en-US" b="1" dirty="0" err="1" smtClean="0"/>
              <a:t>bradykinin</a:t>
            </a:r>
            <a:r>
              <a:rPr lang="en-US" b="1" dirty="0" smtClean="0"/>
              <a:t> levels. </a:t>
            </a:r>
          </a:p>
          <a:p>
            <a:r>
              <a:rPr lang="en-US" b="1" dirty="0" err="1" smtClean="0"/>
              <a:t>Vasodilation</a:t>
            </a:r>
            <a:r>
              <a:rPr lang="en-US" b="1" dirty="0" smtClean="0"/>
              <a:t> of both arterioles and veins occurs as a result of :</a:t>
            </a:r>
          </a:p>
          <a:p>
            <a:pPr>
              <a:buFont typeface="Wingdings" pitchFamily="2" charset="2"/>
              <a:buChar char="q"/>
            </a:pPr>
            <a:r>
              <a:rPr lang="en-US" b="1" dirty="0" smtClean="0"/>
              <a:t>decreased vasoconstriction (from diminished levels of </a:t>
            </a:r>
            <a:r>
              <a:rPr lang="en-US" b="1" dirty="0" err="1" smtClean="0"/>
              <a:t>angiotensin</a:t>
            </a:r>
            <a:r>
              <a:rPr lang="en-US" b="1" dirty="0" smtClean="0"/>
              <a:t> II) </a:t>
            </a:r>
          </a:p>
          <a:p>
            <a:pPr>
              <a:buFont typeface="Wingdings" pitchFamily="2" charset="2"/>
              <a:buChar char="q"/>
            </a:pPr>
            <a:r>
              <a:rPr lang="en-US" b="1" dirty="0" smtClean="0"/>
              <a:t>enhanced </a:t>
            </a:r>
            <a:r>
              <a:rPr lang="en-US" b="1" dirty="0" err="1" smtClean="0"/>
              <a:t>vasodilation</a:t>
            </a:r>
            <a:r>
              <a:rPr lang="en-US" b="1" dirty="0" smtClean="0"/>
              <a:t> (from increased </a:t>
            </a:r>
            <a:r>
              <a:rPr lang="en-US" b="1" dirty="0" err="1" smtClean="0"/>
              <a:t>bradykinin</a:t>
            </a:r>
            <a:r>
              <a:rPr lang="en-US" b="1" dirty="0" smtClean="0"/>
              <a:t>). </a:t>
            </a:r>
          </a:p>
          <a:p>
            <a:pPr>
              <a:buFont typeface="Wingdings" pitchFamily="2" charset="2"/>
              <a:buChar char="q"/>
            </a:pPr>
            <a:r>
              <a:rPr lang="en-US" b="1" dirty="0" smtClean="0"/>
              <a:t>By reducing circulating </a:t>
            </a:r>
            <a:r>
              <a:rPr lang="en-US" b="1" dirty="0" err="1" smtClean="0"/>
              <a:t>angiotensin</a:t>
            </a:r>
            <a:r>
              <a:rPr lang="en-US" b="1" dirty="0" smtClean="0"/>
              <a:t> II levels, ACE inhibitors also decrease the secretion of </a:t>
            </a:r>
            <a:r>
              <a:rPr lang="en-US" b="1" dirty="0" err="1" smtClean="0"/>
              <a:t>aldosterone</a:t>
            </a:r>
            <a:r>
              <a:rPr lang="en-US" b="1" dirty="0" smtClean="0"/>
              <a:t>, resulting in decreased sodium and water retention.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0"/>
            <a:ext cx="8229600" cy="1143000"/>
          </a:xfrm>
        </p:spPr>
        <p:txBody>
          <a:bodyPr>
            <a:noAutofit/>
          </a:bodyPr>
          <a:lstStyle/>
          <a:p>
            <a:r>
              <a:rPr lang="en-US" sz="2800" b="1" dirty="0" smtClean="0">
                <a:latin typeface="Tahoma" pitchFamily="34" charset="0"/>
                <a:ea typeface="Tahoma" pitchFamily="34" charset="0"/>
                <a:cs typeface="Tahoma" pitchFamily="34" charset="0"/>
              </a:rPr>
              <a:t>Effects of various drug classes on the </a:t>
            </a:r>
            <a:r>
              <a:rPr lang="en-US" sz="2800" b="1" dirty="0" err="1" smtClean="0">
                <a:latin typeface="Tahoma" pitchFamily="34" charset="0"/>
                <a:ea typeface="Tahoma" pitchFamily="34" charset="0"/>
                <a:cs typeface="Tahoma" pitchFamily="34" charset="0"/>
              </a:rPr>
              <a:t>renin–angiotensin–aldosterone</a:t>
            </a:r>
            <a:r>
              <a:rPr lang="en-US" sz="2800" b="1" dirty="0" smtClean="0">
                <a:latin typeface="Tahoma" pitchFamily="34" charset="0"/>
                <a:ea typeface="Tahoma" pitchFamily="34" charset="0"/>
                <a:cs typeface="Tahoma" pitchFamily="34" charset="0"/>
              </a:rPr>
              <a:t> system. </a:t>
            </a:r>
            <a:br>
              <a:rPr lang="en-US" sz="2800" b="1" dirty="0" smtClean="0">
                <a:latin typeface="Tahoma" pitchFamily="34" charset="0"/>
                <a:ea typeface="Tahoma" pitchFamily="34" charset="0"/>
                <a:cs typeface="Tahoma" pitchFamily="34" charset="0"/>
              </a:rPr>
            </a:br>
            <a:endParaRPr lang="en-US" sz="2800" b="1" dirty="0">
              <a:latin typeface="Tahoma" pitchFamily="34" charset="0"/>
              <a:ea typeface="Tahoma" pitchFamily="34" charset="0"/>
              <a:cs typeface="Tahoma" pitchFamily="34" charset="0"/>
            </a:endParaRPr>
          </a:p>
        </p:txBody>
      </p:sp>
      <p:pic>
        <p:nvPicPr>
          <p:cNvPr id="2050" name="Picture 2"/>
          <p:cNvPicPr>
            <a:picLocks noGrp="1" noChangeAspect="1" noChangeArrowheads="1"/>
          </p:cNvPicPr>
          <p:nvPr>
            <p:ph idx="1"/>
          </p:nvPr>
        </p:nvPicPr>
        <p:blipFill>
          <a:blip r:embed="rId2"/>
          <a:srcRect/>
          <a:stretch>
            <a:fillRect/>
          </a:stretch>
        </p:blipFill>
        <p:spPr bwMode="auto">
          <a:xfrm>
            <a:off x="228600" y="381000"/>
            <a:ext cx="8763000" cy="426720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b="1" dirty="0" smtClean="0">
                <a:solidFill>
                  <a:schemeClr val="accent2">
                    <a:lumMod val="75000"/>
                  </a:schemeClr>
                </a:solidFill>
              </a:rPr>
              <a:t>Therapeutic uses: </a:t>
            </a:r>
          </a:p>
          <a:p>
            <a:r>
              <a:rPr lang="en-US" b="1" dirty="0" smtClean="0"/>
              <a:t> slow the progression of diabetic nephropathy and decrease </a:t>
            </a:r>
            <a:r>
              <a:rPr lang="en-US" b="1" dirty="0" err="1" smtClean="0"/>
              <a:t>albuminuria</a:t>
            </a:r>
            <a:r>
              <a:rPr lang="en-US" b="1" dirty="0" smtClean="0"/>
              <a:t> . Beneficial effects on renal function may result from decreasing </a:t>
            </a:r>
            <a:r>
              <a:rPr lang="en-US" b="1" dirty="0" err="1" smtClean="0"/>
              <a:t>intraglomerular</a:t>
            </a:r>
            <a:r>
              <a:rPr lang="en-US" b="1" dirty="0" smtClean="0"/>
              <a:t> pressures, due to efferent arteriolar </a:t>
            </a:r>
            <a:r>
              <a:rPr lang="en-US" b="1" dirty="0" err="1" smtClean="0"/>
              <a:t>vasodilation</a:t>
            </a:r>
            <a:r>
              <a:rPr lang="en-US" b="1" dirty="0" smtClean="0"/>
              <a:t>. </a:t>
            </a:r>
          </a:p>
          <a:p>
            <a:r>
              <a:rPr lang="en-US" b="1" dirty="0" smtClean="0"/>
              <a:t>a standard in the care of a patient following a myocardial infarction and first-line agents in the treatment of patients with systolic dysfunction. </a:t>
            </a:r>
          </a:p>
          <a:p>
            <a:r>
              <a:rPr lang="en-US" b="1" dirty="0" smtClean="0"/>
              <a:t>Chronic treatment with ACE inhibitors achieves sustained blood pressure reduction, regression of left ventricular hypertrophy, and prevention of ventricular remodeling after a myocardial infarction.</a:t>
            </a:r>
          </a:p>
          <a:p>
            <a:r>
              <a:rPr lang="en-US" b="1" dirty="0" smtClean="0"/>
              <a:t>are first-line drugs for treating heart failure, hypertensive patients with chronic kidney disease, and patients at increased risk of coronary artery disease. All of the ACE inhibitors are equally effective in the treatment of hypertension at equivalent doses.</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t> </a:t>
            </a:r>
            <a:r>
              <a:rPr lang="en-US" b="1" dirty="0" smtClean="0"/>
              <a:t>Pharmacokinetics </a:t>
            </a:r>
          </a:p>
          <a:p>
            <a:r>
              <a:rPr lang="en-US" b="1" dirty="0" smtClean="0"/>
              <a:t>All of the ACE inhibitors are orally </a:t>
            </a:r>
            <a:r>
              <a:rPr lang="en-US" b="1" dirty="0" err="1" smtClean="0"/>
              <a:t>bioavailable</a:t>
            </a:r>
            <a:r>
              <a:rPr lang="en-US" b="1" dirty="0" smtClean="0"/>
              <a:t> as a drug or </a:t>
            </a:r>
            <a:r>
              <a:rPr lang="en-US" b="1" dirty="0" err="1" smtClean="0"/>
              <a:t>prodrug</a:t>
            </a:r>
            <a:r>
              <a:rPr lang="en-US" b="1" dirty="0" smtClean="0"/>
              <a:t>. </a:t>
            </a:r>
          </a:p>
          <a:p>
            <a:r>
              <a:rPr lang="en-US" b="1" dirty="0" smtClean="0"/>
              <a:t>All but </a:t>
            </a:r>
            <a:r>
              <a:rPr lang="en-US" b="1" dirty="0" err="1" smtClean="0"/>
              <a:t>captopril</a:t>
            </a:r>
            <a:r>
              <a:rPr lang="en-US" b="1" dirty="0" smtClean="0"/>
              <a:t> and </a:t>
            </a:r>
            <a:r>
              <a:rPr lang="en-US" b="1" dirty="0" err="1" smtClean="0"/>
              <a:t>lisinopril</a:t>
            </a:r>
            <a:r>
              <a:rPr lang="en-US" b="1" dirty="0" smtClean="0"/>
              <a:t> undergo hepatic conversion to active metabolites, so these agents may be preferred in patients with severe hepatic impairment. </a:t>
            </a:r>
          </a:p>
          <a:p>
            <a:r>
              <a:rPr lang="en-US" b="1" dirty="0" err="1" smtClean="0"/>
              <a:t>Fosinopril</a:t>
            </a:r>
            <a:r>
              <a:rPr lang="en-US" b="1" dirty="0" smtClean="0"/>
              <a:t> is the only ACE inhibitor that is not eliminated primarily by the kidneys and does not require dose adjustment in patients with renal impairment. </a:t>
            </a:r>
          </a:p>
          <a:p>
            <a:r>
              <a:rPr lang="en-US" b="1" dirty="0" err="1" smtClean="0"/>
              <a:t>Enalaprilat</a:t>
            </a:r>
            <a:r>
              <a:rPr lang="en-US" b="1" dirty="0" smtClean="0"/>
              <a:t> is the only drug in this class available intravenously.</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324600"/>
          </a:xfrm>
        </p:spPr>
        <p:txBody>
          <a:bodyPr>
            <a:normAutofit/>
          </a:bodyPr>
          <a:lstStyle/>
          <a:p>
            <a:pPr>
              <a:buNone/>
            </a:pPr>
            <a:r>
              <a:rPr lang="en-US" b="1" dirty="0" smtClean="0"/>
              <a:t>Adverse effects </a:t>
            </a:r>
          </a:p>
          <a:p>
            <a:r>
              <a:rPr lang="en-US" b="1" dirty="0" smtClean="0"/>
              <a:t>Common side effects include dry cough, rash, fever, altered taste, hypotension (in </a:t>
            </a:r>
            <a:r>
              <a:rPr lang="en-US" b="1" dirty="0" err="1" smtClean="0"/>
              <a:t>hypovolemic</a:t>
            </a:r>
            <a:r>
              <a:rPr lang="en-US" b="1" dirty="0" smtClean="0"/>
              <a:t> states), and </a:t>
            </a:r>
            <a:r>
              <a:rPr lang="en-US" b="1" dirty="0" err="1" smtClean="0"/>
              <a:t>hyperkalemia</a:t>
            </a:r>
            <a:r>
              <a:rPr lang="en-US" b="1" dirty="0" smtClean="0"/>
              <a:t> . The dry cough, which occurs in up to 10% of patients, is thought to be due to increased levels of </a:t>
            </a:r>
            <a:r>
              <a:rPr lang="en-US" b="1" dirty="0" err="1" smtClean="0"/>
              <a:t>bradykinin</a:t>
            </a:r>
            <a:r>
              <a:rPr lang="en-US" b="1" dirty="0" smtClean="0"/>
              <a:t> and substance P in the pulmonary tree and resolves within a few days of discontinuation. The cough occurs more frequently in women.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r>
              <a:rPr lang="en-US" b="1" dirty="0" smtClean="0">
                <a:latin typeface="Tahoma" pitchFamily="34" charset="0"/>
                <a:ea typeface="Tahoma" pitchFamily="34" charset="0"/>
                <a:cs typeface="Tahoma" pitchFamily="34" charset="0"/>
              </a:rPr>
              <a:t>Although many patients have no symptoms, chronic hypertension can lead to heart disease and stroke, the top two causes of death in the world. Hypertension is also an important risk factor in the development of chronic kidney disease and heart failure. </a:t>
            </a:r>
          </a:p>
          <a:p>
            <a:r>
              <a:rPr lang="en-US" b="1" dirty="0" smtClean="0">
                <a:latin typeface="Tahoma" pitchFamily="34" charset="0"/>
                <a:ea typeface="Tahoma" pitchFamily="34" charset="0"/>
                <a:cs typeface="Tahoma" pitchFamily="34" charset="0"/>
              </a:rPr>
              <a:t>The incidence of morbidity and mortality significantly decreases when hypertension is diagnosed early and is properly treated.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b="1" dirty="0" err="1" smtClean="0"/>
              <a:t>Angioedema</a:t>
            </a:r>
            <a:r>
              <a:rPr lang="en-US" b="1" dirty="0" smtClean="0"/>
              <a:t> is a rare but potentially life-threatening reaction that may also be due to increased levels of </a:t>
            </a:r>
            <a:r>
              <a:rPr lang="en-US" b="1" dirty="0" err="1" smtClean="0"/>
              <a:t>bradykinin</a:t>
            </a:r>
            <a:r>
              <a:rPr lang="en-US" b="1" dirty="0" smtClean="0"/>
              <a:t>. </a:t>
            </a:r>
          </a:p>
          <a:p>
            <a:r>
              <a:rPr lang="en-US" b="1" dirty="0" smtClean="0"/>
              <a:t>Potassium levels must be monitored while on ACE  inhibitors, and potassium supplements and potassium-sparing  diuretics should be used with caution due to the risk of </a:t>
            </a:r>
            <a:r>
              <a:rPr lang="en-US" b="1" dirty="0" err="1" smtClean="0"/>
              <a:t>hyperkalemia</a:t>
            </a:r>
            <a:r>
              <a:rPr lang="en-US" b="1" dirty="0" smtClean="0"/>
              <a:t>. Serum </a:t>
            </a:r>
            <a:r>
              <a:rPr lang="en-US" b="1" dirty="0" err="1" smtClean="0"/>
              <a:t>creatinine</a:t>
            </a:r>
            <a:r>
              <a:rPr lang="en-US" b="1" dirty="0" smtClean="0"/>
              <a:t> levels should also be monitored, particularly in patients with underlying renal disease. </a:t>
            </a:r>
          </a:p>
          <a:p>
            <a:r>
              <a:rPr lang="en-US" b="1" dirty="0" smtClean="0"/>
              <a:t>ACE inhibitors can induce fetal malformations and should not be used by pregnant women.</a:t>
            </a:r>
            <a:endParaRPr lang="en-US"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buNone/>
            </a:pPr>
            <a:r>
              <a:rPr lang="en-US" b="1" dirty="0" smtClean="0"/>
              <a:t>ANGIOTENSIN II RECEPTOR BLOCKERS</a:t>
            </a:r>
          </a:p>
          <a:p>
            <a:r>
              <a:rPr lang="en-US" b="1" dirty="0" smtClean="0"/>
              <a:t>The ARBs, such as </a:t>
            </a:r>
            <a:r>
              <a:rPr lang="en-US" b="1" dirty="0" err="1" smtClean="0"/>
              <a:t>losartan</a:t>
            </a:r>
            <a:r>
              <a:rPr lang="en-US" b="1" dirty="0" smtClean="0"/>
              <a:t>  and </a:t>
            </a:r>
            <a:r>
              <a:rPr lang="en-US" b="1" dirty="0" err="1" smtClean="0"/>
              <a:t>irbesartan</a:t>
            </a:r>
            <a:r>
              <a:rPr lang="en-US" b="1" dirty="0" smtClean="0"/>
              <a:t> , are alternatives to the ACE inhibitors. These drugs block the AT1 receptors, decreasing the activation of AT1 receptors by </a:t>
            </a:r>
            <a:r>
              <a:rPr lang="en-US" b="1" dirty="0" err="1" smtClean="0"/>
              <a:t>angiotensin</a:t>
            </a:r>
            <a:r>
              <a:rPr lang="en-US" b="1" dirty="0" smtClean="0"/>
              <a:t> II. Their pharmacologic effects are similar to those of ACE inhibitors in that they produce arteriolar and venous dilation and block </a:t>
            </a:r>
            <a:r>
              <a:rPr lang="en-US" b="1" dirty="0" err="1" smtClean="0"/>
              <a:t>aldosterone</a:t>
            </a:r>
            <a:r>
              <a:rPr lang="en-US" b="1" dirty="0" smtClean="0"/>
              <a:t> secretion, thus lowering blood pressure and decreasing salt and water retention.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172200"/>
          </a:xfrm>
        </p:spPr>
        <p:txBody>
          <a:bodyPr>
            <a:normAutofit fontScale="92500" lnSpcReduction="10000"/>
          </a:bodyPr>
          <a:lstStyle/>
          <a:p>
            <a:r>
              <a:rPr lang="en-US" b="1" dirty="0" smtClean="0"/>
              <a:t>ARBs do not increase </a:t>
            </a:r>
            <a:r>
              <a:rPr lang="en-US" b="1" dirty="0" err="1" smtClean="0"/>
              <a:t>bradykinin</a:t>
            </a:r>
            <a:r>
              <a:rPr lang="en-US" b="1" dirty="0" smtClean="0"/>
              <a:t> levels. </a:t>
            </a:r>
          </a:p>
          <a:p>
            <a:r>
              <a:rPr lang="en-US" b="1" dirty="0" smtClean="0"/>
              <a:t>They may be used as first-line agents for the treatment of hypertension, especially in patients with a compelling indication of diabetes, heart failure, or chronic kidney disease. </a:t>
            </a:r>
          </a:p>
          <a:p>
            <a:r>
              <a:rPr lang="en-US" b="1" dirty="0" smtClean="0"/>
              <a:t>Adverse effects are similar to those of ACE inhibitors, although the risks of cough and </a:t>
            </a:r>
            <a:r>
              <a:rPr lang="en-US" b="1" dirty="0" err="1" smtClean="0"/>
              <a:t>angioedema</a:t>
            </a:r>
            <a:r>
              <a:rPr lang="en-US" b="1" dirty="0" smtClean="0"/>
              <a:t> are significantly decreased. </a:t>
            </a:r>
          </a:p>
          <a:p>
            <a:r>
              <a:rPr lang="en-US" b="1" dirty="0" smtClean="0"/>
              <a:t>ARBs should not be combined with an ACE inhibitor for the treatment of hypertension due to similar mechanisms and adverse effects. </a:t>
            </a:r>
          </a:p>
          <a:p>
            <a:r>
              <a:rPr lang="en-US" b="1" dirty="0" smtClean="0"/>
              <a:t>These agents are also </a:t>
            </a:r>
            <a:r>
              <a:rPr lang="en-US" b="1" dirty="0" err="1" smtClean="0"/>
              <a:t>teratogenic</a:t>
            </a:r>
            <a:r>
              <a:rPr lang="en-US" b="1" dirty="0" smtClean="0"/>
              <a:t> and should not be used by pregnant women.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a:buNone/>
            </a:pPr>
            <a:r>
              <a:rPr lang="en-US" b="1" dirty="0" smtClean="0"/>
              <a:t>RENIN INHIBITOR</a:t>
            </a:r>
          </a:p>
          <a:p>
            <a:r>
              <a:rPr lang="en-US" b="1" dirty="0" smtClean="0"/>
              <a:t>A selective </a:t>
            </a:r>
            <a:r>
              <a:rPr lang="en-US" b="1" dirty="0" err="1" smtClean="0"/>
              <a:t>renin</a:t>
            </a:r>
            <a:r>
              <a:rPr lang="en-US" b="1" dirty="0" smtClean="0"/>
              <a:t> inhibitor, </a:t>
            </a:r>
            <a:r>
              <a:rPr lang="en-US" b="1" dirty="0" err="1" smtClean="0"/>
              <a:t>aliskiren</a:t>
            </a:r>
            <a:r>
              <a:rPr lang="en-US" b="1" dirty="0" smtClean="0"/>
              <a:t> , is available for the treatment of hypertension. </a:t>
            </a:r>
            <a:r>
              <a:rPr lang="en-US" b="1" dirty="0" err="1" smtClean="0"/>
              <a:t>Aliskiren</a:t>
            </a:r>
            <a:r>
              <a:rPr lang="en-US" b="1" dirty="0" smtClean="0"/>
              <a:t> directly inhibits </a:t>
            </a:r>
            <a:r>
              <a:rPr lang="en-US" b="1" dirty="0" err="1" smtClean="0"/>
              <a:t>renin</a:t>
            </a:r>
            <a:r>
              <a:rPr lang="en-US" b="1" dirty="0" smtClean="0"/>
              <a:t> and, thus, acts earlier in the </a:t>
            </a:r>
            <a:r>
              <a:rPr lang="en-US" b="1" dirty="0" err="1" smtClean="0"/>
              <a:t>renin–angiotensin–aldosterone</a:t>
            </a:r>
            <a:r>
              <a:rPr lang="en-US" b="1" dirty="0" smtClean="0"/>
              <a:t> system than ACE inhibitors or ARBs. </a:t>
            </a:r>
          </a:p>
          <a:p>
            <a:r>
              <a:rPr lang="en-US" b="1" dirty="0" smtClean="0"/>
              <a:t>It lowers blood pressure about as effectively as ARBs, ACE inhibitors, and </a:t>
            </a:r>
            <a:r>
              <a:rPr lang="en-US" b="1" dirty="0" err="1" smtClean="0"/>
              <a:t>thiazides</a:t>
            </a:r>
            <a:r>
              <a:rPr lang="en-US" b="1" dirty="0" smtClean="0"/>
              <a:t>. </a:t>
            </a:r>
            <a:r>
              <a:rPr lang="en-US" b="1" dirty="0" err="1" smtClean="0"/>
              <a:t>Aliskiren</a:t>
            </a:r>
            <a:r>
              <a:rPr lang="en-US" b="1" dirty="0" smtClean="0"/>
              <a:t> should not be routinely combined with an ACE inhibitor or ARB.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err="1" smtClean="0"/>
              <a:t>Aliskiren</a:t>
            </a:r>
            <a:r>
              <a:rPr lang="en-US" b="1" dirty="0" smtClean="0"/>
              <a:t> can cause diarrhea, especially at higher doses, and can also cause cough and </a:t>
            </a:r>
            <a:r>
              <a:rPr lang="en-US" b="1" dirty="0" err="1" smtClean="0"/>
              <a:t>angioedema</a:t>
            </a:r>
            <a:r>
              <a:rPr lang="en-US" b="1" dirty="0" smtClean="0"/>
              <a:t>, but probably less often than ACE inhibitors. As with ACE inhibitors and ARBs, </a:t>
            </a:r>
            <a:r>
              <a:rPr lang="en-US" b="1" dirty="0" err="1" smtClean="0"/>
              <a:t>aliskiren</a:t>
            </a:r>
            <a:r>
              <a:rPr lang="en-US" b="1" dirty="0" smtClean="0"/>
              <a:t> is contraindicated during pregnancy. </a:t>
            </a:r>
            <a:r>
              <a:rPr lang="en-US" b="1" dirty="0" err="1" smtClean="0"/>
              <a:t>Aliskiren</a:t>
            </a:r>
            <a:r>
              <a:rPr lang="en-US" b="1" dirty="0" smtClean="0"/>
              <a:t> is metabolized by CYP 3A4 and is subject to many drug interactions.</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77000"/>
          </a:xfrm>
        </p:spPr>
        <p:txBody>
          <a:bodyPr>
            <a:normAutofit/>
          </a:bodyPr>
          <a:lstStyle/>
          <a:p>
            <a:pPr>
              <a:buNone/>
            </a:pPr>
            <a:r>
              <a:rPr lang="en-US" dirty="0" smtClean="0"/>
              <a:t> </a:t>
            </a:r>
            <a:r>
              <a:rPr lang="en-US" b="1" dirty="0" smtClean="0"/>
              <a:t>CALCIUM CHANNEL BLOCKERS</a:t>
            </a:r>
          </a:p>
          <a:p>
            <a:r>
              <a:rPr lang="en-US" b="1" dirty="0" smtClean="0"/>
              <a:t>are a recommended treatment option in hypertensive patients with diabetes or angina. </a:t>
            </a:r>
          </a:p>
          <a:p>
            <a:r>
              <a:rPr lang="en-US" b="1" dirty="0" smtClean="0"/>
              <a:t>High doses of short-acting calcium channel blockers should be avoided because of increased risk of myocardial infarction due to excessive </a:t>
            </a:r>
            <a:r>
              <a:rPr lang="en-US" b="1" dirty="0" err="1" smtClean="0"/>
              <a:t>vasodilation</a:t>
            </a:r>
            <a:r>
              <a:rPr lang="en-US" b="1" dirty="0" smtClean="0"/>
              <a:t> and marked reflex cardiac stimulation.</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172200"/>
          </a:xfrm>
        </p:spPr>
        <p:txBody>
          <a:bodyPr>
            <a:normAutofit fontScale="92500" lnSpcReduction="10000"/>
          </a:bodyPr>
          <a:lstStyle/>
          <a:p>
            <a:pPr>
              <a:buNone/>
            </a:pPr>
            <a:r>
              <a:rPr lang="en-US" b="1" dirty="0" smtClean="0"/>
              <a:t>Classes of calcium channel blockers </a:t>
            </a:r>
          </a:p>
          <a:p>
            <a:pPr>
              <a:buNone/>
            </a:pPr>
            <a:r>
              <a:rPr lang="en-US" b="1" dirty="0" smtClean="0"/>
              <a:t>1. </a:t>
            </a:r>
            <a:r>
              <a:rPr lang="en-US" b="1" dirty="0" err="1" smtClean="0"/>
              <a:t>Diphenylalkylamines</a:t>
            </a:r>
            <a:r>
              <a:rPr lang="en-US" b="1" dirty="0" smtClean="0"/>
              <a:t>: </a:t>
            </a:r>
          </a:p>
          <a:p>
            <a:r>
              <a:rPr lang="en-US" b="1" dirty="0" err="1" smtClean="0"/>
              <a:t>Verapamil</a:t>
            </a:r>
            <a:r>
              <a:rPr lang="en-US" b="1" dirty="0" smtClean="0"/>
              <a:t> is the least selective of any calcium channel blocker and has significant effects on both cardiac and vascular smooth muscle cells. It is also used to treat angina and </a:t>
            </a:r>
            <a:r>
              <a:rPr lang="en-US" b="1" dirty="0" err="1" smtClean="0"/>
              <a:t>supraventricular</a:t>
            </a:r>
            <a:r>
              <a:rPr lang="en-US" b="1" dirty="0" smtClean="0"/>
              <a:t> </a:t>
            </a:r>
            <a:r>
              <a:rPr lang="en-US" b="1" dirty="0" err="1" smtClean="0"/>
              <a:t>tachyarrhythmias</a:t>
            </a:r>
            <a:r>
              <a:rPr lang="en-US" b="1" dirty="0" smtClean="0"/>
              <a:t> and to prevent migraine and cluster headaches. </a:t>
            </a:r>
          </a:p>
          <a:p>
            <a:r>
              <a:rPr lang="en-US" b="1" dirty="0" smtClean="0"/>
              <a:t>2. </a:t>
            </a:r>
            <a:r>
              <a:rPr lang="en-US" b="1" dirty="0" err="1" smtClean="0"/>
              <a:t>Benzothiazepines</a:t>
            </a:r>
            <a:r>
              <a:rPr lang="en-US" b="1" dirty="0" smtClean="0"/>
              <a:t>: </a:t>
            </a:r>
            <a:r>
              <a:rPr lang="en-US" b="1" dirty="0" err="1" smtClean="0"/>
              <a:t>diltiazem</a:t>
            </a:r>
            <a:r>
              <a:rPr lang="en-US" b="1" dirty="0" smtClean="0"/>
              <a:t> affects both cardiac and vascular smooth muscle cells, but it has a less pronounced negative </a:t>
            </a:r>
            <a:r>
              <a:rPr lang="en-US" b="1" dirty="0" err="1" smtClean="0"/>
              <a:t>inotropic</a:t>
            </a:r>
            <a:r>
              <a:rPr lang="en-US" b="1" dirty="0" smtClean="0"/>
              <a:t> effect on the heart compared to that of </a:t>
            </a:r>
            <a:r>
              <a:rPr lang="en-US" b="1" dirty="0" err="1" smtClean="0"/>
              <a:t>verapamil</a:t>
            </a:r>
            <a:r>
              <a:rPr lang="en-US" b="1" dirty="0" smtClean="0"/>
              <a:t>. </a:t>
            </a:r>
            <a:r>
              <a:rPr lang="en-US" b="1" dirty="0" err="1" smtClean="0"/>
              <a:t>Diltiazem</a:t>
            </a:r>
            <a:r>
              <a:rPr lang="en-US" b="1" dirty="0" smtClean="0"/>
              <a:t> has a favorable side effect profile. </a:t>
            </a:r>
            <a:endParaRPr lang="en-US"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lnSpcReduction="10000"/>
          </a:bodyPr>
          <a:lstStyle/>
          <a:p>
            <a:r>
              <a:rPr lang="en-US" b="1" dirty="0" smtClean="0"/>
              <a:t>3. </a:t>
            </a:r>
            <a:r>
              <a:rPr lang="en-US" b="1" dirty="0" err="1" smtClean="0"/>
              <a:t>Dihydropyridines</a:t>
            </a:r>
            <a:r>
              <a:rPr lang="en-US" b="1" dirty="0" smtClean="0"/>
              <a:t>: </a:t>
            </a:r>
          </a:p>
          <a:p>
            <a:r>
              <a:rPr lang="en-US" b="1" dirty="0" smtClean="0"/>
              <a:t>includes </a:t>
            </a:r>
            <a:r>
              <a:rPr lang="en-US" b="1" dirty="0" err="1" smtClean="0"/>
              <a:t>nifedipine</a:t>
            </a:r>
            <a:r>
              <a:rPr lang="en-US" b="1" dirty="0" smtClean="0"/>
              <a:t> (the prototype), </a:t>
            </a:r>
            <a:r>
              <a:rPr lang="en-US" b="1" dirty="0" err="1" smtClean="0"/>
              <a:t>amlodipine</a:t>
            </a:r>
            <a:r>
              <a:rPr lang="en-US" b="1" dirty="0" smtClean="0"/>
              <a:t>, </a:t>
            </a:r>
            <a:r>
              <a:rPr lang="en-US" b="1" dirty="0" err="1" smtClean="0"/>
              <a:t>felodipine</a:t>
            </a:r>
            <a:r>
              <a:rPr lang="en-US" b="1" dirty="0" smtClean="0"/>
              <a:t> , </a:t>
            </a:r>
            <a:r>
              <a:rPr lang="en-US" b="1" dirty="0" err="1" smtClean="0"/>
              <a:t>isradipine</a:t>
            </a:r>
            <a:r>
              <a:rPr lang="en-US" b="1" dirty="0" smtClean="0"/>
              <a:t> , </a:t>
            </a:r>
            <a:r>
              <a:rPr lang="en-US" b="1" dirty="0" err="1" smtClean="0"/>
              <a:t>nicardipine</a:t>
            </a:r>
            <a:r>
              <a:rPr lang="en-US" b="1" dirty="0" smtClean="0"/>
              <a:t> , and </a:t>
            </a:r>
            <a:r>
              <a:rPr lang="en-US" b="1" dirty="0" err="1" smtClean="0"/>
              <a:t>nisoldipine</a:t>
            </a:r>
            <a:r>
              <a:rPr lang="en-US" b="1" dirty="0" smtClean="0"/>
              <a:t> . </a:t>
            </a:r>
          </a:p>
          <a:p>
            <a:r>
              <a:rPr lang="en-US" b="1" dirty="0" smtClean="0"/>
              <a:t>have a much greater affinity for vascular calcium channels than for calcium channels in the heart. They are, therefore, particularly beneficial in treating hypertension. </a:t>
            </a:r>
          </a:p>
          <a:p>
            <a:r>
              <a:rPr lang="en-US" b="1" dirty="0" smtClean="0"/>
              <a:t>have the advantage in that they show little interaction with other cardiovascular drugs, such as </a:t>
            </a:r>
            <a:r>
              <a:rPr lang="en-US" b="1" dirty="0" err="1" smtClean="0"/>
              <a:t>digoxin</a:t>
            </a:r>
            <a:r>
              <a:rPr lang="en-US" b="1" dirty="0" smtClean="0"/>
              <a:t> or </a:t>
            </a:r>
            <a:r>
              <a:rPr lang="en-US" b="1" dirty="0" err="1" smtClean="0"/>
              <a:t>warfarin</a:t>
            </a:r>
            <a:r>
              <a:rPr lang="en-US" b="1" dirty="0" smtClean="0"/>
              <a:t>, which are often used concomitantly with calcium channel blockers.</a:t>
            </a:r>
            <a:endParaRPr lang="en-US"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15400" cy="5668963"/>
          </a:xfrm>
        </p:spPr>
        <p:txBody>
          <a:bodyPr>
            <a:normAutofit fontScale="85000" lnSpcReduction="10000"/>
          </a:bodyPr>
          <a:lstStyle/>
          <a:p>
            <a:pPr>
              <a:buNone/>
            </a:pPr>
            <a:r>
              <a:rPr lang="en-US" dirty="0" smtClean="0"/>
              <a:t> </a:t>
            </a:r>
            <a:r>
              <a:rPr lang="en-US" b="1" dirty="0" smtClean="0"/>
              <a:t>Actions </a:t>
            </a:r>
          </a:p>
          <a:p>
            <a:pPr>
              <a:buNone/>
            </a:pPr>
            <a:r>
              <a:rPr lang="en-US" b="1" dirty="0" smtClean="0"/>
              <a:t>The intracellular concentration of calcium plays an important </a:t>
            </a:r>
          </a:p>
          <a:p>
            <a:pPr>
              <a:buNone/>
            </a:pPr>
            <a:r>
              <a:rPr lang="en-US" b="1" dirty="0" smtClean="0"/>
              <a:t>role in maintaining the tone of smooth muscle and in the </a:t>
            </a:r>
          </a:p>
          <a:p>
            <a:pPr>
              <a:buNone/>
            </a:pPr>
            <a:r>
              <a:rPr lang="en-US" b="1" dirty="0" smtClean="0"/>
              <a:t>contraction of the myocardium. Calcium enters muscle cells </a:t>
            </a:r>
          </a:p>
          <a:p>
            <a:pPr>
              <a:buNone/>
            </a:pPr>
            <a:r>
              <a:rPr lang="en-US" b="1" dirty="0" smtClean="0"/>
              <a:t>through special voltage sensitive calcium channels. </a:t>
            </a:r>
          </a:p>
          <a:p>
            <a:pPr>
              <a:buNone/>
            </a:pPr>
            <a:r>
              <a:rPr lang="en-US" b="1" dirty="0" smtClean="0"/>
              <a:t>Calcium channel antagonists block the inward movement of </a:t>
            </a:r>
          </a:p>
          <a:p>
            <a:pPr>
              <a:buNone/>
            </a:pPr>
            <a:r>
              <a:rPr lang="en-US" b="1" dirty="0" smtClean="0"/>
              <a:t>calcium by binding to L-type calcium channels in the heart </a:t>
            </a:r>
          </a:p>
          <a:p>
            <a:pPr>
              <a:buNone/>
            </a:pPr>
            <a:r>
              <a:rPr lang="en-US" b="1" dirty="0" smtClean="0"/>
              <a:t>and in smooth muscle of the coronary and peripheral </a:t>
            </a:r>
          </a:p>
          <a:p>
            <a:pPr>
              <a:buNone/>
            </a:pPr>
            <a:r>
              <a:rPr lang="en-US" b="1" dirty="0" smtClean="0"/>
              <a:t>arteriolar vasculature. This causes vascular smooth muscle to </a:t>
            </a:r>
          </a:p>
          <a:p>
            <a:pPr>
              <a:buNone/>
            </a:pPr>
            <a:r>
              <a:rPr lang="en-US" b="1" dirty="0" smtClean="0"/>
              <a:t>relax, dilating mainly arterioles. </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400800"/>
          </a:xfrm>
        </p:spPr>
        <p:txBody>
          <a:bodyPr>
            <a:normAutofit fontScale="92500" lnSpcReduction="20000"/>
          </a:bodyPr>
          <a:lstStyle/>
          <a:p>
            <a:pPr>
              <a:buNone/>
            </a:pPr>
            <a:r>
              <a:rPr lang="en-US" dirty="0" smtClean="0"/>
              <a:t> </a:t>
            </a:r>
            <a:r>
              <a:rPr lang="en-US" b="1" dirty="0" smtClean="0"/>
              <a:t>Therapeutic uses </a:t>
            </a:r>
          </a:p>
          <a:p>
            <a:r>
              <a:rPr lang="en-US" b="1" dirty="0" smtClean="0"/>
              <a:t>In the management of hypertension, they are useful in the treatment of hypertensive patients who also have asthma, diabetes, and/or peripheral vascular disease, because unlike β-blockers, they do not have the potential to adversely affect these conditions. All CCBs are useful in the treatment of angina. In addition, </a:t>
            </a:r>
            <a:r>
              <a:rPr lang="en-US" b="1" dirty="0" err="1" smtClean="0"/>
              <a:t>diltiazem</a:t>
            </a:r>
            <a:r>
              <a:rPr lang="en-US" b="1" dirty="0" smtClean="0"/>
              <a:t> and </a:t>
            </a:r>
            <a:r>
              <a:rPr lang="en-US" b="1" dirty="0" err="1" smtClean="0"/>
              <a:t>verapamil</a:t>
            </a:r>
            <a:r>
              <a:rPr lang="en-US" b="1" dirty="0" smtClean="0"/>
              <a:t> are used in the treatment of </a:t>
            </a:r>
            <a:r>
              <a:rPr lang="en-US" b="1" dirty="0" err="1" smtClean="0"/>
              <a:t>atrial</a:t>
            </a:r>
            <a:r>
              <a:rPr lang="en-US" b="1" dirty="0" smtClean="0"/>
              <a:t> fibrillation.</a:t>
            </a:r>
          </a:p>
          <a:p>
            <a:pPr>
              <a:buNone/>
            </a:pPr>
            <a:r>
              <a:rPr lang="en-US" b="1" dirty="0" smtClean="0"/>
              <a:t>Pharmacokinetics </a:t>
            </a:r>
          </a:p>
          <a:p>
            <a:pPr>
              <a:buNone/>
            </a:pPr>
            <a:r>
              <a:rPr lang="en-US" b="1" dirty="0" smtClean="0"/>
              <a:t>    Most of these agents have short half-lives (3 to 8 hours) following an oral dose. Sustained-release preparations are available and permit once-daily dosing. </a:t>
            </a:r>
            <a:r>
              <a:rPr lang="en-US" b="1" dirty="0" err="1" smtClean="0"/>
              <a:t>Amlodipine</a:t>
            </a:r>
            <a:r>
              <a:rPr lang="en-US" b="1" dirty="0" smtClean="0"/>
              <a:t> has a very long half-life and does not require a sustained-release formulation.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buNone/>
            </a:pPr>
            <a:r>
              <a:rPr lang="en-US" b="1" dirty="0" smtClean="0">
                <a:latin typeface="Tahoma" pitchFamily="34" charset="0"/>
                <a:ea typeface="Tahoma" pitchFamily="34" charset="0"/>
                <a:cs typeface="Tahoma" pitchFamily="34" charset="0"/>
              </a:rPr>
              <a:t>ETIOLOGY OF HYPERTENSION</a:t>
            </a:r>
          </a:p>
          <a:p>
            <a:r>
              <a:rPr lang="en-US" b="1" dirty="0" smtClean="0">
                <a:latin typeface="Tahoma" pitchFamily="34" charset="0"/>
                <a:ea typeface="Tahoma" pitchFamily="34" charset="0"/>
                <a:cs typeface="Tahoma" pitchFamily="34" charset="0"/>
              </a:rPr>
              <a:t>Although hypertension may occur secondary to other disease processes, more than 90% of patients have essential hypertension (hypertension with no identifiable cause). </a:t>
            </a:r>
          </a:p>
          <a:p>
            <a:r>
              <a:rPr lang="en-US" b="1" dirty="0" smtClean="0">
                <a:latin typeface="Tahoma" pitchFamily="34" charset="0"/>
                <a:ea typeface="Tahoma" pitchFamily="34" charset="0"/>
                <a:cs typeface="Tahoma" pitchFamily="34" charset="0"/>
              </a:rPr>
              <a:t>A family history of hypertension. </a:t>
            </a:r>
          </a:p>
          <a:p>
            <a:r>
              <a:rPr lang="en-US" b="1" dirty="0" smtClean="0">
                <a:latin typeface="Tahoma" pitchFamily="34" charset="0"/>
                <a:ea typeface="Tahoma" pitchFamily="34" charset="0"/>
                <a:cs typeface="Tahoma" pitchFamily="34" charset="0"/>
              </a:rPr>
              <a:t>The prevalence of hypertension increases with age, but decreases with education and income level.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534400" cy="6324600"/>
          </a:xfrm>
        </p:spPr>
        <p:txBody>
          <a:bodyPr>
            <a:normAutofit fontScale="85000" lnSpcReduction="10000"/>
          </a:bodyPr>
          <a:lstStyle/>
          <a:p>
            <a:pPr>
              <a:buNone/>
            </a:pPr>
            <a:r>
              <a:rPr lang="en-US" b="1" dirty="0" smtClean="0"/>
              <a:t>Adverse effects </a:t>
            </a:r>
          </a:p>
          <a:p>
            <a:r>
              <a:rPr lang="en-US" b="1" dirty="0" smtClean="0"/>
              <a:t>First-degree </a:t>
            </a:r>
            <a:r>
              <a:rPr lang="en-US" b="1" dirty="0" err="1" smtClean="0"/>
              <a:t>atrioventricular</a:t>
            </a:r>
            <a:r>
              <a:rPr lang="en-US" b="1" dirty="0" smtClean="0"/>
              <a:t> block and constipation are common dose dependent side effects of </a:t>
            </a:r>
            <a:r>
              <a:rPr lang="en-US" b="1" dirty="0" err="1" smtClean="0"/>
              <a:t>verapamil</a:t>
            </a:r>
            <a:r>
              <a:rPr lang="en-US" b="1" dirty="0" smtClean="0"/>
              <a:t>. </a:t>
            </a:r>
          </a:p>
          <a:p>
            <a:r>
              <a:rPr lang="en-US" b="1" dirty="0" err="1" smtClean="0"/>
              <a:t>Verapamil</a:t>
            </a:r>
            <a:r>
              <a:rPr lang="en-US" b="1" dirty="0" smtClean="0"/>
              <a:t> and </a:t>
            </a:r>
            <a:r>
              <a:rPr lang="en-US" b="1" dirty="0" err="1" smtClean="0"/>
              <a:t>diltiazem</a:t>
            </a:r>
            <a:r>
              <a:rPr lang="en-US" b="1" dirty="0" smtClean="0"/>
              <a:t> should be avoided in patients with heart failure or with </a:t>
            </a:r>
            <a:r>
              <a:rPr lang="en-US" b="1" dirty="0" err="1" smtClean="0"/>
              <a:t>atrioventricular</a:t>
            </a:r>
            <a:r>
              <a:rPr lang="en-US" b="1" dirty="0" smtClean="0"/>
              <a:t> block due to their negative </a:t>
            </a:r>
            <a:r>
              <a:rPr lang="en-US" b="1" dirty="0" err="1" smtClean="0"/>
              <a:t>inotropic</a:t>
            </a:r>
            <a:r>
              <a:rPr lang="en-US" b="1" dirty="0" smtClean="0"/>
              <a:t> (force of cardiac muscle contraction) and </a:t>
            </a:r>
            <a:r>
              <a:rPr lang="en-US" b="1" dirty="0" err="1" smtClean="0"/>
              <a:t>dromotropic</a:t>
            </a:r>
            <a:r>
              <a:rPr lang="en-US" b="1" dirty="0" smtClean="0"/>
              <a:t> (velocity of conduction) effects.</a:t>
            </a:r>
          </a:p>
          <a:p>
            <a:r>
              <a:rPr lang="en-US" b="1" dirty="0" smtClean="0"/>
              <a:t> Dizziness, headache, and a feeling of fatigue caused by a decrease in blood pressure are more frequent with </a:t>
            </a:r>
            <a:r>
              <a:rPr lang="en-US" b="1" dirty="0" err="1" smtClean="0"/>
              <a:t>dihydropyridines</a:t>
            </a:r>
            <a:r>
              <a:rPr lang="en-US" b="1" dirty="0" smtClean="0"/>
              <a:t>. </a:t>
            </a:r>
          </a:p>
          <a:p>
            <a:r>
              <a:rPr lang="en-US" b="1" dirty="0" smtClean="0"/>
              <a:t>Peripheral edema is another commonly reported side effect of this class. </a:t>
            </a:r>
          </a:p>
          <a:p>
            <a:r>
              <a:rPr lang="en-US" b="1" dirty="0" err="1" smtClean="0"/>
              <a:t>Nifedipine</a:t>
            </a:r>
            <a:r>
              <a:rPr lang="en-US" b="1" dirty="0" smtClean="0"/>
              <a:t> and other </a:t>
            </a:r>
            <a:r>
              <a:rPr lang="en-US" b="1" dirty="0" err="1" smtClean="0"/>
              <a:t>dihydropyridines</a:t>
            </a:r>
            <a:r>
              <a:rPr lang="en-US" b="1" dirty="0" smtClean="0"/>
              <a:t> may cause gingival hyperplasia.</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92500" lnSpcReduction="10000"/>
          </a:bodyPr>
          <a:lstStyle/>
          <a:p>
            <a:pPr>
              <a:buNone/>
            </a:pPr>
            <a:r>
              <a:rPr lang="en-US" dirty="0" smtClean="0"/>
              <a:t> </a:t>
            </a:r>
            <a:r>
              <a:rPr lang="en-US" b="1" dirty="0" smtClean="0"/>
              <a:t>α-ADRENOCEPTOR–BLOCKING AGENTS</a:t>
            </a:r>
          </a:p>
          <a:p>
            <a:r>
              <a:rPr lang="en-US" b="1" dirty="0" err="1" smtClean="0"/>
              <a:t>Prazosin</a:t>
            </a:r>
            <a:r>
              <a:rPr lang="en-US" b="1" dirty="0" smtClean="0"/>
              <a:t>, </a:t>
            </a:r>
            <a:r>
              <a:rPr lang="en-US" b="1" dirty="0" err="1" smtClean="0"/>
              <a:t>doxazosin</a:t>
            </a:r>
            <a:r>
              <a:rPr lang="en-US" b="1" dirty="0" smtClean="0"/>
              <a:t> , and </a:t>
            </a:r>
            <a:r>
              <a:rPr lang="en-US" b="1" dirty="0" err="1" smtClean="0"/>
              <a:t>terazosin</a:t>
            </a:r>
            <a:r>
              <a:rPr lang="en-US" b="1" dirty="0" smtClean="0"/>
              <a:t> </a:t>
            </a:r>
            <a:endParaRPr lang="en-US" b="1" dirty="0" smtClean="0"/>
          </a:p>
          <a:p>
            <a:r>
              <a:rPr lang="en-US" b="1" dirty="0" smtClean="0"/>
              <a:t>competitive </a:t>
            </a:r>
            <a:r>
              <a:rPr lang="en-US" b="1" dirty="0" smtClean="0"/>
              <a:t>block of </a:t>
            </a:r>
            <a:r>
              <a:rPr lang="en-US" b="1" dirty="0" smtClean="0"/>
              <a:t>α1-adrenoceptors </a:t>
            </a:r>
          </a:p>
          <a:p>
            <a:r>
              <a:rPr lang="en-US" b="1" dirty="0" smtClean="0"/>
              <a:t> </a:t>
            </a:r>
            <a:r>
              <a:rPr lang="en-US" b="1" dirty="0" smtClean="0"/>
              <a:t>decrease peripheral vascular resistance and lower arterial blood pressure by causing relaxation of both arterial and venous smooth muscle. </a:t>
            </a:r>
            <a:endParaRPr lang="en-US" b="1" dirty="0" smtClean="0"/>
          </a:p>
          <a:p>
            <a:r>
              <a:rPr lang="en-US" b="1" dirty="0" smtClean="0"/>
              <a:t>cause only minimal changes in cardiac output, renal blood flow, and </a:t>
            </a:r>
            <a:r>
              <a:rPr lang="en-US" b="1" dirty="0" err="1" smtClean="0"/>
              <a:t>glomerular</a:t>
            </a:r>
            <a:r>
              <a:rPr lang="en-US" b="1" dirty="0" smtClean="0"/>
              <a:t> filtration rate. Therefore</a:t>
            </a:r>
            <a:r>
              <a:rPr lang="en-US" b="1" dirty="0" smtClean="0"/>
              <a:t>, long-term tachycardia does not occur, but salt and water retention does. </a:t>
            </a:r>
            <a:endParaRPr lang="en-US" b="1" dirty="0" smtClean="0"/>
          </a:p>
          <a:p>
            <a:r>
              <a:rPr lang="en-US" b="1" dirty="0" smtClean="0"/>
              <a:t>Reflex </a:t>
            </a:r>
            <a:r>
              <a:rPr lang="en-US" b="1" dirty="0" smtClean="0"/>
              <a:t>tachycardia and postural hypotension often occur at the onset of treatment and with dose increases, requiring slow titration of the drug in divided doses. </a:t>
            </a:r>
            <a:endParaRPr lang="en-US"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10600" cy="5897563"/>
          </a:xfrm>
        </p:spPr>
        <p:txBody>
          <a:bodyPr>
            <a:normAutofit/>
          </a:bodyPr>
          <a:lstStyle/>
          <a:p>
            <a:pPr>
              <a:buNone/>
            </a:pPr>
            <a:r>
              <a:rPr lang="en-US" dirty="0" smtClean="0"/>
              <a:t> </a:t>
            </a:r>
            <a:r>
              <a:rPr lang="en-US" b="1" dirty="0" smtClean="0"/>
              <a:t>α-/β-ADRENOCEPTOR–BLOCKING AGENTS</a:t>
            </a:r>
          </a:p>
          <a:p>
            <a:r>
              <a:rPr lang="en-US" b="1" dirty="0" err="1" smtClean="0"/>
              <a:t>Labetalol</a:t>
            </a:r>
            <a:r>
              <a:rPr lang="en-US" b="1" dirty="0" smtClean="0"/>
              <a:t> and </a:t>
            </a:r>
            <a:r>
              <a:rPr lang="en-US" b="1" dirty="0" err="1" smtClean="0"/>
              <a:t>carvedilol</a:t>
            </a:r>
            <a:r>
              <a:rPr lang="en-US" b="1" dirty="0" smtClean="0"/>
              <a:t> </a:t>
            </a:r>
            <a:r>
              <a:rPr lang="en-US" b="1" dirty="0" smtClean="0"/>
              <a:t>block </a:t>
            </a:r>
            <a:r>
              <a:rPr lang="en-US" b="1" dirty="0" smtClean="0"/>
              <a:t>α1, β1, and β2 receptors. </a:t>
            </a:r>
            <a:endParaRPr lang="en-US" b="1" dirty="0" smtClean="0"/>
          </a:p>
          <a:p>
            <a:r>
              <a:rPr lang="en-US" b="1" dirty="0" err="1" smtClean="0"/>
              <a:t>Carvedilol</a:t>
            </a:r>
            <a:r>
              <a:rPr lang="en-US" b="1" dirty="0" smtClean="0"/>
              <a:t>, as well as </a:t>
            </a:r>
            <a:r>
              <a:rPr lang="en-US" b="1" dirty="0" err="1" smtClean="0"/>
              <a:t>metoprolol</a:t>
            </a:r>
            <a:r>
              <a:rPr lang="en-US" b="1" dirty="0" smtClean="0"/>
              <a:t> </a:t>
            </a:r>
            <a:r>
              <a:rPr lang="en-US" b="1" dirty="0" err="1" smtClean="0"/>
              <a:t>succinate</a:t>
            </a:r>
            <a:r>
              <a:rPr lang="en-US" b="1" dirty="0" smtClean="0"/>
              <a:t>, and </a:t>
            </a:r>
            <a:r>
              <a:rPr lang="en-US" b="1" dirty="0" err="1" smtClean="0"/>
              <a:t>bisoprolol</a:t>
            </a:r>
            <a:r>
              <a:rPr lang="en-US" b="1" dirty="0" smtClean="0"/>
              <a:t> have been shown to reduce morbidity and mortality associated with heart failure. </a:t>
            </a:r>
            <a:endParaRPr lang="en-US" b="1" dirty="0" smtClean="0"/>
          </a:p>
          <a:p>
            <a:r>
              <a:rPr lang="en-US" b="1" dirty="0" err="1" smtClean="0"/>
              <a:t>Labetalol</a:t>
            </a:r>
            <a:r>
              <a:rPr lang="en-US" b="1" dirty="0" smtClean="0"/>
              <a:t> </a:t>
            </a:r>
            <a:r>
              <a:rPr lang="en-US" b="1" dirty="0" smtClean="0"/>
              <a:t>is used in the management of gestational hypertension and hypertensive emergencies.</a:t>
            </a:r>
            <a:endParaRPr 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400800"/>
          </a:xfrm>
        </p:spPr>
        <p:txBody>
          <a:bodyPr>
            <a:normAutofit/>
          </a:bodyPr>
          <a:lstStyle/>
          <a:p>
            <a:pPr>
              <a:buNone/>
            </a:pPr>
            <a:r>
              <a:rPr lang="en-US" b="1" dirty="0" smtClean="0"/>
              <a:t>CENTRALLY ACTING ADRENERGIC DRUGS</a:t>
            </a:r>
          </a:p>
          <a:p>
            <a:pPr>
              <a:buNone/>
            </a:pPr>
            <a:r>
              <a:rPr lang="en-US" b="1" dirty="0" smtClean="0"/>
              <a:t>A. </a:t>
            </a:r>
            <a:r>
              <a:rPr lang="en-US" b="1" dirty="0" err="1" smtClean="0"/>
              <a:t>Clonidine</a:t>
            </a:r>
            <a:r>
              <a:rPr lang="en-US" b="1" dirty="0" smtClean="0"/>
              <a:t> </a:t>
            </a:r>
          </a:p>
          <a:p>
            <a:r>
              <a:rPr lang="en-US" b="1" dirty="0" smtClean="0"/>
              <a:t> acts centrally as an α2 agonist </a:t>
            </a:r>
            <a:endParaRPr lang="en-US" b="1" dirty="0" smtClean="0"/>
          </a:p>
          <a:p>
            <a:r>
              <a:rPr lang="en-US" b="1" dirty="0" smtClean="0"/>
              <a:t> </a:t>
            </a:r>
            <a:r>
              <a:rPr lang="en-US" b="1" dirty="0" smtClean="0"/>
              <a:t>leads to reduced total peripheral resistance and decreased blood pressure. </a:t>
            </a:r>
          </a:p>
          <a:p>
            <a:r>
              <a:rPr lang="en-US" b="1" dirty="0" smtClean="0"/>
              <a:t>used primarily for the treatment of hypertension that has not responded adequately to treatment with two or more drugs.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lnSpcReduction="10000"/>
          </a:bodyPr>
          <a:lstStyle/>
          <a:p>
            <a:r>
              <a:rPr lang="en-US" b="1" dirty="0" smtClean="0"/>
              <a:t>does not decrease renal blood flow or </a:t>
            </a:r>
            <a:r>
              <a:rPr lang="en-US" b="1" dirty="0" err="1" smtClean="0"/>
              <a:t>glomerular</a:t>
            </a:r>
            <a:r>
              <a:rPr lang="en-US" b="1" dirty="0" smtClean="0"/>
              <a:t> filtration and, therefore, is useful in the treatment of hypertension complicated by renal disease. </a:t>
            </a:r>
          </a:p>
          <a:p>
            <a:r>
              <a:rPr lang="en-US" b="1" dirty="0" smtClean="0"/>
              <a:t>absorbed well after oral administration and is excreted by the kidney. It is also available in a </a:t>
            </a:r>
            <a:r>
              <a:rPr lang="en-US" b="1" dirty="0" err="1" smtClean="0"/>
              <a:t>transdermal</a:t>
            </a:r>
            <a:r>
              <a:rPr lang="en-US" b="1" dirty="0" smtClean="0"/>
              <a:t> patch. </a:t>
            </a:r>
          </a:p>
          <a:p>
            <a:r>
              <a:rPr lang="en-US" b="1" dirty="0" smtClean="0"/>
              <a:t>Adverse effects include sedation, dry mouth, and constipation. </a:t>
            </a:r>
            <a:endParaRPr lang="en-US" b="1" dirty="0" smtClean="0"/>
          </a:p>
          <a:p>
            <a:r>
              <a:rPr lang="en-US" b="1" dirty="0" smtClean="0"/>
              <a:t>Rebound </a:t>
            </a:r>
            <a:r>
              <a:rPr lang="en-US" b="1" dirty="0" smtClean="0"/>
              <a:t>hypertension occurs following abrupt withdrawal of </a:t>
            </a:r>
            <a:r>
              <a:rPr lang="en-US" b="1" dirty="0" err="1" smtClean="0"/>
              <a:t>clonidine</a:t>
            </a:r>
            <a:r>
              <a:rPr lang="en-US" b="1" dirty="0" smtClean="0"/>
              <a:t>. The drug should, therefore, be withdrawn slowly if discontinuation is required.</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a:bodyPr>
          <a:lstStyle/>
          <a:p>
            <a:pPr>
              <a:buNone/>
            </a:pPr>
            <a:r>
              <a:rPr lang="en-US" dirty="0" smtClean="0"/>
              <a:t>B</a:t>
            </a:r>
            <a:r>
              <a:rPr lang="en-US" b="1" dirty="0" smtClean="0"/>
              <a:t>. Methyldopa </a:t>
            </a:r>
          </a:p>
          <a:p>
            <a:r>
              <a:rPr lang="en-US" b="1" dirty="0" smtClean="0"/>
              <a:t> is an α2 agonist that is converted to </a:t>
            </a:r>
            <a:r>
              <a:rPr lang="en-US" b="1" dirty="0" err="1" smtClean="0"/>
              <a:t>methylnorepinephrine</a:t>
            </a:r>
            <a:r>
              <a:rPr lang="en-US" b="1" dirty="0" smtClean="0"/>
              <a:t> centrally to diminish adrenergic outflow from the CNS. </a:t>
            </a:r>
          </a:p>
          <a:p>
            <a:r>
              <a:rPr lang="en-US" b="1" dirty="0" smtClean="0"/>
              <a:t>The most common side effects are sedation and drowsiness. Its use is limited due to adverse effects and the need for multiple daily doses. It is mainly used for management of hypertension in pregnancy, where it has a record of safety.</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85000" lnSpcReduction="10000"/>
          </a:bodyPr>
          <a:lstStyle/>
          <a:p>
            <a:pPr>
              <a:buNone/>
            </a:pPr>
            <a:r>
              <a:rPr lang="en-US" dirty="0" smtClean="0"/>
              <a:t> </a:t>
            </a:r>
            <a:r>
              <a:rPr lang="en-US" b="1" dirty="0" smtClean="0"/>
              <a:t>VASODILATORS</a:t>
            </a:r>
          </a:p>
          <a:p>
            <a:r>
              <a:rPr lang="en-US" b="1" dirty="0" smtClean="0"/>
              <a:t>The direct-acting smooth muscle relaxants, such as </a:t>
            </a:r>
            <a:r>
              <a:rPr lang="en-US" b="1" dirty="0" err="1" smtClean="0"/>
              <a:t>hydralazine</a:t>
            </a:r>
            <a:r>
              <a:rPr lang="en-US" b="1" dirty="0" smtClean="0"/>
              <a:t>  and </a:t>
            </a:r>
            <a:r>
              <a:rPr lang="en-US" b="1" dirty="0" err="1" smtClean="0"/>
              <a:t>minoxidil</a:t>
            </a:r>
            <a:r>
              <a:rPr lang="en-US" b="1" dirty="0" smtClean="0"/>
              <a:t> , are not used as primary  drugs to treat hypertension. </a:t>
            </a:r>
            <a:endParaRPr lang="en-US" b="1" dirty="0" smtClean="0"/>
          </a:p>
          <a:p>
            <a:r>
              <a:rPr lang="en-US" b="1" dirty="0" smtClean="0"/>
              <a:t>act </a:t>
            </a:r>
            <a:r>
              <a:rPr lang="en-US" b="1" dirty="0" smtClean="0"/>
              <a:t>by producing relaxation of vascular smooth muscle, primarily in arteries and arterioles. </a:t>
            </a:r>
            <a:endParaRPr lang="en-US" b="1" dirty="0" smtClean="0"/>
          </a:p>
          <a:p>
            <a:r>
              <a:rPr lang="en-US" b="1" dirty="0" smtClean="0"/>
              <a:t>This </a:t>
            </a:r>
            <a:r>
              <a:rPr lang="en-US" b="1" dirty="0" smtClean="0"/>
              <a:t>results in decreased peripheral resistance and, therefore, blood pressure. Both agents produce reflex stimulation of the heart, resulting in the competing reflexes of increased myocardial contractility, heart rate, and oxygen consumption. These actions may prompt angina pectoris, myocardial infarction, or cardiac failure in predisposed individuals. Vasodilators also increase plasma </a:t>
            </a:r>
            <a:r>
              <a:rPr lang="en-US" b="1" dirty="0" err="1" smtClean="0"/>
              <a:t>renin</a:t>
            </a:r>
            <a:r>
              <a:rPr lang="en-US" b="1" dirty="0" smtClean="0"/>
              <a:t> concentration, resulting in sodium and water retention. These undesirable side effects can be blocked by concomitant use of a diuretic and a β-blocker. </a:t>
            </a:r>
            <a:endParaRPr lang="en-US"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r>
              <a:rPr lang="en-US" b="1" dirty="0" smtClean="0"/>
              <a:t>For example, </a:t>
            </a:r>
            <a:r>
              <a:rPr lang="en-US" b="1" dirty="0" err="1" smtClean="0"/>
              <a:t>hydralazine</a:t>
            </a:r>
            <a:r>
              <a:rPr lang="en-US" b="1" dirty="0" smtClean="0"/>
              <a:t> is almost always administered in combination with a β-blocker, such as </a:t>
            </a:r>
            <a:r>
              <a:rPr lang="en-US" b="1" dirty="0" err="1" smtClean="0"/>
              <a:t>propranolol</a:t>
            </a:r>
            <a:r>
              <a:rPr lang="en-US" b="1" dirty="0" smtClean="0"/>
              <a:t>, </a:t>
            </a:r>
            <a:r>
              <a:rPr lang="en-US" b="1" dirty="0" err="1" smtClean="0"/>
              <a:t>metoprolol</a:t>
            </a:r>
            <a:r>
              <a:rPr lang="en-US" b="1" dirty="0" smtClean="0"/>
              <a:t>, or </a:t>
            </a:r>
            <a:r>
              <a:rPr lang="en-US" b="1" dirty="0" err="1" smtClean="0"/>
              <a:t>atenolol</a:t>
            </a:r>
            <a:r>
              <a:rPr lang="en-US" b="1" dirty="0" smtClean="0"/>
              <a:t> (to balance the reflex tachycardia) and a diuretic (to decrease sodium retention). Together, the three drugs decrease cardiac output, plasma volume, and peripheral vascular resistance. </a:t>
            </a:r>
            <a:r>
              <a:rPr lang="en-US" b="1" dirty="0" err="1" smtClean="0"/>
              <a:t>Hydralazine</a:t>
            </a:r>
            <a:r>
              <a:rPr lang="en-US" b="1" dirty="0" smtClean="0"/>
              <a:t> is an accepted medication for controlling blood pressure in pregnancy induced hypertension. </a:t>
            </a:r>
            <a:endParaRPr lang="en-US"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440363"/>
          </a:xfrm>
        </p:spPr>
        <p:txBody>
          <a:bodyPr/>
          <a:lstStyle/>
          <a:p>
            <a:r>
              <a:rPr lang="en-US" b="1" dirty="0" smtClean="0"/>
              <a:t>Adverse effects of </a:t>
            </a:r>
            <a:r>
              <a:rPr lang="en-US" b="1" dirty="0" err="1" smtClean="0"/>
              <a:t>hydralazine</a:t>
            </a:r>
            <a:r>
              <a:rPr lang="en-US" b="1" dirty="0" smtClean="0"/>
              <a:t> include headache, tachycardia, nausea, sweating, arrhythmia, and precipitation of angina. </a:t>
            </a:r>
          </a:p>
          <a:p>
            <a:r>
              <a:rPr lang="en-US" b="1" dirty="0" smtClean="0"/>
              <a:t>A lupus-like syndrome can occur with high dosages, but it is reversible upon discontinuation of the drug. </a:t>
            </a:r>
            <a:endParaRPr lang="en-US" b="1" dirty="0" smtClean="0"/>
          </a:p>
          <a:p>
            <a:r>
              <a:rPr lang="en-US" b="1" dirty="0" err="1" smtClean="0"/>
              <a:t>Minoxidil</a:t>
            </a:r>
            <a:r>
              <a:rPr lang="en-US" b="1" dirty="0" smtClean="0"/>
              <a:t> </a:t>
            </a:r>
            <a:r>
              <a:rPr lang="en-US" b="1" dirty="0" smtClean="0"/>
              <a:t>treatment causes </a:t>
            </a:r>
            <a:r>
              <a:rPr lang="en-US" b="1" dirty="0" err="1" smtClean="0"/>
              <a:t>hypertrichosis</a:t>
            </a:r>
            <a:r>
              <a:rPr lang="en-US" b="1" dirty="0" smtClean="0"/>
              <a:t> (the growth of body hair). This drug is used topically to treat male pattern baldness.</a:t>
            </a:r>
            <a:endParaRPr lang="en-US" b="1"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a:normAutofit fontScale="85000" lnSpcReduction="20000"/>
          </a:bodyPr>
          <a:lstStyle/>
          <a:p>
            <a:pPr>
              <a:buNone/>
            </a:pPr>
            <a:r>
              <a:rPr lang="en-US" b="1" dirty="0" smtClean="0"/>
              <a:t>HYPERTENSIVE EMERGENCY</a:t>
            </a:r>
          </a:p>
          <a:p>
            <a:r>
              <a:rPr lang="en-US" b="1" dirty="0" smtClean="0"/>
              <a:t>is a rare but life-threatening situation characterized by severe elevations in blood pressure (systolic greater than 180 mm Hg or diastolic greater than 120 mm Hg) with evidence of </a:t>
            </a:r>
            <a:r>
              <a:rPr lang="en-US" b="1" dirty="0" smtClean="0"/>
              <a:t>progressive </a:t>
            </a:r>
            <a:r>
              <a:rPr lang="en-US" b="1" dirty="0" smtClean="0"/>
              <a:t>target organ damage (for example, stroke, myocardial infarction). </a:t>
            </a:r>
          </a:p>
          <a:p>
            <a:r>
              <a:rPr lang="en-US" b="1" dirty="0" smtClean="0"/>
              <a:t>[Note: A severe elevation in blood pressure without evidence of target organ damage is considered a hypertensive urgency.] Hypertensive emergencies require timely blood pressure reduction with treatment administered intravenously to prevent or limit target organ damage. A variety of medications are used, including calcium channel blockers (</a:t>
            </a:r>
            <a:r>
              <a:rPr lang="en-US" b="1" dirty="0" err="1" smtClean="0"/>
              <a:t>nicardipine</a:t>
            </a:r>
            <a:r>
              <a:rPr lang="en-US" b="1" dirty="0" smtClean="0"/>
              <a:t> and </a:t>
            </a:r>
            <a:r>
              <a:rPr lang="en-US" b="1" dirty="0" err="1" smtClean="0"/>
              <a:t>clevidipine</a:t>
            </a:r>
            <a:r>
              <a:rPr lang="en-US" b="1" dirty="0" smtClean="0"/>
              <a:t>), nitric oxide vasodilators (</a:t>
            </a:r>
            <a:r>
              <a:rPr lang="en-US" b="1" dirty="0" err="1" smtClean="0"/>
              <a:t>nitroprusside</a:t>
            </a:r>
            <a:r>
              <a:rPr lang="en-US" b="1" dirty="0" smtClean="0"/>
              <a:t> and nitroglycerin), adrenergic receptor antagonists (</a:t>
            </a:r>
            <a:r>
              <a:rPr lang="en-US" b="1" dirty="0" err="1" smtClean="0"/>
              <a:t>phentolamine</a:t>
            </a:r>
            <a:r>
              <a:rPr lang="en-US" b="1" dirty="0" smtClean="0"/>
              <a:t>, </a:t>
            </a:r>
            <a:r>
              <a:rPr lang="en-US" b="1" dirty="0" err="1" smtClean="0"/>
              <a:t>esmolol</a:t>
            </a:r>
            <a:r>
              <a:rPr lang="en-US" b="1" dirty="0" smtClean="0"/>
              <a:t>, and </a:t>
            </a:r>
            <a:r>
              <a:rPr lang="en-US" b="1" dirty="0" err="1" smtClean="0"/>
              <a:t>labetalol</a:t>
            </a:r>
            <a:r>
              <a:rPr lang="en-US" b="1" dirty="0" smtClean="0"/>
              <a:t>), the vasodilator </a:t>
            </a:r>
            <a:r>
              <a:rPr lang="en-US" b="1" dirty="0" err="1" smtClean="0"/>
              <a:t>hydralazine</a:t>
            </a:r>
            <a:r>
              <a:rPr lang="en-US" b="1" dirty="0" smtClean="0"/>
              <a:t>, and the dopamine agonist </a:t>
            </a:r>
            <a:r>
              <a:rPr lang="en-US" b="1" dirty="0" err="1" smtClean="0"/>
              <a:t>fenoldopam</a:t>
            </a:r>
            <a:r>
              <a:rPr lang="en-US" b="1" dirty="0" smtClean="0"/>
              <a:t>. </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lnSpcReduction="10000"/>
          </a:bodyPr>
          <a:lstStyle/>
          <a:p>
            <a:r>
              <a:rPr lang="en-US" b="1" dirty="0" smtClean="0">
                <a:latin typeface="Tahoma" pitchFamily="34" charset="0"/>
                <a:ea typeface="Tahoma" pitchFamily="34" charset="0"/>
                <a:cs typeface="Tahoma" pitchFamily="34" charset="0"/>
              </a:rPr>
              <a:t>Non-Hispanic blacks have a higher incidence of hypertension than do both non-Hispanic whites and Hispanic whites. </a:t>
            </a:r>
          </a:p>
          <a:p>
            <a:r>
              <a:rPr lang="en-US" b="1" dirty="0" smtClean="0">
                <a:latin typeface="Tahoma" pitchFamily="34" charset="0"/>
                <a:ea typeface="Tahoma" pitchFamily="34" charset="0"/>
                <a:cs typeface="Tahoma" pitchFamily="34" charset="0"/>
              </a:rPr>
              <a:t>Persons with diabetes, obesity, or disability status are all more likely to have hypertension than those without. </a:t>
            </a:r>
          </a:p>
          <a:p>
            <a:r>
              <a:rPr lang="en-US" b="1" dirty="0" smtClean="0">
                <a:latin typeface="Tahoma" pitchFamily="34" charset="0"/>
                <a:ea typeface="Tahoma" pitchFamily="34" charset="0"/>
                <a:cs typeface="Tahoma" pitchFamily="34" charset="0"/>
              </a:rPr>
              <a:t> Environmental factors, such as a stressful lifestyle, high dietary intake of sodium, and smoking, may further predispose an individual to hypertension.</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77000"/>
          </a:xfrm>
        </p:spPr>
        <p:txBody>
          <a:bodyPr>
            <a:normAutofit lnSpcReduction="10000"/>
          </a:bodyPr>
          <a:lstStyle/>
          <a:p>
            <a:pPr>
              <a:buNone/>
            </a:pPr>
            <a:r>
              <a:rPr lang="en-US" dirty="0" smtClean="0"/>
              <a:t> </a:t>
            </a:r>
            <a:r>
              <a:rPr lang="en-US" b="1" dirty="0" smtClean="0"/>
              <a:t>RESISTANT HYPERTENSION</a:t>
            </a:r>
          </a:p>
          <a:p>
            <a:r>
              <a:rPr lang="en-US" b="1" dirty="0" smtClean="0"/>
              <a:t>Blood pressure that remains elevated (above goal) despite administration of an optimal three-drug regimen that includes a diuretic. The most common causes of resistant hypertension are poor compliance, excessive ethanol intake, concomitant conditions (diabetes, obesity, </a:t>
            </a:r>
            <a:r>
              <a:rPr lang="en-US" b="1" dirty="0" err="1" smtClean="0"/>
              <a:t>hyperaldosteronism</a:t>
            </a:r>
            <a:r>
              <a:rPr lang="en-US" b="1" dirty="0" smtClean="0"/>
              <a:t>, high salt intake, and/or metabolic syndrome), concomitant medications </a:t>
            </a:r>
          </a:p>
          <a:p>
            <a:pPr>
              <a:buNone/>
            </a:pPr>
            <a:r>
              <a:rPr lang="en-US" b="1" dirty="0" smtClean="0"/>
              <a:t>   ( </a:t>
            </a:r>
            <a:r>
              <a:rPr lang="en-US" b="1" dirty="0" err="1" smtClean="0"/>
              <a:t>sympathomimetics</a:t>
            </a:r>
            <a:r>
              <a:rPr lang="en-US" b="1" dirty="0" smtClean="0"/>
              <a:t>, </a:t>
            </a:r>
            <a:r>
              <a:rPr lang="en-US" b="1" dirty="0" err="1" smtClean="0"/>
              <a:t>nonsteroidal</a:t>
            </a:r>
            <a:r>
              <a:rPr lang="en-US" b="1" dirty="0" smtClean="0"/>
              <a:t> anti-inflammatory drugs, or antidepressant medications), insufficient dose and/or drugs, and use of drugs with similar mechanisms of action</a:t>
            </a:r>
            <a:endParaRPr lang="en-US"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US" b="1" dirty="0" smtClean="0"/>
              <a:t>COMBINATION THERAPY</a:t>
            </a:r>
          </a:p>
          <a:p>
            <a:r>
              <a:rPr lang="en-US" b="1" dirty="0" smtClean="0"/>
              <a:t>Combination therapy with separate agents or a fixed-dose combination pill  may lower blood pressure more quickly with minimal adverse effects. Initiating therapy with two antihypertensive drugs should be considered in patients with blood pressures that are more than 20/10 mm Hg above the goal</a:t>
            </a:r>
            <a:endParaRPr lang="en-US"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txBody>
          <a:bodyPr>
            <a:normAutofit/>
          </a:bodyPr>
          <a:lstStyle/>
          <a:p>
            <a:pPr algn="ctr">
              <a:buNone/>
            </a:pPr>
            <a:r>
              <a:rPr lang="en-US" sz="7200" b="1" dirty="0" err="1" smtClean="0">
                <a:solidFill>
                  <a:schemeClr val="accent2">
                    <a:lumMod val="75000"/>
                  </a:schemeClr>
                </a:solidFill>
                <a:latin typeface="Tahoma" pitchFamily="34" charset="0"/>
                <a:ea typeface="Tahoma" pitchFamily="34" charset="0"/>
                <a:cs typeface="Tahoma" pitchFamily="34" charset="0"/>
              </a:rPr>
              <a:t>Antianginal</a:t>
            </a:r>
            <a:r>
              <a:rPr lang="en-US" sz="7200" b="1" dirty="0" smtClean="0">
                <a:solidFill>
                  <a:schemeClr val="accent2">
                    <a:lumMod val="75000"/>
                  </a:schemeClr>
                </a:solidFill>
                <a:latin typeface="Tahoma" pitchFamily="34" charset="0"/>
                <a:ea typeface="Tahoma" pitchFamily="34" charset="0"/>
                <a:cs typeface="Tahoma" pitchFamily="34" charset="0"/>
              </a:rPr>
              <a:t> Drugs</a:t>
            </a:r>
            <a:endParaRPr lang="en-US" sz="7200" b="1" dirty="0">
              <a:solidFill>
                <a:schemeClr val="accent2">
                  <a:lumMod val="75000"/>
                </a:schemeClr>
              </a:solidFill>
              <a:latin typeface="Tahoma" pitchFamily="34" charset="0"/>
              <a:ea typeface="Tahoma" pitchFamily="34" charset="0"/>
              <a:cs typeface="Tahoma"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r>
              <a:rPr lang="en-US" b="1" dirty="0" smtClean="0"/>
              <a:t>Atherosclerotic disease of the coronary arteries, also known as coronary artery disease (CAD) or ischemic heart disease (IHD), is the most common cause of mortality worldwide. Atherosclerotic lesions in coronary arteries can obstruct blood flow, leading to an imbalance in myocardial oxygen supply and demand that presents as stable angina or an acute coronary syndrome (myocardial infarction [MI] or unstable angina). </a:t>
            </a:r>
            <a:endParaRPr lang="en-US" b="1"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5821363"/>
          </a:xfrm>
        </p:spPr>
        <p:txBody>
          <a:bodyPr>
            <a:normAutofit/>
          </a:bodyPr>
          <a:lstStyle/>
          <a:p>
            <a:r>
              <a:rPr lang="en-US" b="1" dirty="0" smtClean="0"/>
              <a:t>All patients with IHD and angina should receive guideline-directed medical therapy with emphasis on lifestyle modifications (smoking cessation, physical activity, weight management) and management of modifiable risk factors (hypertension, diabetes, </a:t>
            </a:r>
            <a:r>
              <a:rPr lang="en-US" b="1" dirty="0" err="1" smtClean="0"/>
              <a:t>dyslipidemia</a:t>
            </a:r>
            <a:r>
              <a:rPr lang="en-US" b="1" dirty="0" smtClean="0"/>
              <a:t>) to reduce cardiovascular morbidity and mortality. </a:t>
            </a:r>
            <a:endParaRPr lang="en-US" b="1"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pPr>
              <a:buNone/>
            </a:pPr>
            <a:r>
              <a:rPr lang="en-US" dirty="0" smtClean="0"/>
              <a:t> </a:t>
            </a:r>
            <a:r>
              <a:rPr lang="en-US" b="1" dirty="0" smtClean="0"/>
              <a:t>TYPES OF ANGINA</a:t>
            </a:r>
          </a:p>
          <a:p>
            <a:pPr>
              <a:buNone/>
            </a:pPr>
            <a:r>
              <a:rPr lang="en-US" b="1" dirty="0" smtClean="0"/>
              <a:t>Angina pectoris has three patterns: </a:t>
            </a:r>
          </a:p>
          <a:p>
            <a:pPr>
              <a:buNone/>
            </a:pPr>
            <a:r>
              <a:rPr lang="en-US" b="1" dirty="0" smtClean="0"/>
              <a:t>1) stable, effort-induced, classic, or typical angina</a:t>
            </a:r>
          </a:p>
          <a:p>
            <a:pPr>
              <a:buNone/>
            </a:pPr>
            <a:r>
              <a:rPr lang="en-US" b="1" dirty="0" smtClean="0"/>
              <a:t>2) unstable angina</a:t>
            </a:r>
          </a:p>
          <a:p>
            <a:pPr>
              <a:buNone/>
            </a:pPr>
            <a:r>
              <a:rPr lang="en-US" b="1" dirty="0" smtClean="0"/>
              <a:t> 3) </a:t>
            </a:r>
            <a:r>
              <a:rPr lang="en-US" b="1" dirty="0" err="1" smtClean="0"/>
              <a:t>Prinzmetal</a:t>
            </a:r>
            <a:r>
              <a:rPr lang="en-US" b="1" dirty="0" smtClean="0"/>
              <a:t>, variant, </a:t>
            </a:r>
            <a:r>
              <a:rPr lang="en-US" b="1" dirty="0" err="1" smtClean="0"/>
              <a:t>vasospastic</a:t>
            </a:r>
            <a:r>
              <a:rPr lang="en-US" b="1" dirty="0" smtClean="0"/>
              <a:t>, or rest angina. They are caused by varying combinations of increased myocardial demand and decreased myocardial perfusion.</a:t>
            </a:r>
            <a:endParaRPr lang="en-US" b="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a:bodyPr>
          <a:lstStyle/>
          <a:p>
            <a:r>
              <a:rPr lang="en-US" b="1" dirty="0" smtClean="0"/>
              <a:t>A. Stable angina, effort-induced angina, classic or typical angina </a:t>
            </a:r>
          </a:p>
          <a:p>
            <a:r>
              <a:rPr lang="en-US" dirty="0" smtClean="0"/>
              <a:t>most </a:t>
            </a:r>
            <a:r>
              <a:rPr lang="en-US" dirty="0" smtClean="0"/>
              <a:t>common form of </a:t>
            </a:r>
            <a:r>
              <a:rPr lang="en-US" dirty="0" smtClean="0"/>
              <a:t>angina</a:t>
            </a:r>
          </a:p>
          <a:p>
            <a:r>
              <a:rPr lang="en-US" dirty="0" smtClean="0"/>
              <a:t>characterized </a:t>
            </a:r>
            <a:r>
              <a:rPr lang="en-US" dirty="0" smtClean="0"/>
              <a:t>by a short-lasting burning, heavy, or squeezing feeling in the chest. </a:t>
            </a:r>
            <a:endParaRPr lang="en-US" dirty="0" smtClean="0"/>
          </a:p>
          <a:p>
            <a:r>
              <a:rPr lang="en-US" dirty="0" smtClean="0"/>
              <a:t>Some </a:t>
            </a:r>
            <a:r>
              <a:rPr lang="en-US" dirty="0" smtClean="0"/>
              <a:t>ischemic episodes may present “atypically”—with extreme fatigue, nausea, or diaphoresis—while others may not be associated with any symptoms (silent angina</a:t>
            </a:r>
            <a:r>
              <a:rPr lang="en-US" dirty="0" smtClean="0"/>
              <a:t>).</a:t>
            </a:r>
          </a:p>
          <a:p>
            <a:r>
              <a:rPr lang="en-US" dirty="0" smtClean="0"/>
              <a:t> </a:t>
            </a:r>
            <a:r>
              <a:rPr lang="en-US" dirty="0" smtClean="0"/>
              <a:t>Atypical presentations are more common in women, diabetic patients, and the elderly.</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r>
              <a:rPr lang="en-US" b="1" dirty="0" smtClean="0"/>
              <a:t>Classic angina is caused by the reduction of coronary perfusion due to a fixed obstruction of a coronary artery produced by atherosclerosis. Due to the fixed obstruction, the blood supply cannot increase, and the heart becomes vulnerable to ischemia whenever there is increased demand, such as that produced by physical activity, emotional </a:t>
            </a:r>
            <a:r>
              <a:rPr lang="en-US" b="1" dirty="0" smtClean="0"/>
              <a:t>stress or </a:t>
            </a:r>
            <a:r>
              <a:rPr lang="en-US" b="1" dirty="0" smtClean="0"/>
              <a:t>any other cause of increased cardiac workload. </a:t>
            </a:r>
            <a:endParaRPr lang="en-US" b="1" dirty="0" smtClean="0"/>
          </a:p>
          <a:p>
            <a:r>
              <a:rPr lang="en-US" b="1" dirty="0" smtClean="0"/>
              <a:t>Typical </a:t>
            </a:r>
            <a:r>
              <a:rPr lang="en-US" b="1" dirty="0" smtClean="0"/>
              <a:t>angina pectoris is relieved by rest or nitroglycerin. When the pattern of the chest pains and the amount of effort needed to trigger the chest pains do not vary over time, the angina is named “stable angina.”</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85000" lnSpcReduction="10000"/>
          </a:bodyPr>
          <a:lstStyle/>
          <a:p>
            <a:r>
              <a:rPr lang="en-US" b="1" dirty="0" smtClean="0"/>
              <a:t>B. Unstable angina  </a:t>
            </a:r>
          </a:p>
          <a:p>
            <a:r>
              <a:rPr lang="en-US" b="1" dirty="0" smtClean="0"/>
              <a:t>is classified between stable angina and MI. </a:t>
            </a:r>
          </a:p>
          <a:p>
            <a:r>
              <a:rPr lang="en-US" b="1" dirty="0" smtClean="0"/>
              <a:t>chest pain occurs with increased frequency, duration, and intensity and can be precipitated by progressively less effort. </a:t>
            </a:r>
          </a:p>
          <a:p>
            <a:r>
              <a:rPr lang="en-US" b="1" dirty="0" smtClean="0"/>
              <a:t>Any episode of rest angina longer than 20 minutes, any new-onset angina, any increasing angina, or even sudden development of shortness of breath is suggestive of unstable angina. </a:t>
            </a:r>
          </a:p>
          <a:p>
            <a:r>
              <a:rPr lang="en-US" b="1" dirty="0" smtClean="0"/>
              <a:t>The symptoms are not relieved by rest or nitroglycerin. </a:t>
            </a:r>
          </a:p>
          <a:p>
            <a:r>
              <a:rPr lang="en-US" b="1" dirty="0" smtClean="0"/>
              <a:t>is a form of acute coronary syndrome and requires hospital admission and  more aggressive therapy to prevent progression to MI and death.</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a:bodyPr>
          <a:lstStyle/>
          <a:p>
            <a:pPr>
              <a:buNone/>
            </a:pPr>
            <a:r>
              <a:rPr lang="en-US" b="1" dirty="0" smtClean="0"/>
              <a:t>C. </a:t>
            </a:r>
            <a:r>
              <a:rPr lang="en-US" b="1" dirty="0" err="1" smtClean="0"/>
              <a:t>Prinzmetal</a:t>
            </a:r>
            <a:r>
              <a:rPr lang="en-US" b="1" dirty="0" smtClean="0"/>
              <a:t>, variant, </a:t>
            </a:r>
            <a:r>
              <a:rPr lang="en-US" b="1" dirty="0" err="1" smtClean="0"/>
              <a:t>vasospastic</a:t>
            </a:r>
            <a:r>
              <a:rPr lang="en-US" b="1" dirty="0" smtClean="0"/>
              <a:t>, or rest angina </a:t>
            </a:r>
          </a:p>
          <a:p>
            <a:r>
              <a:rPr lang="en-US" b="1" dirty="0" smtClean="0"/>
              <a:t>uncommon pattern of episodic angina that occurs at rest and is due to coronary artery spasm. </a:t>
            </a:r>
          </a:p>
          <a:p>
            <a:r>
              <a:rPr lang="en-US" b="1" dirty="0" smtClean="0"/>
              <a:t>Symptoms are caused by decreased blood flow to the heart muscle from the spasm of the coronary artery. </a:t>
            </a:r>
          </a:p>
          <a:p>
            <a:r>
              <a:rPr lang="en-US" b="1" dirty="0" smtClean="0"/>
              <a:t>Although individuals with this form of angina may have significant coronary atherosclerosis, the angina attacks are unrelated to physical activity, heart rate, or blood pressure. </a:t>
            </a:r>
            <a:r>
              <a:rPr lang="en-US" b="1" dirty="0" err="1" smtClean="0"/>
              <a:t>Prinzmetal</a:t>
            </a:r>
            <a:r>
              <a:rPr lang="en-US" b="1" dirty="0" smtClean="0"/>
              <a:t> angina generally responds to coronary vasodilators, such as nitroglycerin and calcium channel blockers.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lnSpcReduction="10000"/>
          </a:bodyPr>
          <a:lstStyle/>
          <a:p>
            <a:pPr>
              <a:buNone/>
            </a:pPr>
            <a:r>
              <a:rPr lang="en-US" b="1" dirty="0" smtClean="0">
                <a:latin typeface="Tahoma" pitchFamily="34" charset="0"/>
                <a:ea typeface="Tahoma" pitchFamily="34" charset="0"/>
                <a:cs typeface="Tahoma" pitchFamily="34" charset="0"/>
              </a:rPr>
              <a:t>MECHANISMS FOR CONTROLLING  BLOOD PRESSURE</a:t>
            </a:r>
          </a:p>
          <a:p>
            <a:r>
              <a:rPr lang="en-US" b="1" dirty="0" smtClean="0">
                <a:latin typeface="Tahoma" pitchFamily="34" charset="0"/>
                <a:ea typeface="Tahoma" pitchFamily="34" charset="0"/>
                <a:cs typeface="Tahoma" pitchFamily="34" charset="0"/>
              </a:rPr>
              <a:t>Arterial blood pressure is directly proportional to cardiac output and peripheral vascular resistance.</a:t>
            </a:r>
          </a:p>
          <a:p>
            <a:r>
              <a:rPr lang="en-US" b="1" dirty="0" smtClean="0">
                <a:latin typeface="Tahoma" pitchFamily="34" charset="0"/>
                <a:ea typeface="Tahoma" pitchFamily="34" charset="0"/>
                <a:cs typeface="Tahoma" pitchFamily="34" charset="0"/>
              </a:rPr>
              <a:t>Most antihypertensive drugs lower blood pressure by reducing cardiac output and/or decreasing peripheral resistance.</a:t>
            </a:r>
          </a:p>
          <a:p>
            <a:r>
              <a:rPr lang="en-US" b="1" dirty="0" smtClean="0">
                <a:latin typeface="Tahoma" pitchFamily="34" charset="0"/>
                <a:ea typeface="Tahoma" pitchFamily="34" charset="0"/>
                <a:cs typeface="Tahoma" pitchFamily="34" charset="0"/>
              </a:rPr>
              <a:t>Cardiac output and peripheral resistance, in turn, are controlled mainly by two overlapping control mechanisms: the </a:t>
            </a:r>
            <a:r>
              <a:rPr lang="en-US" b="1" dirty="0" err="1" smtClean="0">
                <a:latin typeface="Tahoma" pitchFamily="34" charset="0"/>
                <a:ea typeface="Tahoma" pitchFamily="34" charset="0"/>
                <a:cs typeface="Tahoma" pitchFamily="34" charset="0"/>
              </a:rPr>
              <a:t>baroreflexes</a:t>
            </a:r>
            <a:r>
              <a:rPr lang="en-US" b="1" dirty="0" smtClean="0">
                <a:latin typeface="Tahoma" pitchFamily="34" charset="0"/>
                <a:ea typeface="Tahoma" pitchFamily="34" charset="0"/>
                <a:cs typeface="Tahoma" pitchFamily="34" charset="0"/>
              </a:rPr>
              <a:t> and the </a:t>
            </a:r>
            <a:r>
              <a:rPr lang="en-US" b="1" dirty="0" err="1" smtClean="0">
                <a:latin typeface="Tahoma" pitchFamily="34" charset="0"/>
                <a:ea typeface="Tahoma" pitchFamily="34" charset="0"/>
                <a:cs typeface="Tahoma" pitchFamily="34" charset="0"/>
              </a:rPr>
              <a:t>renin–angiotensin–aldosterone</a:t>
            </a:r>
            <a:r>
              <a:rPr lang="en-US" b="1" dirty="0" smtClean="0">
                <a:latin typeface="Tahoma" pitchFamily="34" charset="0"/>
                <a:ea typeface="Tahoma" pitchFamily="34" charset="0"/>
                <a:cs typeface="Tahoma" pitchFamily="34" charset="0"/>
              </a:rPr>
              <a:t> system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85000" lnSpcReduction="20000"/>
          </a:bodyPr>
          <a:lstStyle/>
          <a:p>
            <a:pPr>
              <a:buNone/>
            </a:pPr>
            <a:r>
              <a:rPr lang="en-US" b="1" dirty="0" smtClean="0"/>
              <a:t>D. Acute coronary syndrome </a:t>
            </a:r>
          </a:p>
          <a:p>
            <a:r>
              <a:rPr lang="en-US" b="1" dirty="0" smtClean="0"/>
              <a:t>is an emergency that commonly results from rupture of an atherosclerotic plaque and partial or complete thrombosis of a coronary artery. Most cases occur from disruption of an atherosclerotic lesion, followed by platelet activation of the coagulation cascade and vasoconstriction. This process culminates in </a:t>
            </a:r>
            <a:r>
              <a:rPr lang="en-US" b="1" dirty="0" err="1" smtClean="0"/>
              <a:t>intraluminal</a:t>
            </a:r>
            <a:r>
              <a:rPr lang="en-US" b="1" dirty="0" smtClean="0"/>
              <a:t> thrombosis and vascular occlusion. If the thrombus occludes most of the blood vessel, and, if the occlusion is untreated, necrosis of the cardiac muscle may </a:t>
            </a:r>
            <a:r>
              <a:rPr lang="en-US" b="1" dirty="0" err="1" smtClean="0"/>
              <a:t>occure</a:t>
            </a:r>
            <a:r>
              <a:rPr lang="en-US" b="1" dirty="0" smtClean="0"/>
              <a:t>. MI (necrosis) is typified by increases in the serum levels of biomarkers such as </a:t>
            </a:r>
            <a:r>
              <a:rPr lang="en-US" b="1" dirty="0" err="1" smtClean="0"/>
              <a:t>troponins</a:t>
            </a:r>
            <a:r>
              <a:rPr lang="en-US" b="1" dirty="0" smtClean="0"/>
              <a:t> and </a:t>
            </a:r>
            <a:r>
              <a:rPr lang="en-US" b="1" dirty="0" err="1" smtClean="0"/>
              <a:t>creatine</a:t>
            </a:r>
            <a:r>
              <a:rPr lang="en-US" b="1" dirty="0" smtClean="0"/>
              <a:t> </a:t>
            </a:r>
            <a:r>
              <a:rPr lang="en-US" b="1" dirty="0" err="1" smtClean="0"/>
              <a:t>kinase</a:t>
            </a:r>
            <a:r>
              <a:rPr lang="en-US" b="1" dirty="0" smtClean="0"/>
              <a:t>. The acute coronary syndrome may present as ST-segment elevation myocardial infarction, non–ST-segment elevation myocardial infarction, or as unstable angina. [Note: In unstable angina, no increases of biomarkers of myocardial necrosis are present.]</a:t>
            </a: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248400"/>
          </a:xfrm>
        </p:spPr>
        <p:txBody>
          <a:bodyPr>
            <a:normAutofit/>
          </a:bodyPr>
          <a:lstStyle/>
          <a:p>
            <a:pPr>
              <a:buNone/>
            </a:pPr>
            <a:r>
              <a:rPr lang="en-US" dirty="0" smtClean="0"/>
              <a:t> </a:t>
            </a:r>
            <a:r>
              <a:rPr lang="en-US" b="1" dirty="0" smtClean="0"/>
              <a:t>TREATMENT STRATEGIES</a:t>
            </a:r>
          </a:p>
          <a:p>
            <a:r>
              <a:rPr lang="en-US" b="1" dirty="0" smtClean="0"/>
              <a:t>Four types of drugs, used either alone or in combination, are commonly used to manage patients with stable angina: β-blockers, calcium channel blockers, organic nitrates, and the sodium channel–blocking drug, </a:t>
            </a:r>
            <a:r>
              <a:rPr lang="en-US" b="1" dirty="0" err="1" smtClean="0"/>
              <a:t>ranolazine</a:t>
            </a:r>
            <a:r>
              <a:rPr lang="en-US" b="1" dirty="0" smtClean="0"/>
              <a:t>. </a:t>
            </a:r>
          </a:p>
          <a:p>
            <a:r>
              <a:rPr lang="en-US" b="1" dirty="0" smtClean="0"/>
              <a:t>These agents help to balance the cardiac oxygen supply and demand equation by affecting blood pressure, venous return, heart rate, and contractility. </a:t>
            </a:r>
            <a:endParaRPr lang="en-US"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normAutofit fontScale="85000" lnSpcReduction="10000"/>
          </a:bodyPr>
          <a:lstStyle/>
          <a:p>
            <a:pPr>
              <a:buNone/>
            </a:pPr>
            <a:r>
              <a:rPr lang="en-US" b="1" dirty="0" smtClean="0"/>
              <a:t>𝛃-ADRENERGIC BLOCKERS</a:t>
            </a:r>
          </a:p>
          <a:p>
            <a:r>
              <a:rPr lang="en-US" b="1" dirty="0" smtClean="0"/>
              <a:t>decrease the oxygen demands of the myocardium by blocking β1 receptors, resulting in decreased heart rate, contractility, cardiac output, and blood pressure. </a:t>
            </a:r>
          </a:p>
          <a:p>
            <a:r>
              <a:rPr lang="en-US" b="1" dirty="0" smtClean="0"/>
              <a:t>reduce myocardial oxygen demand during exertion and at rest. As such, they can reduce both the frequency and severity of angina attacks. </a:t>
            </a:r>
          </a:p>
          <a:p>
            <a:r>
              <a:rPr lang="en-US" b="1" dirty="0" smtClean="0"/>
              <a:t>used to increase exercise duration and tolerance in patients with effort-induced angina. </a:t>
            </a:r>
          </a:p>
          <a:p>
            <a:r>
              <a:rPr lang="en-US" b="1" dirty="0" smtClean="0"/>
              <a:t>recommended as initial </a:t>
            </a:r>
            <a:r>
              <a:rPr lang="en-US" b="1" dirty="0" err="1" smtClean="0"/>
              <a:t>antianginal</a:t>
            </a:r>
            <a:r>
              <a:rPr lang="en-US" b="1" dirty="0" smtClean="0"/>
              <a:t> therapy in all patients unless contraindicated. [Note: The exception to this rule is </a:t>
            </a:r>
            <a:r>
              <a:rPr lang="en-US" b="1" dirty="0" err="1" smtClean="0"/>
              <a:t>vasospastic</a:t>
            </a:r>
            <a:r>
              <a:rPr lang="en-US" b="1" dirty="0" smtClean="0"/>
              <a:t> angina, in which β-blockers are ineffective and may actually worsen symptoms.] </a:t>
            </a:r>
          </a:p>
          <a:p>
            <a:r>
              <a:rPr lang="en-US" b="1" dirty="0" smtClean="0"/>
              <a:t>reduce the risk of death and MI in  patients who have had a prior MI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86800" cy="5440363"/>
          </a:xfrm>
        </p:spPr>
        <p:txBody>
          <a:bodyPr>
            <a:normAutofit/>
          </a:bodyPr>
          <a:lstStyle/>
          <a:p>
            <a:r>
              <a:rPr lang="en-US" b="1" dirty="0" smtClean="0"/>
              <a:t>Agents with intrinsic </a:t>
            </a:r>
            <a:r>
              <a:rPr lang="en-US" b="1" dirty="0" err="1" smtClean="0"/>
              <a:t>sympathomimetic</a:t>
            </a:r>
            <a:r>
              <a:rPr lang="en-US" b="1" dirty="0" smtClean="0"/>
              <a:t> activity (ISA) such as </a:t>
            </a:r>
            <a:r>
              <a:rPr lang="en-US" b="1" dirty="0" err="1" smtClean="0"/>
              <a:t>pindolol</a:t>
            </a:r>
            <a:r>
              <a:rPr lang="en-US" b="1" dirty="0" smtClean="0"/>
              <a:t> should be avoided in patients with angina and those who have had a MI. </a:t>
            </a:r>
          </a:p>
          <a:p>
            <a:r>
              <a:rPr lang="en-US" b="1" dirty="0" err="1" smtClean="0"/>
              <a:t>Metoprolol</a:t>
            </a:r>
            <a:r>
              <a:rPr lang="en-US" b="1" dirty="0" smtClean="0"/>
              <a:t> and </a:t>
            </a:r>
            <a:r>
              <a:rPr lang="en-US" b="1" dirty="0" err="1" smtClean="0"/>
              <a:t>atenolol</a:t>
            </a:r>
            <a:r>
              <a:rPr lang="en-US" b="1" dirty="0" smtClean="0"/>
              <a:t>, are preferred</a:t>
            </a:r>
          </a:p>
          <a:p>
            <a:r>
              <a:rPr lang="en-US" b="1" dirty="0" smtClean="0"/>
              <a:t> [Note: All β-blockers are nonselective at high doses and can inhibit β2 receptors.] </a:t>
            </a: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a:normAutofit lnSpcReduction="10000"/>
          </a:bodyPr>
          <a:lstStyle/>
          <a:p>
            <a:pPr>
              <a:buNone/>
            </a:pPr>
            <a:r>
              <a:rPr lang="en-US" b="1" dirty="0" smtClean="0">
                <a:latin typeface="Tahoma" pitchFamily="34" charset="0"/>
                <a:ea typeface="Tahoma" pitchFamily="34" charset="0"/>
                <a:cs typeface="Tahoma" pitchFamily="34" charset="0"/>
              </a:rPr>
              <a:t>CALCIUM CHANNEL BLOCKERS</a:t>
            </a:r>
          </a:p>
          <a:p>
            <a:r>
              <a:rPr lang="en-US" b="1" dirty="0" smtClean="0">
                <a:latin typeface="Tahoma" pitchFamily="34" charset="0"/>
                <a:ea typeface="Tahoma" pitchFamily="34" charset="0"/>
                <a:cs typeface="Tahoma" pitchFamily="34" charset="0"/>
              </a:rPr>
              <a:t>The calcium channel blockers protect the tissue by inhibiting the entrance of calcium into cardiac and smooth muscle cells of the coronary and systemic arterial beds. </a:t>
            </a:r>
          </a:p>
          <a:p>
            <a:r>
              <a:rPr lang="en-US" b="1" dirty="0" smtClean="0">
                <a:latin typeface="Tahoma" pitchFamily="34" charset="0"/>
                <a:ea typeface="Tahoma" pitchFamily="34" charset="0"/>
                <a:cs typeface="Tahoma" pitchFamily="34" charset="0"/>
              </a:rPr>
              <a:t>primarily affect the resistance of peripheral and coronary arteriolar smooth muscle. In the treatment of effort-induced angina, calcium channel blockers reduce myocardial oxygen consumption by decreasing vascular resistance. Their efficacy in </a:t>
            </a:r>
            <a:r>
              <a:rPr lang="en-US" b="1" dirty="0" err="1" smtClean="0">
                <a:latin typeface="Tahoma" pitchFamily="34" charset="0"/>
                <a:ea typeface="Tahoma" pitchFamily="34" charset="0"/>
                <a:cs typeface="Tahoma" pitchFamily="34" charset="0"/>
              </a:rPr>
              <a:t>vasospastic</a:t>
            </a:r>
            <a:r>
              <a:rPr lang="en-US" b="1" dirty="0" smtClean="0">
                <a:latin typeface="Tahoma" pitchFamily="34" charset="0"/>
                <a:ea typeface="Tahoma" pitchFamily="34" charset="0"/>
                <a:cs typeface="Tahoma" pitchFamily="34" charset="0"/>
              </a:rPr>
              <a:t> angina is due to relaxation of the coronary arteries. </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00800"/>
          </a:xfrm>
        </p:spPr>
        <p:txBody>
          <a:bodyPr>
            <a:normAutofit/>
          </a:bodyPr>
          <a:lstStyle/>
          <a:p>
            <a:pPr>
              <a:buNone/>
            </a:pPr>
            <a:r>
              <a:rPr lang="en-US" b="1" dirty="0" smtClean="0"/>
              <a:t>    A. </a:t>
            </a:r>
            <a:r>
              <a:rPr lang="en-US" b="1" dirty="0" err="1" smtClean="0"/>
              <a:t>Dihydropyridine</a:t>
            </a:r>
            <a:r>
              <a:rPr lang="en-US" b="1" dirty="0" smtClean="0"/>
              <a:t> calcium channel blockers </a:t>
            </a:r>
            <a:r>
              <a:rPr lang="en-US" b="1" dirty="0" err="1" smtClean="0"/>
              <a:t>Amlodipine</a:t>
            </a:r>
            <a:r>
              <a:rPr lang="en-US" b="1" dirty="0" smtClean="0"/>
              <a:t> ,an oral </a:t>
            </a:r>
            <a:r>
              <a:rPr lang="en-US" b="1" dirty="0" err="1" smtClean="0"/>
              <a:t>dihydropyridine</a:t>
            </a:r>
            <a:r>
              <a:rPr lang="en-US" b="1" dirty="0" smtClean="0"/>
              <a:t>, functions mainly as an arteriolar vasodilator. This drug has minimal effect on cardiac conduction. The </a:t>
            </a:r>
            <a:r>
              <a:rPr lang="en-US" b="1" dirty="0" err="1" smtClean="0"/>
              <a:t>vasodilatory</a:t>
            </a:r>
            <a:r>
              <a:rPr lang="en-US" b="1" dirty="0" smtClean="0"/>
              <a:t> effect of </a:t>
            </a:r>
            <a:r>
              <a:rPr lang="en-US" b="1" dirty="0" err="1" smtClean="0"/>
              <a:t>amlodipine</a:t>
            </a:r>
            <a:r>
              <a:rPr lang="en-US" b="1" dirty="0" smtClean="0"/>
              <a:t> is useful in the treatment of variant angina caused by spontaneous coronary spasm.</a:t>
            </a:r>
          </a:p>
          <a:p>
            <a:r>
              <a:rPr lang="en-US" b="1" dirty="0" smtClean="0"/>
              <a:t> </a:t>
            </a:r>
            <a:r>
              <a:rPr lang="en-US" b="1" dirty="0" err="1" smtClean="0"/>
              <a:t>Nifedipine</a:t>
            </a:r>
            <a:r>
              <a:rPr lang="en-US" b="1" dirty="0" smtClean="0"/>
              <a:t> is another agent in this class; it is usually administered as an extended-release oral formulation. </a:t>
            </a:r>
            <a:endParaRPr lang="en-US" b="1"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92500" lnSpcReduction="10000"/>
          </a:bodyPr>
          <a:lstStyle/>
          <a:p>
            <a:r>
              <a:rPr lang="en-US" b="1" dirty="0" smtClean="0"/>
              <a:t>B. </a:t>
            </a:r>
            <a:r>
              <a:rPr lang="en-US" b="1" dirty="0" err="1" smtClean="0"/>
              <a:t>Nondihydropyridine</a:t>
            </a:r>
            <a:r>
              <a:rPr lang="en-US" b="1" dirty="0" smtClean="0"/>
              <a:t> calcium channel blockers </a:t>
            </a:r>
            <a:r>
              <a:rPr lang="en-US" b="1" dirty="0" err="1" smtClean="0"/>
              <a:t>Verapamil</a:t>
            </a:r>
            <a:r>
              <a:rPr lang="en-US" b="1" dirty="0" smtClean="0"/>
              <a:t>  slows </a:t>
            </a:r>
            <a:r>
              <a:rPr lang="en-US" b="1" dirty="0" err="1" smtClean="0"/>
              <a:t>atrioventricular</a:t>
            </a:r>
            <a:r>
              <a:rPr lang="en-US" b="1" dirty="0" smtClean="0"/>
              <a:t> (AV) conduction directly and decreases heart rate, contractility, blood pressure, and oxygen demand. </a:t>
            </a:r>
            <a:r>
              <a:rPr lang="en-US" b="1" dirty="0" err="1" smtClean="0"/>
              <a:t>Verapamil</a:t>
            </a:r>
            <a:r>
              <a:rPr lang="en-US" b="1" dirty="0" smtClean="0"/>
              <a:t> has greater negative </a:t>
            </a:r>
            <a:r>
              <a:rPr lang="en-US" b="1" dirty="0" err="1" smtClean="0"/>
              <a:t>inotropic</a:t>
            </a:r>
            <a:r>
              <a:rPr lang="en-US" b="1" dirty="0" smtClean="0"/>
              <a:t> effects than </a:t>
            </a:r>
            <a:r>
              <a:rPr lang="en-US" b="1" dirty="0" err="1" smtClean="0"/>
              <a:t>amlodipine</a:t>
            </a:r>
            <a:r>
              <a:rPr lang="en-US" b="1" dirty="0" smtClean="0"/>
              <a:t>, but it is a weaker vasodilator. </a:t>
            </a:r>
          </a:p>
          <a:p>
            <a:r>
              <a:rPr lang="en-US" b="1" dirty="0" err="1" smtClean="0"/>
              <a:t>Verapamil</a:t>
            </a:r>
            <a:r>
              <a:rPr lang="en-US" b="1" dirty="0" smtClean="0"/>
              <a:t> is contraindicated in patients with preexisting depressed cardiac function or AV conduction abnormalities. </a:t>
            </a:r>
          </a:p>
          <a:p>
            <a:r>
              <a:rPr lang="en-US" b="1" dirty="0" err="1" smtClean="0"/>
              <a:t>Diltiazem</a:t>
            </a:r>
            <a:r>
              <a:rPr lang="en-US" b="1" dirty="0" smtClean="0"/>
              <a:t> also slows AV conduction, decreases the rate of firing of the sinus node pacemaker, and is also a coronary artery vasodilator. </a:t>
            </a:r>
            <a:r>
              <a:rPr lang="en-US" b="1" dirty="0" err="1" smtClean="0"/>
              <a:t>Diltiazem</a:t>
            </a:r>
            <a:r>
              <a:rPr lang="en-US" b="1" dirty="0" smtClean="0"/>
              <a:t> can relieve coronary artery spasm and is particularly useful in patients with  variant angina. </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0"/>
            <a:ext cx="8763000" cy="5105400"/>
          </a:xfrm>
        </p:spPr>
        <p:txBody>
          <a:bodyPr>
            <a:normAutofit/>
          </a:bodyPr>
          <a:lstStyle/>
          <a:p>
            <a:pPr>
              <a:buNone/>
            </a:pPr>
            <a:r>
              <a:rPr lang="en-US" b="1" dirty="0" smtClean="0"/>
              <a:t>ORGANIC NITRATES</a:t>
            </a:r>
          </a:p>
          <a:p>
            <a:r>
              <a:rPr lang="en-US" b="1" dirty="0" smtClean="0"/>
              <a:t>cause a reduction in myocardial oxygen demand, followed by relief of symptoms. They are effective in stable, unstable, and variant angina.</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10000"/>
          </a:bodyPr>
          <a:lstStyle/>
          <a:p>
            <a:pPr>
              <a:buNone/>
            </a:pPr>
            <a:r>
              <a:rPr lang="en-US" b="1" dirty="0" smtClean="0"/>
              <a:t>Mechanism of action</a:t>
            </a:r>
          </a:p>
          <a:p>
            <a:r>
              <a:rPr lang="en-US" b="1" dirty="0" smtClean="0"/>
              <a:t> Organic nitrates relax vascular smooth muscle by their intracellular conversion to nitrite ions and then to nitric oxide, which activates </a:t>
            </a:r>
            <a:r>
              <a:rPr lang="en-US" b="1" dirty="0" err="1" smtClean="0"/>
              <a:t>guanylate</a:t>
            </a:r>
            <a:r>
              <a:rPr lang="en-US" b="1" dirty="0" smtClean="0"/>
              <a:t> </a:t>
            </a:r>
            <a:r>
              <a:rPr lang="en-US" b="1" dirty="0" err="1" smtClean="0"/>
              <a:t>cyclase</a:t>
            </a:r>
            <a:r>
              <a:rPr lang="en-US" b="1" dirty="0" smtClean="0"/>
              <a:t> and increases the cells’ cyclic </a:t>
            </a:r>
            <a:r>
              <a:rPr lang="en-US" b="1" dirty="0" err="1" smtClean="0"/>
              <a:t>guanosine</a:t>
            </a:r>
            <a:r>
              <a:rPr lang="en-US" b="1" dirty="0" smtClean="0"/>
              <a:t> </a:t>
            </a:r>
            <a:r>
              <a:rPr lang="en-US" b="1" dirty="0" err="1" smtClean="0"/>
              <a:t>monophosphate</a:t>
            </a:r>
            <a:r>
              <a:rPr lang="en-US" b="1" dirty="0" smtClean="0"/>
              <a:t> (</a:t>
            </a:r>
            <a:r>
              <a:rPr lang="en-US" b="1" dirty="0" err="1" smtClean="0"/>
              <a:t>cGMP</a:t>
            </a:r>
            <a:r>
              <a:rPr lang="en-US" b="1" dirty="0" smtClean="0"/>
              <a:t>). Elevated </a:t>
            </a:r>
            <a:r>
              <a:rPr lang="en-US" b="1" dirty="0" err="1" smtClean="0"/>
              <a:t>cGMP</a:t>
            </a:r>
            <a:r>
              <a:rPr lang="en-US" b="1" dirty="0" smtClean="0"/>
              <a:t> ultimately leads to </a:t>
            </a:r>
            <a:r>
              <a:rPr lang="en-US" b="1" dirty="0" err="1" smtClean="0"/>
              <a:t>dephosphorylation</a:t>
            </a:r>
            <a:r>
              <a:rPr lang="en-US" b="1" dirty="0" smtClean="0"/>
              <a:t> of the myosin light chain, resulting in vascular smooth muscle relaxation.</a:t>
            </a:r>
          </a:p>
          <a:p>
            <a:r>
              <a:rPr lang="en-US" b="1" dirty="0" smtClean="0"/>
              <a:t>Nitrates such as nitroglycerin cause dilation of the large veins, which reduces preload (venous return to the heart) and, therefore, reduces the work of the heart. This is believed to be their main mechanism of action in the treatment of angina. Nitrates also dilate the coronary vasculature, providing an increased blood supply to the heart muscle.</a:t>
            </a: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152400" y="1219200"/>
            <a:ext cx="8763000" cy="2133600"/>
          </a:xfrm>
          <a:prstGeom prst="rect">
            <a:avLst/>
          </a:prstGeom>
          <a:noFill/>
          <a:ln w="9525">
            <a:noFill/>
            <a:miter lim="800000"/>
            <a:headEnd/>
            <a:tailEnd/>
          </a:ln>
          <a:effectLst/>
        </p:spPr>
      </p:pic>
      <p:sp>
        <p:nvSpPr>
          <p:cNvPr id="5" name="Rectangle 4"/>
          <p:cNvSpPr/>
          <p:nvPr/>
        </p:nvSpPr>
        <p:spPr>
          <a:xfrm>
            <a:off x="228600" y="3657600"/>
            <a:ext cx="8686800" cy="646331"/>
          </a:xfrm>
          <a:prstGeom prst="rect">
            <a:avLst/>
          </a:prstGeom>
        </p:spPr>
        <p:txBody>
          <a:bodyPr wrap="square">
            <a:spAutoFit/>
          </a:bodyPr>
          <a:lstStyle/>
          <a:p>
            <a:r>
              <a:rPr lang="en-US" b="1" dirty="0" smtClean="0">
                <a:latin typeface="Tahoma" pitchFamily="34" charset="0"/>
                <a:ea typeface="Tahoma" pitchFamily="34" charset="0"/>
                <a:cs typeface="Tahoma" pitchFamily="34" charset="0"/>
              </a:rPr>
              <a:t>Effects of nitrates and nitrites on smooth muscle. </a:t>
            </a:r>
            <a:r>
              <a:rPr lang="en-US" b="1" dirty="0" err="1" smtClean="0">
                <a:latin typeface="Tahoma" pitchFamily="34" charset="0"/>
                <a:ea typeface="Tahoma" pitchFamily="34" charset="0"/>
                <a:cs typeface="Tahoma" pitchFamily="34" charset="0"/>
              </a:rPr>
              <a:t>cGMP</a:t>
            </a:r>
            <a:r>
              <a:rPr lang="en-US" b="1" dirty="0" smtClean="0">
                <a:latin typeface="Tahoma" pitchFamily="34" charset="0"/>
                <a:ea typeface="Tahoma" pitchFamily="34" charset="0"/>
                <a:cs typeface="Tahoma" pitchFamily="34" charset="0"/>
              </a:rPr>
              <a:t>, = cyclic </a:t>
            </a:r>
            <a:r>
              <a:rPr lang="en-US" b="1" dirty="0" err="1" smtClean="0">
                <a:latin typeface="Tahoma" pitchFamily="34" charset="0"/>
                <a:ea typeface="Tahoma" pitchFamily="34" charset="0"/>
                <a:cs typeface="Tahoma" pitchFamily="34" charset="0"/>
              </a:rPr>
              <a:t>guanosine</a:t>
            </a:r>
            <a:r>
              <a:rPr lang="en-US" b="1" dirty="0" smtClean="0">
                <a:latin typeface="Tahoma" pitchFamily="34" charset="0"/>
                <a:ea typeface="Tahoma" pitchFamily="34" charset="0"/>
                <a:cs typeface="Tahoma" pitchFamily="34" charset="0"/>
              </a:rPr>
              <a:t> 3′,5′-monophosphate</a:t>
            </a:r>
            <a:endParaRPr lang="en-US" b="1" dirty="0">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91200"/>
            <a:ext cx="8229600" cy="1066800"/>
          </a:xfrm>
        </p:spPr>
        <p:txBody>
          <a:bodyPr>
            <a:normAutofit fontScale="90000"/>
          </a:bodyPr>
          <a:lstStyle/>
          <a:p>
            <a:r>
              <a:rPr lang="en-US" sz="2200" b="1" dirty="0" smtClean="0">
                <a:latin typeface="Tahoma" pitchFamily="34" charset="0"/>
                <a:ea typeface="Tahoma" pitchFamily="34" charset="0"/>
                <a:cs typeface="Tahoma" pitchFamily="34" charset="0"/>
              </a:rPr>
              <a:t>Major factors influencing blood pressure.</a:t>
            </a:r>
            <a:r>
              <a:rPr lang="en-US" dirty="0" smtClean="0"/>
              <a:t/>
            </a:r>
            <a:br>
              <a:rPr lang="en-US" dirty="0" smtClean="0"/>
            </a:br>
            <a:endParaRPr lang="en-US" dirty="0"/>
          </a:p>
        </p:txBody>
      </p:sp>
      <p:pic>
        <p:nvPicPr>
          <p:cNvPr id="2051" name="Picture 3"/>
          <p:cNvPicPr>
            <a:picLocks noGrp="1" noChangeAspect="1" noChangeArrowheads="1"/>
          </p:cNvPicPr>
          <p:nvPr>
            <p:ph idx="1"/>
          </p:nvPr>
        </p:nvPicPr>
        <p:blipFill>
          <a:blip r:embed="rId2"/>
          <a:srcRect/>
          <a:stretch>
            <a:fillRect/>
          </a:stretch>
        </p:blipFill>
        <p:spPr bwMode="auto">
          <a:xfrm>
            <a:off x="2362200" y="290688"/>
            <a:ext cx="4343400" cy="5147733"/>
          </a:xfrm>
          <a:prstGeom prst="rect">
            <a:avLst/>
          </a:prstGeom>
          <a:noFill/>
          <a:ln w="9525">
            <a:noFill/>
            <a:miter lim="800000"/>
            <a:headEnd/>
            <a:tailEnd/>
          </a:ln>
          <a:effectLst/>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fontScale="85000" lnSpcReduction="10000"/>
          </a:bodyPr>
          <a:lstStyle/>
          <a:p>
            <a:pPr>
              <a:buNone/>
            </a:pPr>
            <a:r>
              <a:rPr lang="en-US" dirty="0" smtClean="0"/>
              <a:t> Pharmacokinetics </a:t>
            </a:r>
          </a:p>
          <a:p>
            <a:r>
              <a:rPr lang="en-US" dirty="0" smtClean="0"/>
              <a:t>The </a:t>
            </a:r>
            <a:r>
              <a:rPr lang="en-US" dirty="0" smtClean="0"/>
              <a:t>onset of action varies from 1 minute for nitroglycerin to 30 minutes for </a:t>
            </a:r>
            <a:r>
              <a:rPr lang="en-US" dirty="0" err="1" smtClean="0"/>
              <a:t>isosorbide</a:t>
            </a:r>
            <a:r>
              <a:rPr lang="en-US" dirty="0" smtClean="0"/>
              <a:t> </a:t>
            </a:r>
            <a:r>
              <a:rPr lang="en-US" dirty="0" err="1" smtClean="0"/>
              <a:t>mononitrate</a:t>
            </a:r>
            <a:r>
              <a:rPr lang="en-US" dirty="0" smtClean="0"/>
              <a:t> . </a:t>
            </a:r>
          </a:p>
          <a:p>
            <a:r>
              <a:rPr lang="en-US" dirty="0" smtClean="0"/>
              <a:t>For prompt relief of an angina attack precipitated by exercise or emotional stress, sublingual (or spray form) nitroglycerin is the drug of choice. All patients suffering from angina should have nitroglycerin on hand to treat acute angina attacks. Significant first-pass metabolism of nitroglycerin occurs in the liver. Therefore, it is commonly administered via the sublingual or </a:t>
            </a:r>
            <a:r>
              <a:rPr lang="en-US" dirty="0" err="1" smtClean="0"/>
              <a:t>transdermal</a:t>
            </a:r>
            <a:r>
              <a:rPr lang="en-US" dirty="0" smtClean="0"/>
              <a:t> route (patch or ointment), thereby avoiding the hepatic first-pass effect. </a:t>
            </a:r>
            <a:r>
              <a:rPr lang="en-US" dirty="0" err="1" smtClean="0"/>
              <a:t>Isosorbide</a:t>
            </a:r>
            <a:r>
              <a:rPr lang="en-US" dirty="0" smtClean="0"/>
              <a:t> </a:t>
            </a:r>
            <a:r>
              <a:rPr lang="en-US" dirty="0" err="1" smtClean="0"/>
              <a:t>mononitrate</a:t>
            </a:r>
            <a:r>
              <a:rPr lang="en-US" dirty="0" smtClean="0"/>
              <a:t> has good bioavailability and long duration of action to its stability against hepatic breakdown. Oral </a:t>
            </a:r>
            <a:r>
              <a:rPr lang="en-US" dirty="0" err="1" smtClean="0"/>
              <a:t>isosorbide</a:t>
            </a:r>
            <a:r>
              <a:rPr lang="en-US" dirty="0" smtClean="0"/>
              <a:t> </a:t>
            </a:r>
            <a:r>
              <a:rPr lang="en-US" dirty="0" err="1" smtClean="0"/>
              <a:t>dinitrate</a:t>
            </a:r>
            <a:r>
              <a:rPr lang="en-US" dirty="0" smtClean="0"/>
              <a:t> undergoes </a:t>
            </a:r>
            <a:r>
              <a:rPr lang="en-US" dirty="0" err="1" smtClean="0"/>
              <a:t>denitration</a:t>
            </a:r>
            <a:r>
              <a:rPr lang="en-US" dirty="0" smtClean="0"/>
              <a:t> to two </a:t>
            </a:r>
            <a:r>
              <a:rPr lang="en-US" dirty="0" err="1" smtClean="0"/>
              <a:t>mononitrates</a:t>
            </a:r>
            <a:r>
              <a:rPr lang="en-US" dirty="0" smtClean="0"/>
              <a:t>, both of which possess </a:t>
            </a:r>
            <a:r>
              <a:rPr lang="en-US" dirty="0" err="1" smtClean="0"/>
              <a:t>antianginal</a:t>
            </a:r>
            <a:r>
              <a:rPr lang="en-US" dirty="0" smtClean="0"/>
              <a:t> activity.</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77500" lnSpcReduction="20000"/>
          </a:bodyPr>
          <a:lstStyle/>
          <a:p>
            <a:r>
              <a:rPr lang="en-US" dirty="0" smtClean="0"/>
              <a:t> Adverse effects</a:t>
            </a:r>
          </a:p>
          <a:p>
            <a:r>
              <a:rPr lang="en-US" dirty="0" smtClean="0"/>
              <a:t> Headache </a:t>
            </a:r>
          </a:p>
          <a:p>
            <a:r>
              <a:rPr lang="en-US" dirty="0" smtClean="0"/>
              <a:t>High doses of nitrates can also cause postural hypotension, facial flushing, and tachycardia. </a:t>
            </a:r>
          </a:p>
          <a:p>
            <a:r>
              <a:rPr lang="en-US" dirty="0" err="1" smtClean="0"/>
              <a:t>Phosphodiesterase</a:t>
            </a:r>
            <a:r>
              <a:rPr lang="en-US" dirty="0" smtClean="0"/>
              <a:t> type 5 inhibitors such as </a:t>
            </a:r>
            <a:r>
              <a:rPr lang="en-US" dirty="0" err="1" smtClean="0"/>
              <a:t>sildenafil</a:t>
            </a:r>
            <a:r>
              <a:rPr lang="en-US" dirty="0" smtClean="0"/>
              <a:t> potentiate the action of the nitrates. To preclude the dangerous hypotension that may occur, this combination is contraindicated. </a:t>
            </a:r>
          </a:p>
          <a:p>
            <a:r>
              <a:rPr lang="en-US" dirty="0" smtClean="0"/>
              <a:t>Tolerance to the actions of nitrates develops rapidly as the blood vessels become desensitized to </a:t>
            </a:r>
            <a:r>
              <a:rPr lang="en-US" dirty="0" err="1" smtClean="0"/>
              <a:t>vasodilation</a:t>
            </a:r>
            <a:r>
              <a:rPr lang="en-US" dirty="0" smtClean="0"/>
              <a:t>. Tolerance can be overcome by providing a daily “nitrate-free interval” to restore sensitivity to the drug. This interval of 10 to 12 hours is usually taken at night because demand on the heart is decreased at that time. Nitroglycerin patches are worn for 12 hours and then removed for 12 hours. However, variant angina worsens early in the morning, perhaps due to circadian catecholamine surges. Therefore, the nitrate-free interval in these patients should occur in the late afternoon.</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77000"/>
          </a:xfrm>
        </p:spPr>
        <p:txBody>
          <a:bodyPr>
            <a:normAutofit/>
          </a:bodyPr>
          <a:lstStyle/>
          <a:p>
            <a:endParaRPr lang="en-US" dirty="0" smtClean="0"/>
          </a:p>
          <a:p>
            <a:pPr>
              <a:buNone/>
            </a:pPr>
            <a:r>
              <a:rPr lang="en-US" dirty="0" smtClean="0"/>
              <a:t> </a:t>
            </a:r>
            <a:r>
              <a:rPr lang="en-US" b="1" dirty="0" smtClean="0"/>
              <a:t>SODIUM CHANNEL BLOCKER</a:t>
            </a:r>
          </a:p>
          <a:p>
            <a:r>
              <a:rPr lang="en-US" dirty="0" err="1" smtClean="0"/>
              <a:t>Ranolazine</a:t>
            </a:r>
            <a:r>
              <a:rPr lang="en-US" dirty="0" smtClean="0"/>
              <a:t> inhibits the late phase of the sodium current (late </a:t>
            </a:r>
            <a:r>
              <a:rPr lang="en-US" dirty="0" err="1" smtClean="0"/>
              <a:t>INa</a:t>
            </a:r>
            <a:r>
              <a:rPr lang="en-US" dirty="0" smtClean="0"/>
              <a:t>), improving the </a:t>
            </a:r>
            <a:r>
              <a:rPr lang="en-US" dirty="0" smtClean="0"/>
              <a:t>oxygen. </a:t>
            </a:r>
          </a:p>
          <a:p>
            <a:r>
              <a:rPr lang="en-US" dirty="0" smtClean="0"/>
              <a:t>has </a:t>
            </a:r>
            <a:r>
              <a:rPr lang="en-US" dirty="0" err="1" smtClean="0"/>
              <a:t>antianginal</a:t>
            </a:r>
            <a:r>
              <a:rPr lang="en-US" dirty="0" smtClean="0"/>
              <a:t> as well as </a:t>
            </a:r>
            <a:r>
              <a:rPr lang="en-US" dirty="0" err="1" smtClean="0"/>
              <a:t>antiarrhythmic</a:t>
            </a:r>
            <a:r>
              <a:rPr lang="en-US" dirty="0" smtClean="0"/>
              <a:t> properties.</a:t>
            </a:r>
          </a:p>
          <a:p>
            <a:pPr>
              <a:buNone/>
            </a:pPr>
            <a:r>
              <a:rPr lang="en-US" dirty="0" smtClean="0"/>
              <a:t> </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is </a:t>
            </a:r>
            <a:r>
              <a:rPr lang="en-US" dirty="0" smtClean="0"/>
              <a:t>extensively metabolized in the liver. </a:t>
            </a:r>
            <a:endParaRPr lang="en-US" dirty="0" smtClean="0"/>
          </a:p>
          <a:p>
            <a:r>
              <a:rPr lang="en-US" dirty="0" smtClean="0"/>
              <a:t> </a:t>
            </a:r>
            <a:r>
              <a:rPr lang="en-US" dirty="0" smtClean="0"/>
              <a:t>is subject to numerous drug interactions. </a:t>
            </a:r>
          </a:p>
          <a:p>
            <a:r>
              <a:rPr lang="en-US" dirty="0" smtClean="0"/>
              <a:t>can </a:t>
            </a:r>
            <a:r>
              <a:rPr lang="en-US" dirty="0" smtClean="0"/>
              <a:t>prolong the QT interval and should be avoided with other drugs that cause QT prolongation.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0" y="0"/>
            <a:ext cx="9144000" cy="5791200"/>
          </a:xfrm>
          <a:prstGeom prst="rect">
            <a:avLst/>
          </a:prstGeom>
          <a:noFill/>
          <a:ln w="9525">
            <a:noFill/>
            <a:miter lim="800000"/>
            <a:headEnd/>
            <a:tailEnd/>
          </a:ln>
          <a:effectLst/>
        </p:spPr>
      </p:pic>
      <p:sp>
        <p:nvSpPr>
          <p:cNvPr id="5" name="Rectangle 4"/>
          <p:cNvSpPr/>
          <p:nvPr/>
        </p:nvSpPr>
        <p:spPr>
          <a:xfrm>
            <a:off x="0" y="6019800"/>
            <a:ext cx="9144000" cy="646331"/>
          </a:xfrm>
          <a:prstGeom prst="rect">
            <a:avLst/>
          </a:prstGeom>
        </p:spPr>
        <p:txBody>
          <a:bodyPr wrap="square">
            <a:spAutoFit/>
          </a:bodyPr>
          <a:lstStyle/>
          <a:p>
            <a:r>
              <a:rPr lang="en-US" b="1" dirty="0" smtClean="0">
                <a:latin typeface="Tahoma" pitchFamily="34" charset="0"/>
                <a:ea typeface="Tahoma" pitchFamily="34" charset="0"/>
                <a:cs typeface="Tahoma" pitchFamily="34" charset="0"/>
              </a:rPr>
              <a:t>Response of the autonomic nervous system and the </a:t>
            </a:r>
            <a:r>
              <a:rPr lang="en-US" b="1" dirty="0" err="1" smtClean="0">
                <a:latin typeface="Tahoma" pitchFamily="34" charset="0"/>
                <a:ea typeface="Tahoma" pitchFamily="34" charset="0"/>
                <a:cs typeface="Tahoma" pitchFamily="34" charset="0"/>
              </a:rPr>
              <a:t>renin–angiotensin–aldosterone</a:t>
            </a:r>
            <a:r>
              <a:rPr lang="en-US" b="1" dirty="0" smtClean="0">
                <a:latin typeface="Tahoma" pitchFamily="34" charset="0"/>
                <a:ea typeface="Tahoma" pitchFamily="34" charset="0"/>
                <a:cs typeface="Tahoma" pitchFamily="34" charset="0"/>
              </a:rPr>
              <a:t> system to a decrease in blood pressure</a:t>
            </a:r>
            <a:endParaRPr lang="en-US" b="1" dirty="0">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1428</TotalTime>
  <Words>5603</Words>
  <Application>Microsoft Office PowerPoint</Application>
  <PresentationFormat>On-screen Show (4:3)</PresentationFormat>
  <Paragraphs>270</Paragraphs>
  <Slides>83</Slides>
  <Notes>0</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Office Theme</vt:lpstr>
      <vt:lpstr>Antihypertensive Drugs</vt:lpstr>
      <vt:lpstr>Slide 2</vt:lpstr>
      <vt:lpstr>Slide 3</vt:lpstr>
      <vt:lpstr>Slide 4</vt:lpstr>
      <vt:lpstr>Slide 5</vt:lpstr>
      <vt:lpstr>Slide 6</vt:lpstr>
      <vt:lpstr>Slide 7</vt:lpstr>
      <vt:lpstr>Major factors influencing blood pressure. </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Actions of β-adrenoceptor–blocking agents</vt:lpstr>
      <vt:lpstr>Slide 29</vt:lpstr>
      <vt:lpstr>Slide 30</vt:lpstr>
      <vt:lpstr>Slide 31</vt:lpstr>
      <vt:lpstr>Slide 32</vt:lpstr>
      <vt:lpstr>Slide 33</vt:lpstr>
      <vt:lpstr>Slide 34</vt:lpstr>
      <vt:lpstr>Slide 35</vt:lpstr>
      <vt:lpstr>Effects of various drug classes on the renin–angiotensin–aldosterone system.  </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64</cp:revision>
  <dcterms:created xsi:type="dcterms:W3CDTF">2017-12-12T18:01:24Z</dcterms:created>
  <dcterms:modified xsi:type="dcterms:W3CDTF">2017-12-25T16:09:05Z</dcterms:modified>
</cp:coreProperties>
</file>