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notesMasterIdLst>
    <p:notesMasterId r:id="rId29"/>
  </p:notesMasterIdLst>
  <p:sldIdLst>
    <p:sldId id="256" r:id="rId2"/>
    <p:sldId id="257" r:id="rId3"/>
    <p:sldId id="258" r:id="rId4"/>
    <p:sldId id="259" r:id="rId5"/>
    <p:sldId id="260" r:id="rId6"/>
    <p:sldId id="261" r:id="rId7"/>
    <p:sldId id="264" r:id="rId8"/>
    <p:sldId id="267" r:id="rId9"/>
    <p:sldId id="268" r:id="rId10"/>
    <p:sldId id="269" r:id="rId11"/>
    <p:sldId id="270" r:id="rId12"/>
    <p:sldId id="273" r:id="rId13"/>
    <p:sldId id="274" r:id="rId14"/>
    <p:sldId id="275" r:id="rId15"/>
    <p:sldId id="277" r:id="rId16"/>
    <p:sldId id="278" r:id="rId17"/>
    <p:sldId id="279" r:id="rId18"/>
    <p:sldId id="281" r:id="rId19"/>
    <p:sldId id="282" r:id="rId20"/>
    <p:sldId id="284" r:id="rId21"/>
    <p:sldId id="285" r:id="rId22"/>
    <p:sldId id="280" r:id="rId23"/>
    <p:sldId id="286" r:id="rId24"/>
    <p:sldId id="287" r:id="rId25"/>
    <p:sldId id="288" r:id="rId26"/>
    <p:sldId id="289" r:id="rId27"/>
    <p:sldId id="291" r:id="rId28"/>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showGuides="1">
      <p:cViewPr varScale="1">
        <p:scale>
          <a:sx n="66" d="100"/>
          <a:sy n="66" d="100"/>
        </p:scale>
        <p:origin x="-1494"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ar-IQ"/>
          </a:p>
        </p:txBody>
      </p:sp>
      <p:sp>
        <p:nvSpPr>
          <p:cNvPr id="3" name="Date Placeholder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3E39A803-F7F7-427E-B438-CDED6011E6B5}" type="datetimeFigureOut">
              <a:rPr lang="ar-IQ" smtClean="0"/>
              <a:pPr/>
              <a:t>06/04/1439</a:t>
            </a:fld>
            <a:endParaRPr lang="ar-IQ"/>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ar-IQ"/>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6" name="Footer Placeholder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ar-IQ"/>
          </a:p>
        </p:txBody>
      </p:sp>
      <p:sp>
        <p:nvSpPr>
          <p:cNvPr id="7" name="Slide Number Placeholder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18B8B406-732A-431D-95B8-2C9A1926BC16}" type="slidenum">
              <a:rPr lang="ar-IQ" smtClean="0"/>
              <a:pPr/>
              <a:t>‹#›</a:t>
            </a:fld>
            <a:endParaRPr lang="ar-IQ"/>
          </a:p>
        </p:txBody>
      </p:sp>
    </p:spTree>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ar-IQ" dirty="0"/>
          </a:p>
        </p:txBody>
      </p:sp>
      <p:sp>
        <p:nvSpPr>
          <p:cNvPr id="4" name="Slide Number Placeholder 3"/>
          <p:cNvSpPr>
            <a:spLocks noGrp="1"/>
          </p:cNvSpPr>
          <p:nvPr>
            <p:ph type="sldNum" sz="quarter" idx="10"/>
          </p:nvPr>
        </p:nvSpPr>
        <p:spPr/>
        <p:txBody>
          <a:bodyPr/>
          <a:lstStyle/>
          <a:p>
            <a:fld id="{18B8B406-732A-431D-95B8-2C9A1926BC16}" type="slidenum">
              <a:rPr lang="ar-IQ" smtClean="0"/>
              <a:pPr/>
              <a:t>1</a:t>
            </a:fld>
            <a:endParaRPr lang="ar-IQ"/>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ar-IQ"/>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ar-IQ"/>
          </a:p>
        </p:txBody>
      </p:sp>
      <p:sp>
        <p:nvSpPr>
          <p:cNvPr id="4" name="Date Placeholder 3"/>
          <p:cNvSpPr>
            <a:spLocks noGrp="1"/>
          </p:cNvSpPr>
          <p:nvPr>
            <p:ph type="dt" sz="half" idx="10"/>
          </p:nvPr>
        </p:nvSpPr>
        <p:spPr/>
        <p:txBody>
          <a:bodyPr/>
          <a:lstStyle/>
          <a:p>
            <a:fld id="{7CEE9F0D-877C-4E3E-9CB4-BEE0E9F23467}" type="datetimeFigureOut">
              <a:rPr lang="ar-IQ" smtClean="0"/>
              <a:pPr/>
              <a:t>06/04/1439</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F56E46BE-1FA7-4F04-BD9C-295266321B5A}" type="slidenum">
              <a:rPr lang="ar-IQ" smtClean="0"/>
              <a:pPr/>
              <a:t>‹#›</a:t>
            </a:fld>
            <a:endParaRPr lang="ar-IQ"/>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7CEE9F0D-877C-4E3E-9CB4-BEE0E9F23467}" type="datetimeFigureOut">
              <a:rPr lang="ar-IQ" smtClean="0"/>
              <a:pPr/>
              <a:t>06/04/1439</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F56E46BE-1FA7-4F04-BD9C-295266321B5A}" type="slidenum">
              <a:rPr lang="ar-IQ" smtClean="0"/>
              <a:pPr/>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ar-IQ"/>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7CEE9F0D-877C-4E3E-9CB4-BEE0E9F23467}" type="datetimeFigureOut">
              <a:rPr lang="ar-IQ" smtClean="0"/>
              <a:pPr/>
              <a:t>06/04/1439</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F56E46BE-1FA7-4F04-BD9C-295266321B5A}" type="slidenum">
              <a:rPr lang="ar-IQ" smtClean="0"/>
              <a:pPr/>
              <a:t>‹#›</a:t>
            </a:fld>
            <a:endParaRPr lang="ar-IQ"/>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7CEE9F0D-877C-4E3E-9CB4-BEE0E9F23467}" type="datetimeFigureOut">
              <a:rPr lang="ar-IQ" smtClean="0"/>
              <a:pPr/>
              <a:t>06/04/1439</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F56E46BE-1FA7-4F04-BD9C-295266321B5A}" type="slidenum">
              <a:rPr lang="ar-IQ" smtClean="0"/>
              <a:pPr/>
              <a:t>‹#›</a:t>
            </a:fld>
            <a:endParaRPr lang="ar-IQ"/>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ar-IQ"/>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CEE9F0D-877C-4E3E-9CB4-BEE0E9F23467}" type="datetimeFigureOut">
              <a:rPr lang="ar-IQ" smtClean="0"/>
              <a:pPr/>
              <a:t>06/04/1439</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F56E46BE-1FA7-4F04-BD9C-295266321B5A}" type="slidenum">
              <a:rPr lang="ar-IQ" smtClean="0"/>
              <a:pPr/>
              <a:t>‹#›</a:t>
            </a:fld>
            <a:endParaRPr lang="ar-IQ"/>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Date Placeholder 4"/>
          <p:cNvSpPr>
            <a:spLocks noGrp="1"/>
          </p:cNvSpPr>
          <p:nvPr>
            <p:ph type="dt" sz="half" idx="10"/>
          </p:nvPr>
        </p:nvSpPr>
        <p:spPr/>
        <p:txBody>
          <a:bodyPr/>
          <a:lstStyle/>
          <a:p>
            <a:fld id="{7CEE9F0D-877C-4E3E-9CB4-BEE0E9F23467}" type="datetimeFigureOut">
              <a:rPr lang="ar-IQ" smtClean="0"/>
              <a:pPr/>
              <a:t>06/04/1439</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F56E46BE-1FA7-4F04-BD9C-295266321B5A}" type="slidenum">
              <a:rPr lang="ar-IQ" smtClean="0"/>
              <a:pPr/>
              <a:t>‹#›</a:t>
            </a:fld>
            <a:endParaRPr lang="ar-IQ"/>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ar-IQ"/>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7" name="Date Placeholder 6"/>
          <p:cNvSpPr>
            <a:spLocks noGrp="1"/>
          </p:cNvSpPr>
          <p:nvPr>
            <p:ph type="dt" sz="half" idx="10"/>
          </p:nvPr>
        </p:nvSpPr>
        <p:spPr/>
        <p:txBody>
          <a:bodyPr/>
          <a:lstStyle/>
          <a:p>
            <a:fld id="{7CEE9F0D-877C-4E3E-9CB4-BEE0E9F23467}" type="datetimeFigureOut">
              <a:rPr lang="ar-IQ" smtClean="0"/>
              <a:pPr/>
              <a:t>06/04/1439</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F56E46BE-1FA7-4F04-BD9C-295266321B5A}" type="slidenum">
              <a:rPr lang="ar-IQ" smtClean="0"/>
              <a:pPr/>
              <a:t>‹#›</a:t>
            </a:fld>
            <a:endParaRPr lang="ar-IQ"/>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Date Placeholder 2"/>
          <p:cNvSpPr>
            <a:spLocks noGrp="1"/>
          </p:cNvSpPr>
          <p:nvPr>
            <p:ph type="dt" sz="half" idx="10"/>
          </p:nvPr>
        </p:nvSpPr>
        <p:spPr/>
        <p:txBody>
          <a:bodyPr/>
          <a:lstStyle/>
          <a:p>
            <a:fld id="{7CEE9F0D-877C-4E3E-9CB4-BEE0E9F23467}" type="datetimeFigureOut">
              <a:rPr lang="ar-IQ" smtClean="0"/>
              <a:pPr/>
              <a:t>06/04/1439</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F56E46BE-1FA7-4F04-BD9C-295266321B5A}" type="slidenum">
              <a:rPr lang="ar-IQ" smtClean="0"/>
              <a:pPr/>
              <a:t>‹#›</a:t>
            </a:fld>
            <a:endParaRPr lang="ar-IQ"/>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CEE9F0D-877C-4E3E-9CB4-BEE0E9F23467}" type="datetimeFigureOut">
              <a:rPr lang="ar-IQ" smtClean="0"/>
              <a:pPr/>
              <a:t>06/04/1439</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F56E46BE-1FA7-4F04-BD9C-295266321B5A}" type="slidenum">
              <a:rPr lang="ar-IQ" smtClean="0"/>
              <a:pPr/>
              <a:t>‹#›</a:t>
            </a:fld>
            <a:endParaRPr lang="ar-IQ"/>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ar-IQ"/>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CEE9F0D-877C-4E3E-9CB4-BEE0E9F23467}" type="datetimeFigureOut">
              <a:rPr lang="ar-IQ" smtClean="0"/>
              <a:pPr/>
              <a:t>06/04/1439</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F56E46BE-1FA7-4F04-BD9C-295266321B5A}" type="slidenum">
              <a:rPr lang="ar-IQ" smtClean="0"/>
              <a:pPr/>
              <a:t>‹#›</a:t>
            </a:fld>
            <a:endParaRPr lang="ar-IQ"/>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ar-IQ"/>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CEE9F0D-877C-4E3E-9CB4-BEE0E9F23467}" type="datetimeFigureOut">
              <a:rPr lang="ar-IQ" smtClean="0"/>
              <a:pPr/>
              <a:t>06/04/1439</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F56E46BE-1FA7-4F04-BD9C-295266321B5A}" type="slidenum">
              <a:rPr lang="ar-IQ" smtClean="0"/>
              <a:pPr/>
              <a:t>‹#›</a:t>
            </a:fld>
            <a:endParaRPr lang="ar-IQ"/>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en-US" smtClean="0"/>
              <a:t>Click to edit Master title style</a:t>
            </a:r>
            <a:endParaRPr lang="ar-IQ"/>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7CEE9F0D-877C-4E3E-9CB4-BEE0E9F23467}" type="datetimeFigureOut">
              <a:rPr lang="ar-IQ" smtClean="0"/>
              <a:pPr/>
              <a:t>06/04/1439</a:t>
            </a:fld>
            <a:endParaRPr lang="ar-IQ"/>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F56E46BE-1FA7-4F04-BD9C-295266321B5A}" type="slidenum">
              <a:rPr lang="ar-IQ" smtClean="0"/>
              <a:pPr/>
              <a:t>‹#›</a:t>
            </a:fld>
            <a:endParaRPr lang="ar-IQ"/>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 Id="rId4" Type="http://schemas.openxmlformats.org/officeDocument/2006/relationships/image" Target="../media/image11.png"/></Relationships>
</file>

<file path=ppt/slides/_rels/slide22.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2.xml"/><Relationship Id="rId5" Type="http://schemas.openxmlformats.org/officeDocument/2006/relationships/image" Target="../media/image15.png"/><Relationship Id="rId4" Type="http://schemas.openxmlformats.org/officeDocument/2006/relationships/image" Target="../media/image14.png"/></Relationships>
</file>

<file path=ppt/slides/_rels/slide23.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Biopharmaceutics</a:t>
            </a:r>
            <a:r>
              <a:rPr lang="ar-IQ" dirty="0" smtClean="0"/>
              <a:t/>
            </a:r>
            <a:br>
              <a:rPr lang="ar-IQ" dirty="0" smtClean="0"/>
            </a:br>
            <a:r>
              <a:rPr lang="en-GB" dirty="0" smtClean="0"/>
              <a:t>Chapter-6</a:t>
            </a:r>
            <a:endParaRPr lang="ar-IQ" dirty="0"/>
          </a:p>
        </p:txBody>
      </p:sp>
      <p:sp>
        <p:nvSpPr>
          <p:cNvPr id="3" name="Subtitle 2"/>
          <p:cNvSpPr>
            <a:spLocks noGrp="1"/>
          </p:cNvSpPr>
          <p:nvPr>
            <p:ph type="subTitle" idx="1"/>
          </p:nvPr>
        </p:nvSpPr>
        <p:spPr>
          <a:xfrm>
            <a:off x="1371600" y="3886200"/>
            <a:ext cx="6400800" cy="982960"/>
          </a:xfrm>
        </p:spPr>
        <p:txBody>
          <a:bodyPr/>
          <a:lstStyle/>
          <a:p>
            <a:r>
              <a:rPr lang="en-GB" b="1" dirty="0">
                <a:solidFill>
                  <a:schemeClr val="tx1"/>
                </a:solidFill>
              </a:rPr>
              <a:t>Drug Elimination and Clearance</a:t>
            </a:r>
            <a:endParaRPr lang="ar-IQ" dirty="0">
              <a:solidFill>
                <a:schemeClr val="tx1"/>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4082"/>
          </a:xfrm>
        </p:spPr>
        <p:txBody>
          <a:bodyPr>
            <a:normAutofit/>
          </a:bodyPr>
          <a:lstStyle/>
          <a:p>
            <a:r>
              <a:rPr lang="en-US" sz="3200" dirty="0" smtClean="0"/>
              <a:t>Tubular </a:t>
            </a:r>
            <a:r>
              <a:rPr lang="en-US" sz="3200" dirty="0" err="1" smtClean="0"/>
              <a:t>reabsorption</a:t>
            </a:r>
            <a:endParaRPr lang="ar-IQ" sz="3200" dirty="0"/>
          </a:p>
        </p:txBody>
      </p:sp>
      <p:sp>
        <p:nvSpPr>
          <p:cNvPr id="3" name="Content Placeholder 2"/>
          <p:cNvSpPr>
            <a:spLocks noGrp="1"/>
          </p:cNvSpPr>
          <p:nvPr>
            <p:ph idx="1"/>
          </p:nvPr>
        </p:nvSpPr>
        <p:spPr>
          <a:xfrm>
            <a:off x="457200" y="908720"/>
            <a:ext cx="8229600" cy="5217443"/>
          </a:xfrm>
        </p:spPr>
        <p:txBody>
          <a:bodyPr>
            <a:normAutofit/>
          </a:bodyPr>
          <a:lstStyle/>
          <a:p>
            <a:pPr algn="l" rtl="0"/>
            <a:r>
              <a:rPr lang="en-US" dirty="0" smtClean="0"/>
              <a:t>Tubular </a:t>
            </a:r>
            <a:r>
              <a:rPr lang="en-US" dirty="0" err="1" smtClean="0"/>
              <a:t>reabsorption</a:t>
            </a:r>
            <a:r>
              <a:rPr lang="en-US" dirty="0" smtClean="0"/>
              <a:t> occurs after the drug is filtered through the glomerulus and can be an active or a passive process. </a:t>
            </a:r>
          </a:p>
          <a:p>
            <a:pPr algn="l" rtl="0"/>
            <a:r>
              <a:rPr lang="en-US" dirty="0" smtClean="0"/>
              <a:t>If a drug is completely reabsorbed (e.g., glucose), then the value for the clearance of the drug is approximately </a:t>
            </a:r>
            <a:r>
              <a:rPr lang="en-US" u="sng" dirty="0" smtClean="0"/>
              <a:t>zero</a:t>
            </a:r>
            <a:r>
              <a:rPr lang="en-US" dirty="0" smtClean="0"/>
              <a:t>. For drugs that are partially reabsorbed, clearance values are less than the GFR of 125-130 </a:t>
            </a:r>
            <a:r>
              <a:rPr lang="en-GB" dirty="0" smtClean="0"/>
              <a:t>mL/min.</a:t>
            </a:r>
            <a:endParaRPr lang="ar-IQ"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a:bodyPr>
          <a:lstStyle/>
          <a:p>
            <a:pPr algn="l" rtl="0"/>
            <a:endParaRPr lang="ar-IQ" sz="2800" dirty="0"/>
          </a:p>
        </p:txBody>
      </p:sp>
      <p:sp>
        <p:nvSpPr>
          <p:cNvPr id="7" name="Content Placeholder 6"/>
          <p:cNvSpPr>
            <a:spLocks noGrp="1"/>
          </p:cNvSpPr>
          <p:nvPr>
            <p:ph idx="1"/>
          </p:nvPr>
        </p:nvSpPr>
        <p:spPr/>
        <p:txBody>
          <a:bodyPr>
            <a:normAutofit fontScale="77500" lnSpcReduction="20000"/>
          </a:bodyPr>
          <a:lstStyle/>
          <a:p>
            <a:pPr algn="l" rtl="0">
              <a:buFont typeface="Wingdings" pitchFamily="2" charset="2"/>
              <a:buChar char="Ø"/>
            </a:pPr>
            <a:r>
              <a:rPr lang="en-US" dirty="0" smtClean="0"/>
              <a:t>The reabsorption of drugs that are weak acids or weak bases is influenced by the pH of the fluid in the renal tubules (i.e., urine pH) and </a:t>
            </a:r>
            <a:r>
              <a:rPr lang="en-US" dirty="0" err="1" smtClean="0"/>
              <a:t>pka</a:t>
            </a:r>
            <a:r>
              <a:rPr lang="en-US" dirty="0" smtClean="0"/>
              <a:t> of the drug. Both factors together determine the percentage of dissociated (ionized) and </a:t>
            </a:r>
            <a:r>
              <a:rPr lang="en-US" dirty="0" err="1" smtClean="0"/>
              <a:t>undissociated</a:t>
            </a:r>
            <a:r>
              <a:rPr lang="en-US" dirty="0" smtClean="0"/>
              <a:t> (</a:t>
            </a:r>
            <a:r>
              <a:rPr lang="en-US" dirty="0" err="1" smtClean="0"/>
              <a:t>nonionozed</a:t>
            </a:r>
            <a:r>
              <a:rPr lang="en-US" dirty="0" smtClean="0"/>
              <a:t>) drug. </a:t>
            </a:r>
          </a:p>
          <a:p>
            <a:pPr algn="l" rtl="0">
              <a:buFont typeface="Wingdings" pitchFamily="2" charset="2"/>
              <a:buChar char="Ø"/>
            </a:pPr>
            <a:r>
              <a:rPr lang="en-US" dirty="0" err="1" smtClean="0"/>
              <a:t>Genearly</a:t>
            </a:r>
            <a:r>
              <a:rPr lang="en-US" dirty="0" smtClean="0"/>
              <a:t>, the </a:t>
            </a:r>
            <a:r>
              <a:rPr lang="en-US" dirty="0" err="1" smtClean="0"/>
              <a:t>undissociated</a:t>
            </a:r>
            <a:r>
              <a:rPr lang="en-US" dirty="0" smtClean="0"/>
              <a:t> drug species is more lipid soluble (less water soluble) and has greater membrane permeability. The </a:t>
            </a:r>
            <a:r>
              <a:rPr lang="en-US" dirty="0" err="1" smtClean="0"/>
              <a:t>undissociated</a:t>
            </a:r>
            <a:r>
              <a:rPr lang="en-US" dirty="0" smtClean="0"/>
              <a:t> drug is easily reabsorbed from the renal tubule back into the body.</a:t>
            </a:r>
          </a:p>
          <a:p>
            <a:pPr algn="l" rtl="0">
              <a:buFont typeface="Wingdings" pitchFamily="2" charset="2"/>
              <a:buChar char="Ø"/>
            </a:pPr>
            <a:r>
              <a:rPr lang="en-US" dirty="0" smtClean="0"/>
              <a:t>This process of drug reabsorption can significantly reduce the amount of drug excreted, depending on the pH of the urinary fluid and the </a:t>
            </a:r>
            <a:r>
              <a:rPr lang="en-US" dirty="0" err="1" smtClean="0"/>
              <a:t>pka</a:t>
            </a:r>
            <a:r>
              <a:rPr lang="en-US" dirty="0" smtClean="0"/>
              <a:t> of the drug. The </a:t>
            </a:r>
            <a:r>
              <a:rPr lang="en-US" dirty="0" err="1" smtClean="0"/>
              <a:t>pka</a:t>
            </a:r>
            <a:r>
              <a:rPr lang="en-US" dirty="0" smtClean="0"/>
              <a:t> of the drug is a constant, but the normal urinary pH may vary from 4.5 to 8.0 depending on diet, </a:t>
            </a:r>
            <a:r>
              <a:rPr lang="en-US" dirty="0" err="1" smtClean="0"/>
              <a:t>pathophysiology</a:t>
            </a:r>
            <a:r>
              <a:rPr lang="en-US" dirty="0" smtClean="0"/>
              <a:t>, and drug intake.</a:t>
            </a:r>
            <a:endParaRPr lang="ar-IQ" dirty="0"/>
          </a:p>
        </p:txBody>
      </p:sp>
      <p:sp>
        <p:nvSpPr>
          <p:cNvPr id="3" name="TextBox 2"/>
          <p:cNvSpPr txBox="1"/>
          <p:nvPr/>
        </p:nvSpPr>
        <p:spPr>
          <a:xfrm>
            <a:off x="4991472" y="5409220"/>
            <a:ext cx="216024" cy="369332"/>
          </a:xfrm>
          <a:prstGeom prst="rect">
            <a:avLst/>
          </a:prstGeom>
          <a:solidFill>
            <a:schemeClr val="bg1"/>
          </a:solidFill>
        </p:spPr>
        <p:txBody>
          <a:bodyPr wrap="square" rtlCol="1">
            <a:spAutoFit/>
          </a:bodyPr>
          <a:lstStyle/>
          <a:p>
            <a:endParaRPr lang="ar-IQ"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p:cNvPicPr>
            <a:picLocks noGrp="1" noChangeAspect="1" noChangeArrowheads="1"/>
          </p:cNvPicPr>
          <p:nvPr>
            <p:ph idx="1"/>
          </p:nvPr>
        </p:nvPicPr>
        <p:blipFill>
          <a:blip r:embed="rId2" cstate="print"/>
          <a:srcRect/>
          <a:stretch>
            <a:fillRect/>
          </a:stretch>
        </p:blipFill>
        <p:spPr bwMode="auto">
          <a:xfrm>
            <a:off x="457200" y="260648"/>
            <a:ext cx="8229600" cy="2651662"/>
          </a:xfrm>
          <a:prstGeom prst="rect">
            <a:avLst/>
          </a:prstGeom>
          <a:noFill/>
          <a:ln w="9525">
            <a:noFill/>
            <a:miter lim="800000"/>
            <a:headEnd/>
            <a:tailEnd/>
          </a:ln>
        </p:spPr>
      </p:pic>
      <p:pic>
        <p:nvPicPr>
          <p:cNvPr id="4099" name="Picture 3"/>
          <p:cNvPicPr>
            <a:picLocks noChangeAspect="1" noChangeArrowheads="1"/>
          </p:cNvPicPr>
          <p:nvPr/>
        </p:nvPicPr>
        <p:blipFill>
          <a:blip r:embed="rId3" cstate="print"/>
          <a:srcRect/>
          <a:stretch>
            <a:fillRect/>
          </a:stretch>
        </p:blipFill>
        <p:spPr bwMode="auto">
          <a:xfrm>
            <a:off x="519600" y="3284984"/>
            <a:ext cx="8104799" cy="3048372"/>
          </a:xfrm>
          <a:prstGeom prst="rect">
            <a:avLst/>
          </a:prstGeom>
          <a:noFill/>
          <a:ln w="9525">
            <a:noFill/>
            <a:miter lim="800000"/>
            <a:headEnd/>
            <a:tailEnd/>
          </a:ln>
        </p:spPr>
      </p:pic>
      <p:sp>
        <p:nvSpPr>
          <p:cNvPr id="4" name="Rectangle 3"/>
          <p:cNvSpPr/>
          <p:nvPr/>
        </p:nvSpPr>
        <p:spPr>
          <a:xfrm>
            <a:off x="2771800" y="4149080"/>
            <a:ext cx="288032" cy="14401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IQ"/>
          </a:p>
        </p:txBody>
      </p:sp>
      <p:sp>
        <p:nvSpPr>
          <p:cNvPr id="5" name="Rectangle 4"/>
          <p:cNvSpPr/>
          <p:nvPr/>
        </p:nvSpPr>
        <p:spPr>
          <a:xfrm>
            <a:off x="4572000" y="3429000"/>
            <a:ext cx="288032" cy="21602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IQ"/>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p:cNvPicPr>
            <a:picLocks noGrp="1" noChangeAspect="1" noChangeArrowheads="1"/>
          </p:cNvPicPr>
          <p:nvPr>
            <p:ph idx="1"/>
          </p:nvPr>
        </p:nvPicPr>
        <p:blipFill>
          <a:blip r:embed="rId2" cstate="print"/>
          <a:srcRect/>
          <a:stretch>
            <a:fillRect/>
          </a:stretch>
        </p:blipFill>
        <p:spPr bwMode="auto">
          <a:xfrm>
            <a:off x="457200" y="404664"/>
            <a:ext cx="8229600" cy="4903571"/>
          </a:xfrm>
          <a:prstGeom prst="rect">
            <a:avLst/>
          </a:prstGeom>
          <a:noFill/>
          <a:ln w="9525">
            <a:noFill/>
            <a:miter lim="800000"/>
            <a:headEnd/>
            <a:tailEnd/>
          </a:ln>
        </p:spPr>
      </p:pic>
      <p:sp>
        <p:nvSpPr>
          <p:cNvPr id="3" name="TextBox 2"/>
          <p:cNvSpPr txBox="1"/>
          <p:nvPr/>
        </p:nvSpPr>
        <p:spPr>
          <a:xfrm>
            <a:off x="7812360" y="476672"/>
            <a:ext cx="252000" cy="360000"/>
          </a:xfrm>
          <a:prstGeom prst="rect">
            <a:avLst/>
          </a:prstGeom>
          <a:solidFill>
            <a:schemeClr val="bg1"/>
          </a:solidFill>
        </p:spPr>
        <p:txBody>
          <a:bodyPr wrap="square" rtlCol="1">
            <a:spAutoFit/>
          </a:bodyPr>
          <a:lstStyle/>
          <a:p>
            <a:r>
              <a:rPr lang="ar-IQ" b="1" dirty="0" smtClean="0"/>
              <a:t>-</a:t>
            </a:r>
            <a:endParaRPr lang="ar-IQ" b="1" dirty="0"/>
          </a:p>
        </p:txBody>
      </p:sp>
      <p:sp>
        <p:nvSpPr>
          <p:cNvPr id="4" name="TextBox 3"/>
          <p:cNvSpPr txBox="1"/>
          <p:nvPr/>
        </p:nvSpPr>
        <p:spPr>
          <a:xfrm>
            <a:off x="2051721" y="980728"/>
            <a:ext cx="180000" cy="324000"/>
          </a:xfrm>
          <a:prstGeom prst="rect">
            <a:avLst/>
          </a:prstGeom>
          <a:solidFill>
            <a:schemeClr val="bg1"/>
          </a:solidFill>
        </p:spPr>
        <p:txBody>
          <a:bodyPr wrap="square" rtlCol="1">
            <a:spAutoFit/>
          </a:bodyPr>
          <a:lstStyle/>
          <a:p>
            <a:r>
              <a:rPr lang="ar-IQ" b="1" dirty="0" smtClean="0"/>
              <a:t>-</a:t>
            </a:r>
            <a:endParaRPr lang="ar-IQ" b="1" dirty="0"/>
          </a:p>
        </p:txBody>
      </p:sp>
      <p:sp>
        <p:nvSpPr>
          <p:cNvPr id="5" name="TextBox 4"/>
          <p:cNvSpPr txBox="1"/>
          <p:nvPr/>
        </p:nvSpPr>
        <p:spPr>
          <a:xfrm>
            <a:off x="4788024" y="1340768"/>
            <a:ext cx="216000" cy="369332"/>
          </a:xfrm>
          <a:prstGeom prst="rect">
            <a:avLst/>
          </a:prstGeom>
          <a:solidFill>
            <a:schemeClr val="bg1"/>
          </a:solidFill>
        </p:spPr>
        <p:txBody>
          <a:bodyPr wrap="square" rtlCol="1">
            <a:spAutoFit/>
          </a:bodyPr>
          <a:lstStyle/>
          <a:p>
            <a:r>
              <a:rPr lang="en-GB" b="1" dirty="0" smtClean="0"/>
              <a:t>/</a:t>
            </a:r>
            <a:endParaRPr lang="ar-IQ" b="1"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p:cNvPicPr>
            <a:picLocks noGrp="1" noChangeAspect="1" noChangeArrowheads="1"/>
          </p:cNvPicPr>
          <p:nvPr>
            <p:ph idx="1"/>
          </p:nvPr>
        </p:nvPicPr>
        <p:blipFill>
          <a:blip r:embed="rId2" cstate="print"/>
          <a:srcRect/>
          <a:stretch>
            <a:fillRect/>
          </a:stretch>
        </p:blipFill>
        <p:spPr bwMode="auto">
          <a:xfrm>
            <a:off x="457200" y="1268760"/>
            <a:ext cx="8229600" cy="329128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76672"/>
            <a:ext cx="8229600" cy="5649491"/>
          </a:xfrm>
        </p:spPr>
        <p:txBody>
          <a:bodyPr>
            <a:normAutofit fontScale="85000" lnSpcReduction="10000"/>
          </a:bodyPr>
          <a:lstStyle/>
          <a:p>
            <a:pPr algn="l" rtl="0"/>
            <a:r>
              <a:rPr lang="en-US" dirty="0" smtClean="0"/>
              <a:t>In addition to the pH of the urine, the rate of urine flow influences the amount of filtered drug that is reabsorbed. </a:t>
            </a:r>
          </a:p>
          <a:p>
            <a:pPr algn="l" rtl="0"/>
            <a:r>
              <a:rPr lang="en-US" dirty="0" smtClean="0"/>
              <a:t>The normal flow of urine is approximately 1-2 mL/min. </a:t>
            </a:r>
            <a:r>
              <a:rPr lang="en-US" dirty="0" err="1" smtClean="0"/>
              <a:t>Nonpolar</a:t>
            </a:r>
            <a:r>
              <a:rPr lang="en-US" dirty="0" smtClean="0"/>
              <a:t> and </a:t>
            </a:r>
            <a:r>
              <a:rPr lang="en-US" dirty="0" err="1" smtClean="0"/>
              <a:t>nonionized</a:t>
            </a:r>
            <a:r>
              <a:rPr lang="en-US" dirty="0" smtClean="0"/>
              <a:t> drugs, which are normally well reabsorbed in the renal tubules, are sensitive to changes in the rate of urine flow. </a:t>
            </a:r>
          </a:p>
          <a:p>
            <a:pPr algn="l" rtl="0"/>
            <a:r>
              <a:rPr lang="en-US" dirty="0" smtClean="0"/>
              <a:t>Drugs that increase urine flow, such as ethanol, large fluid intake, and </a:t>
            </a:r>
            <a:r>
              <a:rPr lang="en-US" dirty="0" err="1" smtClean="0"/>
              <a:t>methylxanthines</a:t>
            </a:r>
            <a:r>
              <a:rPr lang="en-US" dirty="0" smtClean="0"/>
              <a:t> (such as caffeine or </a:t>
            </a:r>
            <a:r>
              <a:rPr lang="en-US" dirty="0" err="1" smtClean="0"/>
              <a:t>theophylline</a:t>
            </a:r>
            <a:r>
              <a:rPr lang="en-US" dirty="0" smtClean="0"/>
              <a:t>), decrease the time for drug </a:t>
            </a:r>
            <a:r>
              <a:rPr lang="en-US" dirty="0" err="1" smtClean="0"/>
              <a:t>reabsorption</a:t>
            </a:r>
            <a:r>
              <a:rPr lang="en-US" dirty="0" smtClean="0"/>
              <a:t> and promote their excretion. Thus, forced </a:t>
            </a:r>
            <a:r>
              <a:rPr lang="en-US" dirty="0" err="1" smtClean="0"/>
              <a:t>diuresis</a:t>
            </a:r>
            <a:r>
              <a:rPr lang="en-US" dirty="0" smtClean="0"/>
              <a:t> through the use of diuretics may be a useful adjunct for removing excessive drug in an intoxicated patient, by increasing renal drug excretion.</a:t>
            </a:r>
            <a:endParaRPr lang="ar-IQ"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06090"/>
          </a:xfrm>
        </p:spPr>
        <p:txBody>
          <a:bodyPr>
            <a:normAutofit/>
          </a:bodyPr>
          <a:lstStyle/>
          <a:p>
            <a:pPr rtl="0"/>
            <a:r>
              <a:rPr lang="en-GB" sz="3200" dirty="0" smtClean="0"/>
              <a:t>DRUG CLEARANCE</a:t>
            </a:r>
            <a:endParaRPr lang="ar-IQ" sz="3200" dirty="0"/>
          </a:p>
        </p:txBody>
      </p:sp>
      <p:sp>
        <p:nvSpPr>
          <p:cNvPr id="3" name="Content Placeholder 2"/>
          <p:cNvSpPr>
            <a:spLocks noGrp="1"/>
          </p:cNvSpPr>
          <p:nvPr>
            <p:ph idx="1"/>
          </p:nvPr>
        </p:nvSpPr>
        <p:spPr>
          <a:xfrm>
            <a:off x="457200" y="1268760"/>
            <a:ext cx="8229600" cy="4857403"/>
          </a:xfrm>
        </p:spPr>
        <p:txBody>
          <a:bodyPr>
            <a:normAutofit fontScale="85000" lnSpcReduction="10000"/>
          </a:bodyPr>
          <a:lstStyle/>
          <a:p>
            <a:pPr algn="l" rtl="0"/>
            <a:r>
              <a:rPr lang="en-US" dirty="0" smtClean="0"/>
              <a:t>Drug clearance is a pharmacokinetic term for describing drug elimination from the body without identifying the mechanism of the process. </a:t>
            </a:r>
          </a:p>
          <a:p>
            <a:pPr algn="l" rtl="0"/>
            <a:r>
              <a:rPr lang="en-US" dirty="0" smtClean="0"/>
              <a:t>Drug clearance (body clearance, total body clearance , or Cl</a:t>
            </a:r>
            <a:r>
              <a:rPr lang="en-US" baseline="-25000" dirty="0" smtClean="0"/>
              <a:t>T</a:t>
            </a:r>
            <a:r>
              <a:rPr lang="en-US" dirty="0" smtClean="0"/>
              <a:t> ) considers the entire body as a single drug-eliminating system from which many unidentified elimination processes may occur. </a:t>
            </a:r>
          </a:p>
          <a:p>
            <a:pPr algn="l" rtl="0"/>
            <a:r>
              <a:rPr lang="en-US" dirty="0" smtClean="0"/>
              <a:t>Instead of describing the drug elimination rate in terms of amount of drug removed per time unit (e.g., mg/min), drug clearance is described in terms of volume of fluid clear of drug per time unit (e.g., mL/min).</a:t>
            </a:r>
            <a:endParaRPr lang="ar-IQ"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76672"/>
            <a:ext cx="8229600" cy="5976664"/>
          </a:xfrm>
        </p:spPr>
        <p:txBody>
          <a:bodyPr>
            <a:noAutofit/>
          </a:bodyPr>
          <a:lstStyle/>
          <a:p>
            <a:pPr algn="l" rtl="0"/>
            <a:r>
              <a:rPr lang="en-US" sz="2200" dirty="0" smtClean="0"/>
              <a:t>There are several definitions of clearance, which are similarly based on volume of drug removed per unit time.</a:t>
            </a:r>
          </a:p>
          <a:p>
            <a:pPr algn="l" rtl="0"/>
            <a:r>
              <a:rPr lang="en-US" sz="2200" dirty="0" smtClean="0"/>
              <a:t>The simplest concept of clearance regards the body as a space that contains a definite volume of body fluid (apparent volume of distribution, V</a:t>
            </a:r>
            <a:r>
              <a:rPr lang="en-US" sz="2200" baseline="-25000" dirty="0" smtClean="0"/>
              <a:t>D </a:t>
            </a:r>
            <a:r>
              <a:rPr lang="en-US" sz="2200" dirty="0" smtClean="0"/>
              <a:t>) in which the drug is dissolved. Drug clearance is defined as the fixed volume of fluid (containing the drug) cleared of drug per unit of time. The units for clearance are volume/time</a:t>
            </a:r>
          </a:p>
          <a:p>
            <a:pPr algn="l" rtl="0">
              <a:buNone/>
            </a:pPr>
            <a:r>
              <a:rPr lang="en-US" sz="2200" dirty="0" smtClean="0"/>
              <a:t>     (e.g., mL/min, L/hr). For example, if the </a:t>
            </a:r>
            <a:r>
              <a:rPr lang="en-US" sz="2200" dirty="0" err="1" smtClean="0"/>
              <a:t>Cl</a:t>
            </a:r>
            <a:r>
              <a:rPr lang="en-US" sz="2200" baseline="-25000" dirty="0" err="1" smtClean="0"/>
              <a:t>T</a:t>
            </a:r>
            <a:r>
              <a:rPr lang="en-US" sz="2200" dirty="0" smtClean="0"/>
              <a:t> of penicillin is 15 mL/min in a patient and penicillin has a V</a:t>
            </a:r>
            <a:r>
              <a:rPr lang="en-US" sz="2200" baseline="-25000" dirty="0" smtClean="0"/>
              <a:t>D</a:t>
            </a:r>
            <a:r>
              <a:rPr lang="en-US" sz="2200" dirty="0" smtClean="0"/>
              <a:t> of 12 L, then from the clearance definition, 15 mL of the 12 L will be cleared of drug per minute.</a:t>
            </a:r>
          </a:p>
          <a:p>
            <a:pPr algn="l" rtl="0"/>
            <a:r>
              <a:rPr lang="en-US" sz="2200" dirty="0" smtClean="0"/>
              <a:t>Alternatively, </a:t>
            </a:r>
            <a:r>
              <a:rPr lang="en-US" sz="2200" dirty="0" err="1" smtClean="0"/>
              <a:t>Cl</a:t>
            </a:r>
            <a:r>
              <a:rPr lang="en-US" sz="2200" baseline="-25000" dirty="0" err="1" smtClean="0"/>
              <a:t>T</a:t>
            </a:r>
            <a:r>
              <a:rPr lang="en-US" sz="2200" dirty="0" smtClean="0"/>
              <a:t> may be defined as the rate of drug elimination divided by the plasma drug concentration. This definition expresses drug elimination in terms of the volume of plasma eliminated of drug per unit time. This definition is a practical way to calculate clearance based on plasma drug concentration data.</a:t>
            </a:r>
            <a:endParaRPr lang="ar-IQ" sz="2200"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2"/>
          <p:cNvPicPr>
            <a:picLocks noGrp="1" noChangeAspect="1" noChangeArrowheads="1"/>
          </p:cNvPicPr>
          <p:nvPr>
            <p:ph idx="1"/>
          </p:nvPr>
        </p:nvPicPr>
        <p:blipFill>
          <a:blip r:embed="rId2" cstate="print"/>
          <a:srcRect/>
          <a:stretch>
            <a:fillRect/>
          </a:stretch>
        </p:blipFill>
        <p:spPr bwMode="auto">
          <a:xfrm>
            <a:off x="457200" y="260649"/>
            <a:ext cx="8229600" cy="576064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2"/>
          <p:cNvPicPr>
            <a:picLocks noGrp="1" noChangeAspect="1" noChangeArrowheads="1"/>
          </p:cNvPicPr>
          <p:nvPr>
            <p:ph idx="1"/>
          </p:nvPr>
        </p:nvPicPr>
        <p:blipFill>
          <a:blip r:embed="rId2" cstate="print"/>
          <a:srcRect/>
          <a:stretch>
            <a:fillRect/>
          </a:stretch>
        </p:blipFill>
        <p:spPr bwMode="auto">
          <a:xfrm>
            <a:off x="467544" y="548681"/>
            <a:ext cx="8208912" cy="5162733"/>
          </a:xfrm>
          <a:prstGeom prst="rect">
            <a:avLst/>
          </a:prstGeom>
          <a:noFill/>
          <a:ln w="9525">
            <a:noFill/>
            <a:miter lim="800000"/>
            <a:headEnd/>
            <a:tailEnd/>
          </a:ln>
        </p:spPr>
      </p:pic>
      <p:pic>
        <p:nvPicPr>
          <p:cNvPr id="9219" name="Picture 3"/>
          <p:cNvPicPr>
            <a:picLocks noChangeAspect="1" noChangeArrowheads="1"/>
          </p:cNvPicPr>
          <p:nvPr/>
        </p:nvPicPr>
        <p:blipFill>
          <a:blip r:embed="rId3" cstate="print"/>
          <a:srcRect/>
          <a:stretch>
            <a:fillRect/>
          </a:stretch>
        </p:blipFill>
        <p:spPr bwMode="auto">
          <a:xfrm>
            <a:off x="899592" y="5805264"/>
            <a:ext cx="3876675" cy="8001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0" y="476250"/>
            <a:ext cx="8229600" cy="576263"/>
          </a:xfrm>
        </p:spPr>
        <p:txBody>
          <a:bodyPr>
            <a:normAutofit fontScale="90000"/>
          </a:bodyPr>
          <a:lstStyle/>
          <a:p>
            <a:r>
              <a:rPr lang="en-US" dirty="0" smtClean="0"/>
              <a:t>DRUG ELIMINATION</a:t>
            </a:r>
            <a:br>
              <a:rPr lang="en-US" dirty="0" smtClean="0"/>
            </a:br>
            <a:endParaRPr lang="ar-IQ" dirty="0"/>
          </a:p>
        </p:txBody>
      </p:sp>
      <p:sp>
        <p:nvSpPr>
          <p:cNvPr id="3" name="Content Placeholder 2"/>
          <p:cNvSpPr>
            <a:spLocks noGrp="1"/>
          </p:cNvSpPr>
          <p:nvPr>
            <p:ph idx="4294967295"/>
          </p:nvPr>
        </p:nvSpPr>
        <p:spPr>
          <a:xfrm>
            <a:off x="457200" y="980728"/>
            <a:ext cx="8229600" cy="4525963"/>
          </a:xfrm>
        </p:spPr>
        <p:txBody>
          <a:bodyPr/>
          <a:lstStyle/>
          <a:p>
            <a:pPr algn="l" rtl="0"/>
            <a:r>
              <a:rPr lang="en-US" dirty="0" smtClean="0"/>
              <a:t>Drugs are removed from the body by various elimination processes. Drug elimination refers to the irreversible removal of drug from the body by all routes of elimination. </a:t>
            </a:r>
          </a:p>
          <a:p>
            <a:pPr algn="l" rtl="0"/>
            <a:r>
              <a:rPr lang="en-US" dirty="0" smtClean="0"/>
              <a:t>Drug elimination is usually divided into two major components:</a:t>
            </a:r>
          </a:p>
          <a:p>
            <a:pPr algn="l" rtl="0">
              <a:buNone/>
            </a:pPr>
            <a:r>
              <a:rPr lang="en-US" dirty="0" smtClean="0"/>
              <a:t>    excretion and biotransformation.</a:t>
            </a:r>
            <a:endParaRPr lang="ar-IQ"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6" name="Picture 2"/>
          <p:cNvPicPr>
            <a:picLocks noGrp="1" noChangeAspect="1" noChangeArrowheads="1"/>
          </p:cNvPicPr>
          <p:nvPr>
            <p:ph idx="1"/>
          </p:nvPr>
        </p:nvPicPr>
        <p:blipFill>
          <a:blip r:embed="rId2" cstate="print"/>
          <a:srcRect/>
          <a:stretch>
            <a:fillRect/>
          </a:stretch>
        </p:blipFill>
        <p:spPr bwMode="auto">
          <a:xfrm>
            <a:off x="457200" y="404664"/>
            <a:ext cx="8541374" cy="547260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0" name="Picture 2"/>
          <p:cNvPicPr>
            <a:picLocks noGrp="1" noChangeAspect="1" noChangeArrowheads="1"/>
          </p:cNvPicPr>
          <p:nvPr>
            <p:ph idx="1"/>
          </p:nvPr>
        </p:nvPicPr>
        <p:blipFill>
          <a:blip r:embed="rId2" cstate="print"/>
          <a:srcRect/>
          <a:stretch>
            <a:fillRect/>
          </a:stretch>
        </p:blipFill>
        <p:spPr bwMode="auto">
          <a:xfrm>
            <a:off x="457200" y="321238"/>
            <a:ext cx="8229600" cy="3107762"/>
          </a:xfrm>
          <a:prstGeom prst="rect">
            <a:avLst/>
          </a:prstGeom>
          <a:noFill/>
          <a:ln w="9525">
            <a:noFill/>
            <a:miter lim="800000"/>
            <a:headEnd/>
            <a:tailEnd/>
          </a:ln>
        </p:spPr>
      </p:pic>
      <p:pic>
        <p:nvPicPr>
          <p:cNvPr id="1026" name="Picture 2"/>
          <p:cNvPicPr>
            <a:picLocks noChangeAspect="1" noChangeArrowheads="1"/>
          </p:cNvPicPr>
          <p:nvPr/>
        </p:nvPicPr>
        <p:blipFill>
          <a:blip r:embed="rId3" cstate="print"/>
          <a:srcRect/>
          <a:stretch>
            <a:fillRect/>
          </a:stretch>
        </p:blipFill>
        <p:spPr bwMode="auto">
          <a:xfrm>
            <a:off x="1475656" y="3717032"/>
            <a:ext cx="6996146" cy="936104"/>
          </a:xfrm>
          <a:prstGeom prst="rect">
            <a:avLst/>
          </a:prstGeom>
          <a:noFill/>
          <a:ln w="9525">
            <a:noFill/>
            <a:miter lim="800000"/>
            <a:headEnd/>
            <a:tailEnd/>
          </a:ln>
        </p:spPr>
      </p:pic>
      <p:pic>
        <p:nvPicPr>
          <p:cNvPr id="1027" name="Picture 3"/>
          <p:cNvPicPr>
            <a:picLocks noChangeAspect="1" noChangeArrowheads="1"/>
          </p:cNvPicPr>
          <p:nvPr/>
        </p:nvPicPr>
        <p:blipFill>
          <a:blip r:embed="rId4" cstate="print"/>
          <a:srcRect/>
          <a:stretch>
            <a:fillRect/>
          </a:stretch>
        </p:blipFill>
        <p:spPr bwMode="auto">
          <a:xfrm>
            <a:off x="1835696" y="4869160"/>
            <a:ext cx="1872208" cy="1013526"/>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Grp="1" noChangeAspect="1" noChangeArrowheads="1"/>
          </p:cNvPicPr>
          <p:nvPr>
            <p:ph idx="1"/>
          </p:nvPr>
        </p:nvPicPr>
        <p:blipFill>
          <a:blip r:embed="rId2" cstate="print"/>
          <a:srcRect/>
          <a:stretch>
            <a:fillRect/>
          </a:stretch>
        </p:blipFill>
        <p:spPr bwMode="auto">
          <a:xfrm>
            <a:off x="457200" y="260648"/>
            <a:ext cx="8229600" cy="2209764"/>
          </a:xfrm>
          <a:prstGeom prst="rect">
            <a:avLst/>
          </a:prstGeom>
          <a:noFill/>
          <a:ln w="9525">
            <a:noFill/>
            <a:miter lim="800000"/>
            <a:headEnd/>
            <a:tailEnd/>
          </a:ln>
        </p:spPr>
      </p:pic>
      <p:pic>
        <p:nvPicPr>
          <p:cNvPr id="2051" name="Picture 3"/>
          <p:cNvPicPr>
            <a:picLocks noChangeAspect="1" noChangeArrowheads="1"/>
          </p:cNvPicPr>
          <p:nvPr/>
        </p:nvPicPr>
        <p:blipFill>
          <a:blip r:embed="rId3" cstate="print"/>
          <a:srcRect/>
          <a:stretch>
            <a:fillRect/>
          </a:stretch>
        </p:blipFill>
        <p:spPr bwMode="auto">
          <a:xfrm>
            <a:off x="467544" y="2564904"/>
            <a:ext cx="1228725" cy="257175"/>
          </a:xfrm>
          <a:prstGeom prst="rect">
            <a:avLst/>
          </a:prstGeom>
          <a:noFill/>
          <a:ln w="9525">
            <a:noFill/>
            <a:miter lim="800000"/>
            <a:headEnd/>
            <a:tailEnd/>
          </a:ln>
        </p:spPr>
      </p:pic>
      <p:pic>
        <p:nvPicPr>
          <p:cNvPr id="2052" name="Picture 4"/>
          <p:cNvPicPr>
            <a:picLocks noChangeAspect="1" noChangeArrowheads="1"/>
          </p:cNvPicPr>
          <p:nvPr/>
        </p:nvPicPr>
        <p:blipFill>
          <a:blip r:embed="rId4" cstate="print"/>
          <a:srcRect/>
          <a:stretch>
            <a:fillRect/>
          </a:stretch>
        </p:blipFill>
        <p:spPr bwMode="auto">
          <a:xfrm>
            <a:off x="683568" y="2924944"/>
            <a:ext cx="4829175" cy="2124075"/>
          </a:xfrm>
          <a:prstGeom prst="rect">
            <a:avLst/>
          </a:prstGeom>
          <a:noFill/>
          <a:ln w="9525">
            <a:noFill/>
            <a:miter lim="800000"/>
            <a:headEnd/>
            <a:tailEnd/>
          </a:ln>
        </p:spPr>
      </p:pic>
      <p:pic>
        <p:nvPicPr>
          <p:cNvPr id="2053" name="Picture 5"/>
          <p:cNvPicPr>
            <a:picLocks noChangeAspect="1" noChangeArrowheads="1"/>
          </p:cNvPicPr>
          <p:nvPr/>
        </p:nvPicPr>
        <p:blipFill>
          <a:blip r:embed="rId5" cstate="print"/>
          <a:srcRect/>
          <a:stretch>
            <a:fillRect/>
          </a:stretch>
        </p:blipFill>
        <p:spPr bwMode="auto">
          <a:xfrm>
            <a:off x="209550" y="5157192"/>
            <a:ext cx="8724900" cy="72008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Grp="1" noChangeAspect="1" noChangeArrowheads="1"/>
          </p:cNvPicPr>
          <p:nvPr>
            <p:ph idx="1"/>
          </p:nvPr>
        </p:nvPicPr>
        <p:blipFill>
          <a:blip r:embed="rId2" cstate="print"/>
          <a:srcRect/>
          <a:stretch>
            <a:fillRect/>
          </a:stretch>
        </p:blipFill>
        <p:spPr bwMode="auto">
          <a:xfrm>
            <a:off x="381838" y="512676"/>
            <a:ext cx="8380323" cy="6012668"/>
          </a:xfrm>
          <a:prstGeom prst="rect">
            <a:avLst/>
          </a:prstGeom>
          <a:noFill/>
          <a:ln w="9525">
            <a:noFill/>
            <a:miter lim="800000"/>
            <a:headEnd/>
            <a:tailEnd/>
          </a:ln>
        </p:spPr>
      </p:pic>
      <p:sp>
        <p:nvSpPr>
          <p:cNvPr id="3" name="TextBox 2"/>
          <p:cNvSpPr txBox="1"/>
          <p:nvPr/>
        </p:nvSpPr>
        <p:spPr>
          <a:xfrm>
            <a:off x="7380312" y="2708920"/>
            <a:ext cx="255199" cy="369332"/>
          </a:xfrm>
          <a:prstGeom prst="rect">
            <a:avLst/>
          </a:prstGeom>
          <a:solidFill>
            <a:schemeClr val="bg1"/>
          </a:solidFill>
        </p:spPr>
        <p:txBody>
          <a:bodyPr wrap="none" rtlCol="1">
            <a:spAutoFit/>
          </a:bodyPr>
          <a:lstStyle/>
          <a:p>
            <a:r>
              <a:rPr lang="en-GB" dirty="0" smtClean="0"/>
              <a:t>-</a:t>
            </a:r>
            <a:endParaRPr lang="ar-IQ"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idx="1"/>
          </p:nvPr>
        </p:nvSpPr>
        <p:spPr>
          <a:xfrm>
            <a:off x="457200" y="368660"/>
            <a:ext cx="8229600" cy="6120680"/>
          </a:xfrm>
        </p:spPr>
        <p:txBody>
          <a:bodyPr>
            <a:normAutofit fontScale="77500" lnSpcReduction="20000"/>
          </a:bodyPr>
          <a:lstStyle/>
          <a:p>
            <a:pPr algn="l" rtl="0"/>
            <a:r>
              <a:rPr lang="en-US" dirty="0" smtClean="0"/>
              <a:t>The physiologic approach to clearance shows that clearance depends on the blood flow rate and the ability of the</a:t>
            </a:r>
          </a:p>
          <a:p>
            <a:pPr algn="l" rtl="0">
              <a:buNone/>
            </a:pPr>
            <a:r>
              <a:rPr lang="en-US" dirty="0" smtClean="0"/>
              <a:t>      organ to eliminate drug, whereas the classical definitions of clearance is that a constant or static fraction of the volume in which the drug is contained is removed per unit time by the organ. </a:t>
            </a:r>
          </a:p>
          <a:p>
            <a:pPr algn="l" rtl="0"/>
            <a:r>
              <a:rPr lang="en-US" dirty="0" smtClean="0"/>
              <a:t>However, clearance measurements using the physiologic approach require invasive techniques to obtain measurements of blood flow and extraction ratio. </a:t>
            </a:r>
          </a:p>
          <a:p>
            <a:pPr algn="l" rtl="0"/>
            <a:r>
              <a:rPr lang="en-US" dirty="0" smtClean="0"/>
              <a:t>The physiologic approach has been used to describe hepatic clearance, which is discussed under hepatic</a:t>
            </a:r>
          </a:p>
          <a:p>
            <a:pPr algn="l" rtl="0">
              <a:buNone/>
            </a:pPr>
            <a:r>
              <a:rPr lang="en-US" dirty="0" smtClean="0"/>
              <a:t>      elimination (chapter11). </a:t>
            </a:r>
          </a:p>
          <a:p>
            <a:pPr algn="l" rtl="0"/>
            <a:r>
              <a:rPr lang="en-US" dirty="0" smtClean="0"/>
              <a:t>More classical definitions of clearance have been applied to renal clearance because direct measurements of plasma drug concentration and urinary drug excretion may be obtained.</a:t>
            </a:r>
          </a:p>
          <a:p>
            <a:pPr algn="l" rtl="0"/>
            <a:r>
              <a:rPr lang="en-US" dirty="0" smtClean="0"/>
              <a:t> The various approaches for estimating clearance are described in (Figure 6.7) .</a:t>
            </a:r>
            <a:endParaRPr lang="ar-IQ"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p:cNvPicPr>
            <a:picLocks noGrp="1" noChangeAspect="1" noChangeArrowheads="1"/>
          </p:cNvPicPr>
          <p:nvPr>
            <p:ph idx="1"/>
          </p:nvPr>
        </p:nvPicPr>
        <p:blipFill>
          <a:blip r:embed="rId2" cstate="print"/>
          <a:srcRect/>
          <a:stretch>
            <a:fillRect/>
          </a:stretch>
        </p:blipFill>
        <p:spPr bwMode="auto">
          <a:xfrm>
            <a:off x="683568" y="260648"/>
            <a:ext cx="6264696" cy="5895385"/>
          </a:xfrm>
          <a:prstGeom prst="rect">
            <a:avLst/>
          </a:prstGeom>
          <a:noFill/>
          <a:ln w="9525">
            <a:noFill/>
            <a:miter lim="800000"/>
            <a:headEnd/>
            <a:tailEnd/>
          </a:ln>
        </p:spPr>
      </p:pic>
      <p:pic>
        <p:nvPicPr>
          <p:cNvPr id="5123" name="Picture 3"/>
          <p:cNvPicPr>
            <a:picLocks noChangeAspect="1" noChangeArrowheads="1"/>
          </p:cNvPicPr>
          <p:nvPr/>
        </p:nvPicPr>
        <p:blipFill>
          <a:blip r:embed="rId3" cstate="print"/>
          <a:srcRect/>
          <a:stretch>
            <a:fillRect/>
          </a:stretch>
        </p:blipFill>
        <p:spPr bwMode="auto">
          <a:xfrm>
            <a:off x="278189" y="6309320"/>
            <a:ext cx="8587621" cy="36004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p:cNvPicPr>
            <a:picLocks noGrp="1" noChangeAspect="1" noChangeArrowheads="1"/>
          </p:cNvPicPr>
          <p:nvPr>
            <p:ph idx="1"/>
          </p:nvPr>
        </p:nvPicPr>
        <p:blipFill>
          <a:blip r:embed="rId2" cstate="print"/>
          <a:srcRect b="75308"/>
          <a:stretch>
            <a:fillRect/>
          </a:stretch>
        </p:blipFill>
        <p:spPr bwMode="auto">
          <a:xfrm>
            <a:off x="457200" y="332656"/>
            <a:ext cx="8229600" cy="720080"/>
          </a:xfrm>
          <a:prstGeom prst="rect">
            <a:avLst/>
          </a:prstGeom>
          <a:noFill/>
          <a:ln w="9525">
            <a:noFill/>
            <a:miter lim="800000"/>
            <a:headEnd/>
            <a:tailEnd/>
          </a:ln>
        </p:spPr>
      </p:pic>
      <p:sp>
        <p:nvSpPr>
          <p:cNvPr id="7" name="Rectangle 6"/>
          <p:cNvSpPr/>
          <p:nvPr/>
        </p:nvSpPr>
        <p:spPr>
          <a:xfrm>
            <a:off x="575556" y="1196752"/>
            <a:ext cx="7992888" cy="4792310"/>
          </a:xfrm>
          <a:prstGeom prst="rect">
            <a:avLst/>
          </a:prstGeom>
        </p:spPr>
        <p:txBody>
          <a:bodyPr wrap="square">
            <a:spAutoFit/>
          </a:bodyPr>
          <a:lstStyle/>
          <a:p>
            <a:pPr algn="l" rtl="0">
              <a:buFont typeface="Arial" pitchFamily="34" charset="0"/>
              <a:buChar char="•"/>
            </a:pPr>
            <a:r>
              <a:rPr lang="en-US" sz="2800" dirty="0" smtClean="0"/>
              <a:t> Model-independent methods are </a:t>
            </a:r>
            <a:r>
              <a:rPr lang="en-US" sz="2800" dirty="0" err="1" smtClean="0"/>
              <a:t>noncompartment</a:t>
            </a:r>
            <a:r>
              <a:rPr lang="en-US" sz="2800" dirty="0" smtClean="0"/>
              <a:t>   model approaches used to calculate certain pharmacokinetic parameters such as clearance and bioavailability (F ). </a:t>
            </a:r>
          </a:p>
          <a:p>
            <a:pPr algn="l" rtl="0">
              <a:buFont typeface="Arial" pitchFamily="34" charset="0"/>
              <a:buChar char="•"/>
            </a:pPr>
            <a:r>
              <a:rPr lang="en-US" sz="2800" dirty="0" smtClean="0"/>
              <a:t> The major advantage of model-independent methods is that no assumption for a specific compartment model is required to analyze the data. Moreover, the volume of distribution and the elimination rate constant need not be determined directly from the equation that best fits the plasma drug concentration-time curve.</a:t>
            </a:r>
            <a:endParaRPr lang="ar-IQ" sz="2800"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2"/>
          <p:cNvPicPr>
            <a:picLocks noGrp="1" noChangeAspect="1" noChangeArrowheads="1"/>
          </p:cNvPicPr>
          <p:nvPr>
            <p:ph idx="1"/>
          </p:nvPr>
        </p:nvPicPr>
        <p:blipFill>
          <a:blip r:embed="rId2" cstate="print"/>
          <a:srcRect/>
          <a:stretch>
            <a:fillRect/>
          </a:stretch>
        </p:blipFill>
        <p:spPr bwMode="auto">
          <a:xfrm>
            <a:off x="251520" y="476672"/>
            <a:ext cx="8496944" cy="5544616"/>
          </a:xfrm>
          <a:prstGeom prst="rect">
            <a:avLst/>
          </a:prstGeom>
          <a:noFill/>
          <a:ln w="9525">
            <a:noFill/>
            <a:miter lim="800000"/>
            <a:headEnd/>
            <a:tailEnd/>
          </a:ln>
        </p:spPr>
      </p:pic>
      <p:sp>
        <p:nvSpPr>
          <p:cNvPr id="3" name="TextBox 2"/>
          <p:cNvSpPr txBox="1"/>
          <p:nvPr/>
        </p:nvSpPr>
        <p:spPr>
          <a:xfrm>
            <a:off x="4444400" y="404664"/>
            <a:ext cx="255199" cy="369332"/>
          </a:xfrm>
          <a:prstGeom prst="rect">
            <a:avLst/>
          </a:prstGeom>
          <a:solidFill>
            <a:schemeClr val="bg1"/>
          </a:solidFill>
        </p:spPr>
        <p:txBody>
          <a:bodyPr wrap="none" rtlCol="1">
            <a:spAutoFit/>
          </a:bodyPr>
          <a:lstStyle/>
          <a:p>
            <a:r>
              <a:rPr lang="en-GB" dirty="0" smtClean="0"/>
              <a:t>-</a:t>
            </a:r>
            <a:endParaRPr lang="ar-IQ" dirty="0"/>
          </a:p>
        </p:txBody>
      </p:sp>
      <p:sp>
        <p:nvSpPr>
          <p:cNvPr id="4" name="TextBox 3"/>
          <p:cNvSpPr txBox="1"/>
          <p:nvPr/>
        </p:nvSpPr>
        <p:spPr>
          <a:xfrm>
            <a:off x="4067944" y="2852936"/>
            <a:ext cx="184731" cy="369332"/>
          </a:xfrm>
          <a:prstGeom prst="rect">
            <a:avLst/>
          </a:prstGeom>
          <a:solidFill>
            <a:schemeClr val="bg1"/>
          </a:solidFill>
        </p:spPr>
        <p:txBody>
          <a:bodyPr wrap="square" rtlCol="1">
            <a:spAutoFit/>
          </a:bodyPr>
          <a:lstStyle/>
          <a:p>
            <a:r>
              <a:rPr lang="en-GB" dirty="0" smtClean="0"/>
              <a:t>-</a:t>
            </a:r>
            <a:endParaRPr lang="ar-IQ" dirty="0"/>
          </a:p>
        </p:txBody>
      </p:sp>
      <p:sp>
        <p:nvSpPr>
          <p:cNvPr id="5" name="TextBox 4"/>
          <p:cNvSpPr txBox="1"/>
          <p:nvPr/>
        </p:nvSpPr>
        <p:spPr>
          <a:xfrm>
            <a:off x="3275856" y="5877272"/>
            <a:ext cx="276037" cy="307777"/>
          </a:xfrm>
          <a:prstGeom prst="rect">
            <a:avLst/>
          </a:prstGeom>
          <a:noFill/>
        </p:spPr>
        <p:txBody>
          <a:bodyPr wrap="none" rtlCol="1">
            <a:spAutoFit/>
          </a:bodyPr>
          <a:lstStyle/>
          <a:p>
            <a:r>
              <a:rPr lang="en-GB" sz="1400" dirty="0" smtClean="0"/>
              <a:t>0</a:t>
            </a:r>
            <a:endParaRPr lang="ar-IQ" sz="14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971600" y="548681"/>
            <a:ext cx="7632848" cy="5201424"/>
          </a:xfrm>
          <a:prstGeom prst="rect">
            <a:avLst/>
          </a:prstGeom>
        </p:spPr>
        <p:txBody>
          <a:bodyPr wrap="square">
            <a:spAutoFit/>
          </a:bodyPr>
          <a:lstStyle/>
          <a:p>
            <a:pPr algn="l" rtl="0"/>
            <a:r>
              <a:rPr lang="en-US" sz="2800" dirty="0" smtClean="0"/>
              <a:t>Drug excretion is the removal of the intact drug. </a:t>
            </a:r>
            <a:r>
              <a:rPr lang="en-US" sz="2800" u="sng" dirty="0" smtClean="0"/>
              <a:t>Nonvolatile</a:t>
            </a:r>
            <a:r>
              <a:rPr lang="en-US" sz="2800" dirty="0" smtClean="0"/>
              <a:t> drugs are excreted mainly by renal excretion, a process in which the drug passes through the kidney to the bladder and ultimately into the urine. </a:t>
            </a:r>
          </a:p>
          <a:p>
            <a:pPr algn="l" rtl="0"/>
            <a:r>
              <a:rPr lang="en-US" sz="2800" dirty="0" smtClean="0"/>
              <a:t>Other pathways for drug excretion may include the excretion of drug into </a:t>
            </a:r>
            <a:r>
              <a:rPr lang="en-US" sz="2800" u="sng" dirty="0" smtClean="0"/>
              <a:t>bile</a:t>
            </a:r>
            <a:r>
              <a:rPr lang="en-US" sz="2800" dirty="0" smtClean="0"/>
              <a:t>, </a:t>
            </a:r>
            <a:r>
              <a:rPr lang="en-US" sz="2800" u="sng" dirty="0" smtClean="0"/>
              <a:t>sweat</a:t>
            </a:r>
            <a:r>
              <a:rPr lang="en-US" sz="2800" dirty="0" smtClean="0"/>
              <a:t>, </a:t>
            </a:r>
            <a:r>
              <a:rPr lang="en-US" sz="2800" u="sng" dirty="0" smtClean="0"/>
              <a:t>saliva</a:t>
            </a:r>
            <a:r>
              <a:rPr lang="en-US" sz="2800" dirty="0" smtClean="0"/>
              <a:t>, </a:t>
            </a:r>
            <a:r>
              <a:rPr lang="en-US" sz="2800" u="sng" dirty="0" smtClean="0"/>
              <a:t>milk</a:t>
            </a:r>
            <a:r>
              <a:rPr lang="en-US" sz="2800" dirty="0" smtClean="0"/>
              <a:t> (via lactation), or other body fluids.</a:t>
            </a:r>
          </a:p>
          <a:p>
            <a:pPr algn="l" rtl="0"/>
            <a:r>
              <a:rPr lang="en-US" sz="2800" u="sng" dirty="0" smtClean="0"/>
              <a:t>Volatile drugs</a:t>
            </a:r>
            <a:r>
              <a:rPr lang="en-US" sz="2800" dirty="0" smtClean="0"/>
              <a:t>, such as gaseous anesthetics or drugs with high volatility, are excreted via the </a:t>
            </a:r>
            <a:r>
              <a:rPr lang="en-US" sz="2800" u="sng" dirty="0" smtClean="0"/>
              <a:t>lungs</a:t>
            </a:r>
            <a:r>
              <a:rPr lang="en-US" sz="2800" dirty="0" smtClean="0"/>
              <a:t> into expired air. </a:t>
            </a:r>
          </a:p>
          <a:p>
            <a:pPr algn="l" rtl="0"/>
            <a:endParaRPr lang="ar-IQ" sz="24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83568" y="620689"/>
            <a:ext cx="7848872" cy="4401205"/>
          </a:xfrm>
          <a:prstGeom prst="rect">
            <a:avLst/>
          </a:prstGeom>
        </p:spPr>
        <p:txBody>
          <a:bodyPr wrap="square">
            <a:spAutoFit/>
          </a:bodyPr>
          <a:lstStyle/>
          <a:p>
            <a:pPr algn="l" rtl="0">
              <a:buFont typeface="Arial" pitchFamily="34" charset="0"/>
              <a:buChar char="•"/>
            </a:pPr>
            <a:r>
              <a:rPr lang="en-US" sz="2800" i="1" dirty="0" smtClean="0"/>
              <a:t> </a:t>
            </a:r>
            <a:r>
              <a:rPr lang="en-US" sz="2800" dirty="0" smtClean="0"/>
              <a:t>Biotransformation </a:t>
            </a:r>
            <a:r>
              <a:rPr lang="en-US" sz="2800" dirty="0"/>
              <a:t>or drug metabolism is the process by which the drug is </a:t>
            </a:r>
            <a:r>
              <a:rPr lang="en-US" sz="2800" u="sng" dirty="0"/>
              <a:t>chemically converted </a:t>
            </a:r>
            <a:r>
              <a:rPr lang="en-US" sz="2800" dirty="0"/>
              <a:t>in the body to </a:t>
            </a:r>
            <a:r>
              <a:rPr lang="en-US" sz="2800" dirty="0" smtClean="0"/>
              <a:t>a metabolite</a:t>
            </a:r>
            <a:r>
              <a:rPr lang="en-US" sz="2800" dirty="0"/>
              <a:t>. Biotransformation is usually an </a:t>
            </a:r>
            <a:r>
              <a:rPr lang="en-US" sz="2800" u="sng" dirty="0"/>
              <a:t>enzymatic</a:t>
            </a:r>
            <a:r>
              <a:rPr lang="en-US" sz="2800" dirty="0"/>
              <a:t> process. </a:t>
            </a:r>
            <a:endParaRPr lang="en-US" sz="2800" dirty="0" smtClean="0"/>
          </a:p>
          <a:p>
            <a:pPr algn="l" rtl="0">
              <a:buFont typeface="Arial" pitchFamily="34" charset="0"/>
              <a:buChar char="•"/>
            </a:pPr>
            <a:r>
              <a:rPr lang="en-US" sz="2800" dirty="0" smtClean="0"/>
              <a:t> A </a:t>
            </a:r>
            <a:r>
              <a:rPr lang="en-US" sz="2800" dirty="0"/>
              <a:t>few drugs may also be changed chemically by </a:t>
            </a:r>
            <a:r>
              <a:rPr lang="en-US" sz="2800" dirty="0" smtClean="0"/>
              <a:t>a  </a:t>
            </a:r>
            <a:r>
              <a:rPr lang="en-US" sz="2800" dirty="0" err="1" smtClean="0"/>
              <a:t>nonenzymatic</a:t>
            </a:r>
            <a:r>
              <a:rPr lang="en-US" sz="2800" dirty="0" smtClean="0"/>
              <a:t> </a:t>
            </a:r>
            <a:r>
              <a:rPr lang="en-US" sz="2800" dirty="0"/>
              <a:t>process (</a:t>
            </a:r>
            <a:r>
              <a:rPr lang="en-US" sz="2800" dirty="0" smtClean="0"/>
              <a:t>e</a:t>
            </a:r>
            <a:r>
              <a:rPr lang="en-GB" sz="2800" dirty="0" smtClean="0"/>
              <a:t>.</a:t>
            </a:r>
            <a:r>
              <a:rPr lang="en-US" sz="2800" dirty="0" smtClean="0"/>
              <a:t>g., </a:t>
            </a:r>
            <a:r>
              <a:rPr lang="en-US" sz="2800" u="sng" dirty="0"/>
              <a:t>ester hydrolysis</a:t>
            </a:r>
            <a:r>
              <a:rPr lang="en-US" sz="2800" dirty="0"/>
              <a:t>). </a:t>
            </a:r>
            <a:endParaRPr lang="en-US" sz="2800" dirty="0" smtClean="0"/>
          </a:p>
          <a:p>
            <a:pPr algn="l" rtl="0">
              <a:buFont typeface="Arial" pitchFamily="34" charset="0"/>
              <a:buChar char="•"/>
            </a:pPr>
            <a:r>
              <a:rPr lang="en-US" sz="2800" dirty="0" smtClean="0"/>
              <a:t>The </a:t>
            </a:r>
            <a:r>
              <a:rPr lang="en-US" sz="2800" dirty="0"/>
              <a:t>enzymes involved in the biotransformation of drugs are </a:t>
            </a:r>
            <a:r>
              <a:rPr lang="en-US" sz="2800" dirty="0" smtClean="0"/>
              <a:t>located mainly </a:t>
            </a:r>
            <a:r>
              <a:rPr lang="en-US" sz="2800" dirty="0"/>
              <a:t>in the </a:t>
            </a:r>
            <a:r>
              <a:rPr lang="en-US" sz="2800" dirty="0" smtClean="0"/>
              <a:t>liver. Other </a:t>
            </a:r>
            <a:r>
              <a:rPr lang="en-US" sz="2800" dirty="0"/>
              <a:t>tissues such as kidney, lung, small intestine, and skin also contain </a:t>
            </a:r>
            <a:r>
              <a:rPr lang="en-US" sz="2800" dirty="0" smtClean="0"/>
              <a:t>biotransformation </a:t>
            </a:r>
            <a:r>
              <a:rPr lang="en-GB" sz="2800" dirty="0" smtClean="0"/>
              <a:t>enzymes</a:t>
            </a:r>
            <a:r>
              <a:rPr lang="en-GB" sz="2800" dirty="0"/>
              <a:t>.</a:t>
            </a:r>
            <a:endParaRPr lang="ar-IQ" sz="28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93558" y="582067"/>
            <a:ext cx="7956884" cy="5262979"/>
          </a:xfrm>
          <a:prstGeom prst="rect">
            <a:avLst/>
          </a:prstGeom>
        </p:spPr>
        <p:txBody>
          <a:bodyPr wrap="square">
            <a:spAutoFit/>
          </a:bodyPr>
          <a:lstStyle/>
          <a:p>
            <a:pPr algn="l" rtl="0"/>
            <a:r>
              <a:rPr lang="en-US" sz="2800" dirty="0" smtClean="0"/>
              <a:t>In this chapter, drug elimination is described in terms of clearance from a well-stirred compartment containing uniform drug distribution. </a:t>
            </a:r>
          </a:p>
          <a:p>
            <a:pPr algn="l" rtl="0"/>
            <a:r>
              <a:rPr lang="en-US" sz="2800" dirty="0" smtClean="0"/>
              <a:t>The term clearance describes </a:t>
            </a:r>
            <a:r>
              <a:rPr lang="en-US" sz="2800" u="sng" dirty="0" smtClean="0"/>
              <a:t>the process of drug elimination from the body or from a single organ</a:t>
            </a:r>
          </a:p>
          <a:p>
            <a:pPr algn="l" rtl="0"/>
            <a:r>
              <a:rPr lang="en-US" sz="2800" u="sng" dirty="0" smtClean="0"/>
              <a:t>without identifying the individual processes involved</a:t>
            </a:r>
            <a:r>
              <a:rPr lang="en-US" sz="2800" dirty="0" smtClean="0"/>
              <a:t>. Clearance may be defined as the volume of fluid cleared of drug from the body per unit of time.</a:t>
            </a:r>
          </a:p>
          <a:p>
            <a:pPr algn="l" rtl="0"/>
            <a:r>
              <a:rPr lang="en-US" sz="2800" dirty="0" smtClean="0"/>
              <a:t> The units for clearance are </a:t>
            </a:r>
            <a:r>
              <a:rPr lang="en-US" sz="2800" u="sng" dirty="0" smtClean="0"/>
              <a:t>milliliters per minute </a:t>
            </a:r>
            <a:r>
              <a:rPr lang="en-US" sz="2800" dirty="0" smtClean="0"/>
              <a:t>(mL/min) or </a:t>
            </a:r>
            <a:r>
              <a:rPr lang="en-US" sz="2800" u="sng" dirty="0" smtClean="0"/>
              <a:t>liters per hour </a:t>
            </a:r>
            <a:r>
              <a:rPr lang="en-US" sz="2800" dirty="0" smtClean="0"/>
              <a:t>(L/hr). The volume concept is simple and convenient, because all drugs are dissolved and distributed in the fluids of the body.</a:t>
            </a:r>
            <a:endParaRPr lang="ar-IQ" sz="28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57554" y="428178"/>
            <a:ext cx="8028892" cy="5509200"/>
          </a:xfrm>
          <a:prstGeom prst="rect">
            <a:avLst/>
          </a:prstGeom>
        </p:spPr>
        <p:txBody>
          <a:bodyPr wrap="square">
            <a:spAutoFit/>
          </a:bodyPr>
          <a:lstStyle/>
          <a:p>
            <a:pPr algn="l" rtl="0"/>
            <a:r>
              <a:rPr lang="en-US" sz="3200" dirty="0" smtClean="0"/>
              <a:t> The </a:t>
            </a:r>
            <a:r>
              <a:rPr lang="en-US" sz="3200" dirty="0"/>
              <a:t>advantage of the clearance approach is </a:t>
            </a:r>
            <a:r>
              <a:rPr lang="en-US" sz="3200" dirty="0" smtClean="0"/>
              <a:t>that</a:t>
            </a:r>
          </a:p>
          <a:p>
            <a:pPr algn="l" rtl="0">
              <a:buFont typeface="Wingdings" pitchFamily="2" charset="2"/>
              <a:buChar char="Ø"/>
            </a:pPr>
            <a:r>
              <a:rPr lang="en-US" sz="3200" dirty="0" smtClean="0"/>
              <a:t> </a:t>
            </a:r>
            <a:r>
              <a:rPr lang="en-US" sz="3200" dirty="0"/>
              <a:t>clearance applies to all elimination rate processes, regardless </a:t>
            </a:r>
            <a:r>
              <a:rPr lang="en-US" sz="3200" dirty="0" smtClean="0"/>
              <a:t>of the </a:t>
            </a:r>
            <a:r>
              <a:rPr lang="en-US" sz="3200" dirty="0"/>
              <a:t>mechanism for elimination. </a:t>
            </a:r>
            <a:endParaRPr lang="en-US" sz="3200" dirty="0" smtClean="0"/>
          </a:p>
          <a:p>
            <a:pPr algn="l" rtl="0">
              <a:buFont typeface="Wingdings" pitchFamily="2" charset="2"/>
              <a:buChar char="Ø"/>
            </a:pPr>
            <a:r>
              <a:rPr lang="en-US" sz="3200" dirty="0" smtClean="0"/>
              <a:t> In </a:t>
            </a:r>
            <a:r>
              <a:rPr lang="en-US" sz="3200" dirty="0"/>
              <a:t>addition, for </a:t>
            </a:r>
            <a:r>
              <a:rPr lang="en-US" sz="3200" dirty="0" smtClean="0"/>
              <a:t>first-order </a:t>
            </a:r>
            <a:r>
              <a:rPr lang="en-US" sz="3200" dirty="0"/>
              <a:t>elimination processes, clearance is a </a:t>
            </a:r>
            <a:r>
              <a:rPr lang="en-US" sz="3200" dirty="0" smtClean="0"/>
              <a:t>constant, whereas </a:t>
            </a:r>
            <a:r>
              <a:rPr lang="en-US" sz="3200" dirty="0"/>
              <a:t>drug elimination rate is not constant. </a:t>
            </a:r>
            <a:endParaRPr lang="en-US" sz="3200" dirty="0" smtClean="0"/>
          </a:p>
          <a:p>
            <a:pPr algn="l" rtl="0"/>
            <a:r>
              <a:rPr lang="en-US" sz="3200" dirty="0" smtClean="0"/>
              <a:t>For </a:t>
            </a:r>
            <a:r>
              <a:rPr lang="en-US" sz="3200" dirty="0"/>
              <a:t>example, clearance considers that a certain portion or </a:t>
            </a:r>
            <a:r>
              <a:rPr lang="en-US" sz="3200" dirty="0" smtClean="0"/>
              <a:t>percent of </a:t>
            </a:r>
            <a:r>
              <a:rPr lang="en-US" sz="3200" dirty="0"/>
              <a:t>the distribution volume is cleared of drug over a given time period.</a:t>
            </a:r>
            <a:endParaRPr lang="ar-IQ" sz="32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pPr rtl="0"/>
            <a:r>
              <a:rPr lang="en-GB" sz="3600" dirty="0" smtClean="0"/>
              <a:t>RENAL DRUG EXCRETION</a:t>
            </a:r>
            <a:endParaRPr lang="ar-IQ" sz="3600" dirty="0"/>
          </a:p>
        </p:txBody>
      </p:sp>
      <p:sp>
        <p:nvSpPr>
          <p:cNvPr id="4" name="Content Placeholder 3"/>
          <p:cNvSpPr>
            <a:spLocks noGrp="1"/>
          </p:cNvSpPr>
          <p:nvPr>
            <p:ph idx="1"/>
          </p:nvPr>
        </p:nvSpPr>
        <p:spPr>
          <a:xfrm>
            <a:off x="457200" y="1268760"/>
            <a:ext cx="8229600" cy="4857403"/>
          </a:xfrm>
        </p:spPr>
        <p:txBody>
          <a:bodyPr>
            <a:normAutofit fontScale="92500" lnSpcReduction="10000"/>
          </a:bodyPr>
          <a:lstStyle/>
          <a:p>
            <a:pPr algn="l" rtl="0"/>
            <a:r>
              <a:rPr lang="en-US" dirty="0" smtClean="0"/>
              <a:t>Renal excretion is a major route of elimination for many drugs. Drugs that are nonvolatile, water soluble, have a low molecular weight (MW), or are slowly biotransformed by the liver are eliminated by renal excretion. The processes by which a drug is excreted via the kidneys may include any combination of the following:</a:t>
            </a:r>
          </a:p>
          <a:p>
            <a:pPr marL="514350" indent="-514350" algn="l" rtl="0">
              <a:buFont typeface="+mj-lt"/>
              <a:buAutoNum type="arabicPeriod"/>
            </a:pPr>
            <a:r>
              <a:rPr lang="en-GB" dirty="0" smtClean="0"/>
              <a:t>Glomerular filtration</a:t>
            </a:r>
          </a:p>
          <a:p>
            <a:pPr marL="514350" indent="-514350" algn="l" rtl="0">
              <a:buFont typeface="+mj-lt"/>
              <a:buAutoNum type="arabicPeriod"/>
            </a:pPr>
            <a:r>
              <a:rPr lang="en-GB" dirty="0" smtClean="0"/>
              <a:t>Active tubular secretion</a:t>
            </a:r>
          </a:p>
          <a:p>
            <a:pPr marL="514350" indent="-514350" algn="l" rtl="0">
              <a:buFont typeface="+mj-lt"/>
              <a:buAutoNum type="arabicPeriod"/>
            </a:pPr>
            <a:r>
              <a:rPr lang="en-GB" dirty="0" smtClean="0"/>
              <a:t>Tubular </a:t>
            </a:r>
            <a:r>
              <a:rPr lang="en-GB" dirty="0" err="1" smtClean="0"/>
              <a:t>reabsorption</a:t>
            </a:r>
            <a:endParaRPr lang="ar-IQ"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78098"/>
          </a:xfrm>
        </p:spPr>
        <p:txBody>
          <a:bodyPr>
            <a:normAutofit/>
          </a:bodyPr>
          <a:lstStyle/>
          <a:p>
            <a:pPr rtl="0"/>
            <a:r>
              <a:rPr lang="en-US" sz="3600" dirty="0" smtClean="0"/>
              <a:t>Active tubular secretion</a:t>
            </a:r>
            <a:endParaRPr lang="ar-IQ" sz="3600" dirty="0"/>
          </a:p>
        </p:txBody>
      </p:sp>
      <p:sp>
        <p:nvSpPr>
          <p:cNvPr id="3" name="Content Placeholder 2"/>
          <p:cNvSpPr>
            <a:spLocks noGrp="1"/>
          </p:cNvSpPr>
          <p:nvPr>
            <p:ph idx="1"/>
          </p:nvPr>
        </p:nvSpPr>
        <p:spPr>
          <a:xfrm>
            <a:off x="457200" y="1124744"/>
            <a:ext cx="8229600" cy="5472608"/>
          </a:xfrm>
        </p:spPr>
        <p:txBody>
          <a:bodyPr>
            <a:normAutofit fontScale="92500" lnSpcReduction="10000"/>
          </a:bodyPr>
          <a:lstStyle/>
          <a:p>
            <a:pPr algn="l" rtl="0"/>
            <a:r>
              <a:rPr lang="en-US" dirty="0" smtClean="0"/>
              <a:t>Active tubular secretion is an active transport process. As such, active renal secretion is a carrier-mediated system that requires energy input, because the drug is transported against a concentration gradient. The carrier system is capacity limited and may be saturated. Drugs with similar structures may compete for the same carrier system. Two active renal secretion systems have been identified, systems for (1) weak acids and (2) weak bases.</a:t>
            </a:r>
          </a:p>
          <a:p>
            <a:pPr algn="l" rtl="0">
              <a:buNone/>
            </a:pPr>
            <a:r>
              <a:rPr lang="en-US" dirty="0" smtClean="0"/>
              <a:t>    For example, </a:t>
            </a:r>
            <a:r>
              <a:rPr lang="en-US" dirty="0" err="1" smtClean="0"/>
              <a:t>probenecid</a:t>
            </a:r>
            <a:r>
              <a:rPr lang="en-US" dirty="0" smtClean="0"/>
              <a:t> competes with penicillin for the same carrier system (weak acids ). </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20688"/>
            <a:ext cx="8229600" cy="5534075"/>
          </a:xfrm>
        </p:spPr>
        <p:txBody>
          <a:bodyPr>
            <a:normAutofit fontScale="92500" lnSpcReduction="20000"/>
          </a:bodyPr>
          <a:lstStyle/>
          <a:p>
            <a:pPr algn="l" rtl="0"/>
            <a:r>
              <a:rPr lang="en-US" dirty="0" smtClean="0"/>
              <a:t>For a drug that is excreted solely by </a:t>
            </a:r>
            <a:r>
              <a:rPr lang="en-US" u="sng" dirty="0" smtClean="0"/>
              <a:t>glomerular filtration</a:t>
            </a:r>
            <a:r>
              <a:rPr lang="en-US" dirty="0" smtClean="0"/>
              <a:t>, the elimination half-life may change markedly in accordance with the </a:t>
            </a:r>
            <a:r>
              <a:rPr lang="en-US" u="sng" dirty="0" smtClean="0"/>
              <a:t>binding affinity of the drug for plasma proteins. </a:t>
            </a:r>
          </a:p>
          <a:p>
            <a:pPr algn="l" rtl="0"/>
            <a:r>
              <a:rPr lang="en-US" dirty="0" smtClean="0"/>
              <a:t>In contrast, drug protein binding has very little effect on the elimination half-life of the drug excreted mostly by </a:t>
            </a:r>
            <a:r>
              <a:rPr lang="en-US" u="sng" dirty="0" smtClean="0"/>
              <a:t>active secretion</a:t>
            </a:r>
            <a:r>
              <a:rPr lang="en-US" dirty="0" smtClean="0"/>
              <a:t>. </a:t>
            </a:r>
          </a:p>
          <a:p>
            <a:pPr algn="l" rtl="0"/>
            <a:r>
              <a:rPr lang="en-US" dirty="0" smtClean="0"/>
              <a:t>Because drug protein binding is reversible, drug bound to plasma protein rapidly dissociates as free drug is secreted by the kidneys. </a:t>
            </a:r>
          </a:p>
          <a:p>
            <a:pPr algn="l" rtl="0"/>
            <a:r>
              <a:rPr lang="en-US" u="sng" dirty="0" smtClean="0"/>
              <a:t>For example</a:t>
            </a:r>
            <a:r>
              <a:rPr lang="en-US" dirty="0" smtClean="0"/>
              <a:t>, some of the </a:t>
            </a:r>
            <a:r>
              <a:rPr lang="en-US" dirty="0" err="1" smtClean="0"/>
              <a:t>penicillins</a:t>
            </a:r>
            <a:r>
              <a:rPr lang="en-US" dirty="0" smtClean="0"/>
              <a:t> are extensively protein bound, but their elimination half-lives are short due to rapid elimination by active secretion.</a:t>
            </a:r>
            <a:endParaRPr lang="ar-IQ"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375</TotalTime>
  <Words>1512</Words>
  <Application>Microsoft Office PowerPoint</Application>
  <PresentationFormat>On-screen Show (4:3)</PresentationFormat>
  <Paragraphs>66</Paragraphs>
  <Slides>27</Slides>
  <Notes>1</Notes>
  <HiddenSlides>0</HiddenSlides>
  <MMClips>0</MMClips>
  <ScaleCrop>false</ScaleCrop>
  <HeadingPairs>
    <vt:vector size="4" baseType="variant">
      <vt:variant>
        <vt:lpstr>Theme</vt:lpstr>
      </vt:variant>
      <vt:variant>
        <vt:i4>1</vt:i4>
      </vt:variant>
      <vt:variant>
        <vt:lpstr>Slide Titles</vt:lpstr>
      </vt:variant>
      <vt:variant>
        <vt:i4>27</vt:i4>
      </vt:variant>
    </vt:vector>
  </HeadingPairs>
  <TitlesOfParts>
    <vt:vector size="28" baseType="lpstr">
      <vt:lpstr>Office Theme</vt:lpstr>
      <vt:lpstr>Biopharmaceutics Chapter-6</vt:lpstr>
      <vt:lpstr>DRUG ELIMINATION </vt:lpstr>
      <vt:lpstr>Slide 3</vt:lpstr>
      <vt:lpstr>Slide 4</vt:lpstr>
      <vt:lpstr>Slide 5</vt:lpstr>
      <vt:lpstr>Slide 6</vt:lpstr>
      <vt:lpstr>RENAL DRUG EXCRETION</vt:lpstr>
      <vt:lpstr>Active tubular secretion</vt:lpstr>
      <vt:lpstr>Slide 9</vt:lpstr>
      <vt:lpstr>Tubular reabsorption</vt:lpstr>
      <vt:lpstr>Slide 11</vt:lpstr>
      <vt:lpstr>Slide 12</vt:lpstr>
      <vt:lpstr>Slide 13</vt:lpstr>
      <vt:lpstr>Slide 14</vt:lpstr>
      <vt:lpstr>Slide 15</vt:lpstr>
      <vt:lpstr>DRUG CLEARANCE</vt:lpstr>
      <vt:lpstr>Slide 17</vt:lpstr>
      <vt:lpstr>Slide 18</vt:lpstr>
      <vt:lpstr>Slide 19</vt:lpstr>
      <vt:lpstr>Slide 20</vt:lpstr>
      <vt:lpstr>Slide 21</vt:lpstr>
      <vt:lpstr>Slide 22</vt:lpstr>
      <vt:lpstr>Slide 23</vt:lpstr>
      <vt:lpstr>Slide 24</vt:lpstr>
      <vt:lpstr>Slide 25</vt:lpstr>
      <vt:lpstr>Slide 26</vt:lpstr>
      <vt:lpstr>Slide 27</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Chapter-6</dc:title>
  <dc:creator>hp pavilion</dc:creator>
  <cp:lastModifiedBy>hp pavilion</cp:lastModifiedBy>
  <cp:revision>53</cp:revision>
  <dcterms:created xsi:type="dcterms:W3CDTF">2013-12-25T14:33:36Z</dcterms:created>
  <dcterms:modified xsi:type="dcterms:W3CDTF">2017-12-24T04:06:38Z</dcterms:modified>
</cp:coreProperties>
</file>