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307"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9" r:id="rId19"/>
    <p:sldId id="297" r:id="rId20"/>
    <p:sldId id="298" r:id="rId21"/>
    <p:sldId id="304" r:id="rId22"/>
    <p:sldId id="305" r:id="rId23"/>
    <p:sldId id="306" r:id="rId24"/>
    <p:sldId id="301" r:id="rId25"/>
    <p:sldId id="30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2" d="100"/>
          <a:sy n="62" d="100"/>
        </p:scale>
        <p:origin x="-1512"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0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4FF25BF2-8FE7-4137-98A0-7BF37817E892}" type="datetimeFigureOut">
              <a:rPr lang="ar-IQ" smtClean="0"/>
              <a:pPr/>
              <a:t>27/03/1439</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1E2B4AA-EFFD-429D-A8A3-85AD555A90AF}" type="slidenum">
              <a:rPr lang="ar-IQ" smtClean="0"/>
              <a:pPr/>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8A1EFEBD-3599-4647-B468-27A97E7E527B}" type="slidenum">
              <a:rPr lang="en-US" smtClean="0">
                <a:latin typeface="Arial" pitchFamily="34" charset="0"/>
              </a:rPr>
              <a:pPr/>
              <a:t>19</a:t>
            </a:fld>
            <a:endParaRPr lang="en-US" smtClean="0">
              <a:latin typeface="Arial" pitchFamily="34"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r>
              <a:rPr lang="en-US" smtClean="0">
                <a:latin typeface="Arial" pitchFamily="34" charset="0"/>
              </a:rPr>
              <a:t>Acute inflammation is a stereotyped response to a septic or sterile stimulus.  Circulating neutrophils respond first.  Response is receptor-mediated.  Outcome varies according to the type and severity of initiating stimulus.  Acute inflammation may progress to chronic inflammation, but more often chronic inflammation is not easily associated with an initial bout of acute inflammation.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150938" y="617538"/>
            <a:ext cx="7804150" cy="5514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3" name="Date Placeholder 2"/>
          <p:cNvSpPr>
            <a:spLocks noGrp="1"/>
          </p:cNvSpPr>
          <p:nvPr>
            <p:ph type="dt" sz="half" idx="10"/>
          </p:nvPr>
        </p:nvSpPr>
        <p:spPr>
          <a:xfrm>
            <a:off x="381000" y="6324600"/>
            <a:ext cx="2438400" cy="457200"/>
          </a:xfrm>
        </p:spPr>
        <p:txBody>
          <a:bodyPr/>
          <a:lstStyle>
            <a:lvl1pPr>
              <a:defRPr/>
            </a:lvl1pPr>
          </a:lstStyle>
          <a:p>
            <a:r>
              <a:rPr lang="en-US"/>
              <a:t>2nd Yr Pathology 2010</a:t>
            </a:r>
          </a:p>
        </p:txBody>
      </p:sp>
      <p:sp>
        <p:nvSpPr>
          <p:cNvPr id="4" name="Footer Placeholder 3"/>
          <p:cNvSpPr>
            <a:spLocks noGrp="1"/>
          </p:cNvSpPr>
          <p:nvPr>
            <p:ph type="ftr" sz="quarter" idx="11"/>
          </p:nvPr>
        </p:nvSpPr>
        <p:spPr>
          <a:xfrm>
            <a:off x="3352800" y="6324600"/>
            <a:ext cx="2895600"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6781800" y="6324600"/>
            <a:ext cx="1905000" cy="457200"/>
          </a:xfrm>
        </p:spPr>
        <p:txBody>
          <a:bodyPr/>
          <a:lstStyle>
            <a:lvl1pPr>
              <a:defRPr/>
            </a:lvl1pPr>
          </a:lstStyle>
          <a:p>
            <a:fld id="{85E8BEDB-797F-42C4-AF33-25C9A0C19D0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12/15/2017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12.xml"/><Relationship Id="rId1" Type="http://schemas.openxmlformats.org/officeDocument/2006/relationships/video" Target="file:///E:\Inflam2x.AVI"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E" b="1" dirty="0" smtClean="0">
                <a:solidFill>
                  <a:schemeClr val="accent2"/>
                </a:solidFill>
              </a:rPr>
              <a:t>Acute inflammation</a:t>
            </a:r>
            <a:endParaRPr lang="ar-IQ" dirty="0"/>
          </a:p>
        </p:txBody>
      </p:sp>
      <p:sp>
        <p:nvSpPr>
          <p:cNvPr id="3" name="Subtitle 2"/>
          <p:cNvSpPr>
            <a:spLocks noGrp="1"/>
          </p:cNvSpPr>
          <p:nvPr>
            <p:ph type="subTitle" idx="1"/>
          </p:nvPr>
        </p:nvSpPr>
        <p:spPr/>
        <p:txBody>
          <a:bodyPr/>
          <a:lstStyle/>
          <a:p>
            <a:r>
              <a:rPr lang="en-US" dirty="0" smtClean="0">
                <a:solidFill>
                  <a:schemeClr val="tx1"/>
                </a:solidFill>
                <a:effectLst>
                  <a:outerShdw blurRad="38100" dist="38100" dir="2700000" algn="tl">
                    <a:srgbClr val="C0C0C0"/>
                  </a:outerShdw>
                </a:effectLst>
              </a:rPr>
              <a:t>Assist. </a:t>
            </a:r>
            <a:r>
              <a:rPr lang="en-US" dirty="0" err="1" smtClean="0">
                <a:solidFill>
                  <a:schemeClr val="tx1"/>
                </a:solidFill>
                <a:effectLst>
                  <a:outerShdw blurRad="38100" dist="38100" dir="2700000" algn="tl">
                    <a:srgbClr val="C0C0C0"/>
                  </a:outerShdw>
                </a:effectLst>
              </a:rPr>
              <a:t>Prof.Dr</a:t>
            </a:r>
            <a:r>
              <a:rPr lang="en-US" dirty="0" smtClean="0">
                <a:solidFill>
                  <a:schemeClr val="tx1"/>
                </a:solidFill>
                <a:effectLst>
                  <a:outerShdw blurRad="38100" dist="38100" dir="2700000" algn="tl">
                    <a:srgbClr val="C0C0C0"/>
                  </a:outerShdw>
                </a:effectLst>
              </a:rPr>
              <a:t>.  </a:t>
            </a:r>
            <a:r>
              <a:rPr lang="en-US" dirty="0" err="1" smtClean="0">
                <a:solidFill>
                  <a:schemeClr val="tx1"/>
                </a:solidFill>
                <a:effectLst>
                  <a:outerShdw blurRad="38100" dist="38100" dir="2700000" algn="tl">
                    <a:srgbClr val="C0C0C0"/>
                  </a:outerShdw>
                </a:effectLst>
              </a:rPr>
              <a:t>Baydaa</a:t>
            </a:r>
            <a:r>
              <a:rPr lang="en-US" dirty="0" smtClean="0">
                <a:solidFill>
                  <a:schemeClr val="tx1"/>
                </a:solidFill>
                <a:effectLst>
                  <a:outerShdw blurRad="38100" dist="38100" dir="2700000" algn="tl">
                    <a:srgbClr val="C0C0C0"/>
                  </a:outerShdw>
                </a:effectLst>
              </a:rPr>
              <a:t> </a:t>
            </a:r>
            <a:r>
              <a:rPr lang="en-US" err="1" smtClean="0">
                <a:solidFill>
                  <a:schemeClr val="tx1"/>
                </a:solidFill>
                <a:effectLst>
                  <a:outerShdw blurRad="38100" dist="38100" dir="2700000" algn="tl">
                    <a:srgbClr val="C0C0C0"/>
                  </a:outerShdw>
                </a:effectLst>
              </a:rPr>
              <a:t>H</a:t>
            </a:r>
            <a:r>
              <a:rPr lang="en-US" smtClean="0">
                <a:solidFill>
                  <a:schemeClr val="tx1"/>
                </a:solidFill>
                <a:effectLst>
                  <a:outerShdw blurRad="38100" dist="38100" dir="2700000" algn="tl">
                    <a:srgbClr val="C0C0C0"/>
                  </a:outerShdw>
                </a:effectLst>
              </a:rPr>
              <a:t>. Abdullah</a:t>
            </a:r>
            <a:endParaRPr lang="ar-IQ"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324600"/>
            <a:ext cx="2133600" cy="365125"/>
          </a:xfrm>
        </p:spPr>
        <p:txBody>
          <a:bodyPr/>
          <a:lstStyle/>
          <a:p>
            <a:endParaRPr lang="en-US" dirty="0"/>
          </a:p>
        </p:txBody>
      </p:sp>
      <p:sp>
        <p:nvSpPr>
          <p:cNvPr id="50178" name="Rectangle 2"/>
          <p:cNvSpPr>
            <a:spLocks noGrp="1" noChangeArrowheads="1"/>
          </p:cNvSpPr>
          <p:nvPr>
            <p:ph type="title"/>
          </p:nvPr>
        </p:nvSpPr>
        <p:spPr/>
        <p:txBody>
          <a:bodyPr/>
          <a:lstStyle/>
          <a:p>
            <a:r>
              <a:rPr lang="en-IE"/>
              <a:t>Cardinal signs of inflammation</a:t>
            </a:r>
            <a:endParaRPr lang="en-US"/>
          </a:p>
        </p:txBody>
      </p:sp>
      <p:pic>
        <p:nvPicPr>
          <p:cNvPr id="50180" name="Picture 4" descr="PERI184"/>
          <p:cNvPicPr>
            <a:picLocks noChangeAspect="1" noChangeArrowheads="1"/>
          </p:cNvPicPr>
          <p:nvPr/>
        </p:nvPicPr>
        <p:blipFill>
          <a:blip r:embed="rId2"/>
          <a:srcRect/>
          <a:stretch>
            <a:fillRect/>
          </a:stretch>
        </p:blipFill>
        <p:spPr bwMode="auto">
          <a:xfrm>
            <a:off x="1258888" y="1989138"/>
            <a:ext cx="6400800" cy="42037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dirty="0"/>
          </a:p>
        </p:txBody>
      </p:sp>
      <p:sp>
        <p:nvSpPr>
          <p:cNvPr id="51204" name="Rectangle 4"/>
          <p:cNvSpPr>
            <a:spLocks noGrp="1" noChangeArrowheads="1"/>
          </p:cNvSpPr>
          <p:nvPr>
            <p:ph type="title"/>
          </p:nvPr>
        </p:nvSpPr>
        <p:spPr>
          <a:noFill/>
          <a:ln/>
        </p:spPr>
        <p:txBody>
          <a:bodyPr anchor="ctr"/>
          <a:lstStyle/>
          <a:p>
            <a:r>
              <a:rPr lang="en-IE"/>
              <a:t>Cardinal signs of inflammation</a:t>
            </a:r>
            <a:endParaRPr lang="en-US"/>
          </a:p>
        </p:txBody>
      </p:sp>
      <p:pic>
        <p:nvPicPr>
          <p:cNvPr id="51205" name="Picture 5" descr="LUNG201"/>
          <p:cNvPicPr>
            <a:picLocks noChangeAspect="1" noChangeArrowheads="1"/>
          </p:cNvPicPr>
          <p:nvPr/>
        </p:nvPicPr>
        <p:blipFill>
          <a:blip r:embed="rId2"/>
          <a:srcRect/>
          <a:stretch>
            <a:fillRect/>
          </a:stretch>
        </p:blipFill>
        <p:spPr bwMode="auto">
          <a:xfrm>
            <a:off x="2241550" y="1598613"/>
            <a:ext cx="4922838" cy="5070475"/>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2nd Yr Pathology 2010</a:t>
            </a:r>
          </a:p>
        </p:txBody>
      </p:sp>
      <p:sp>
        <p:nvSpPr>
          <p:cNvPr id="45058" name="Rectangle 2"/>
          <p:cNvSpPr>
            <a:spLocks noGrp="1" noChangeArrowheads="1"/>
          </p:cNvSpPr>
          <p:nvPr>
            <p:ph type="title"/>
          </p:nvPr>
        </p:nvSpPr>
        <p:spPr/>
        <p:txBody>
          <a:bodyPr/>
          <a:lstStyle/>
          <a:p>
            <a:r>
              <a:rPr lang="en-IE"/>
              <a:t>Inflammation</a:t>
            </a:r>
            <a:endParaRPr lang="en-US"/>
          </a:p>
        </p:txBody>
      </p:sp>
      <p:sp>
        <p:nvSpPr>
          <p:cNvPr id="45059" name="Rectangle 3"/>
          <p:cNvSpPr>
            <a:spLocks noGrp="1" noChangeArrowheads="1"/>
          </p:cNvSpPr>
          <p:nvPr>
            <p:ph type="body" idx="1"/>
          </p:nvPr>
        </p:nvSpPr>
        <p:spPr>
          <a:xfrm>
            <a:off x="609600" y="1905000"/>
            <a:ext cx="7772400" cy="4114800"/>
          </a:xfrm>
        </p:spPr>
        <p:txBody>
          <a:bodyPr>
            <a:normAutofit lnSpcReduction="10000"/>
          </a:bodyPr>
          <a:lstStyle/>
          <a:p>
            <a:pPr algn="ctr">
              <a:lnSpc>
                <a:spcPct val="80000"/>
              </a:lnSpc>
              <a:buFont typeface="Wingdings" pitchFamily="2" charset="2"/>
              <a:buNone/>
            </a:pPr>
            <a:r>
              <a:rPr lang="en-US" sz="2400"/>
              <a:t> </a:t>
            </a:r>
            <a:r>
              <a:rPr lang="en-US" sz="2400" b="1" u="sng">
                <a:solidFill>
                  <a:srgbClr val="FF0000"/>
                </a:solidFill>
              </a:rPr>
              <a:t>The basis of the five cardinal signs</a:t>
            </a:r>
          </a:p>
          <a:p>
            <a:pPr algn="ctr">
              <a:lnSpc>
                <a:spcPct val="80000"/>
              </a:lnSpc>
              <a:buFont typeface="Wingdings" pitchFamily="2" charset="2"/>
              <a:buNone/>
            </a:pPr>
            <a:endParaRPr lang="en-US" sz="2400" b="1" u="sng">
              <a:solidFill>
                <a:srgbClr val="FF0000"/>
              </a:solidFill>
            </a:endParaRPr>
          </a:p>
          <a:p>
            <a:pPr algn="ctr">
              <a:lnSpc>
                <a:spcPct val="80000"/>
              </a:lnSpc>
            </a:pPr>
            <a:r>
              <a:rPr lang="en-US" sz="2400"/>
              <a:t>Increased blood flow due to vascular dilatation gives </a:t>
            </a:r>
            <a:r>
              <a:rPr lang="en-US" sz="2400" b="1"/>
              <a:t>redness </a:t>
            </a:r>
            <a:r>
              <a:rPr lang="en-US" sz="2400"/>
              <a:t>and </a:t>
            </a:r>
            <a:r>
              <a:rPr lang="en-US" sz="2400" b="1"/>
              <a:t>heat.</a:t>
            </a:r>
          </a:p>
          <a:p>
            <a:pPr algn="ctr">
              <a:lnSpc>
                <a:spcPct val="80000"/>
              </a:lnSpc>
            </a:pPr>
            <a:endParaRPr lang="en-US" sz="2400"/>
          </a:p>
          <a:p>
            <a:pPr algn="ctr">
              <a:lnSpc>
                <a:spcPct val="80000"/>
              </a:lnSpc>
            </a:pPr>
            <a:r>
              <a:rPr lang="en-US" sz="2400"/>
              <a:t>Increased vascular permeability gives oedema causing </a:t>
            </a:r>
            <a:r>
              <a:rPr lang="en-US" sz="2400" b="1"/>
              <a:t>tissue swelling.</a:t>
            </a:r>
          </a:p>
          <a:p>
            <a:pPr algn="ctr">
              <a:lnSpc>
                <a:spcPct val="80000"/>
              </a:lnSpc>
            </a:pPr>
            <a:endParaRPr lang="en-US" sz="2400"/>
          </a:p>
          <a:p>
            <a:pPr algn="ctr">
              <a:lnSpc>
                <a:spcPct val="80000"/>
              </a:lnSpc>
            </a:pPr>
            <a:r>
              <a:rPr lang="en-US" sz="2400"/>
              <a:t>Certain chemical mediators stimulate sensory nerve endings giving </a:t>
            </a:r>
            <a:r>
              <a:rPr lang="en-US" sz="2400" b="1"/>
              <a:t>pain.</a:t>
            </a:r>
            <a:r>
              <a:rPr lang="en-US" sz="2400"/>
              <a:t> Nerves also stimulated by stretching from oedema.</a:t>
            </a:r>
          </a:p>
          <a:p>
            <a:pPr algn="ctr">
              <a:lnSpc>
                <a:spcPct val="80000"/>
              </a:lnSpc>
            </a:pPr>
            <a:endParaRPr lang="en-US" sz="2400"/>
          </a:p>
          <a:p>
            <a:pPr algn="ctr">
              <a:lnSpc>
                <a:spcPct val="80000"/>
              </a:lnSpc>
            </a:pPr>
            <a:r>
              <a:rPr lang="en-US" sz="2400"/>
              <a:t>Pain and swelling result in loss of </a:t>
            </a:r>
            <a:r>
              <a:rPr lang="en-US" sz="2400" b="1"/>
              <a:t>function.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t>2nd Yr Pathology 2010</a:t>
            </a:r>
          </a:p>
        </p:txBody>
      </p:sp>
      <p:pic>
        <p:nvPicPr>
          <p:cNvPr id="2050" name="Picture 2" descr="fig2"/>
          <p:cNvPicPr>
            <a:picLocks noChangeAspect="1" noChangeArrowheads="1"/>
          </p:cNvPicPr>
          <p:nvPr/>
        </p:nvPicPr>
        <p:blipFill>
          <a:blip r:embed="rId2"/>
          <a:srcRect/>
          <a:stretch>
            <a:fillRect/>
          </a:stretch>
        </p:blipFill>
        <p:spPr bwMode="auto">
          <a:xfrm>
            <a:off x="1835150" y="2060575"/>
            <a:ext cx="5143500" cy="2905125"/>
          </a:xfrm>
          <a:prstGeom prst="rect">
            <a:avLst/>
          </a:prstGeom>
          <a:noFill/>
        </p:spPr>
      </p:pic>
      <p:sp>
        <p:nvSpPr>
          <p:cNvPr id="2051" name="Text Box 3"/>
          <p:cNvSpPr txBox="1">
            <a:spLocks noChangeArrowheads="1"/>
          </p:cNvSpPr>
          <p:nvPr/>
        </p:nvSpPr>
        <p:spPr bwMode="auto">
          <a:xfrm>
            <a:off x="1403350" y="692150"/>
            <a:ext cx="6389688" cy="457200"/>
          </a:xfrm>
          <a:prstGeom prst="rect">
            <a:avLst/>
          </a:prstGeom>
          <a:noFill/>
          <a:ln w="9525">
            <a:noFill/>
            <a:miter lim="800000"/>
            <a:headEnd/>
            <a:tailEnd/>
          </a:ln>
          <a:effectLst/>
        </p:spPr>
        <p:txBody>
          <a:bodyPr wrap="none">
            <a:spAutoFit/>
          </a:bodyPr>
          <a:lstStyle/>
          <a:p>
            <a:r>
              <a:rPr lang="en-IE" b="1"/>
              <a:t>Components of acute and chronic inflammation</a:t>
            </a:r>
            <a:endParaRPr lang="en-US" b="1"/>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normAutofit fontScale="90000"/>
          </a:bodyPr>
          <a:lstStyle/>
          <a:p>
            <a:r>
              <a:rPr lang="en-IE" sz="4000"/>
              <a:t>Cell of the acute inflammatory response</a:t>
            </a:r>
            <a:endParaRPr lang="en-US" sz="4000"/>
          </a:p>
        </p:txBody>
      </p:sp>
      <p:sp>
        <p:nvSpPr>
          <p:cNvPr id="61443" name="Rectangle 3"/>
          <p:cNvSpPr>
            <a:spLocks noGrp="1" noChangeArrowheads="1"/>
          </p:cNvSpPr>
          <p:nvPr>
            <p:ph type="body" idx="1"/>
          </p:nvPr>
        </p:nvSpPr>
        <p:spPr/>
        <p:txBody>
          <a:bodyPr/>
          <a:lstStyle/>
          <a:p>
            <a:r>
              <a:rPr lang="en-IE"/>
              <a:t>Polymorphonuclear leukocyte</a:t>
            </a:r>
            <a:endParaRPr lang="en-US"/>
          </a:p>
        </p:txBody>
      </p:sp>
      <p:pic>
        <p:nvPicPr>
          <p:cNvPr id="61444" name="Picture 4" descr="HEME006"/>
          <p:cNvPicPr>
            <a:picLocks noChangeAspect="1" noChangeArrowheads="1"/>
          </p:cNvPicPr>
          <p:nvPr/>
        </p:nvPicPr>
        <p:blipFill>
          <a:blip r:embed="rId2"/>
          <a:srcRect/>
          <a:stretch>
            <a:fillRect/>
          </a:stretch>
        </p:blipFill>
        <p:spPr bwMode="auto">
          <a:xfrm>
            <a:off x="1908175" y="2852738"/>
            <a:ext cx="5256213" cy="34544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444"/>
                                        </p:tgtEl>
                                        <p:attrNameLst>
                                          <p:attrName>style.visibility</p:attrName>
                                        </p:attrNameLst>
                                      </p:cBhvr>
                                      <p:to>
                                        <p:strVal val="visible"/>
                                      </p:to>
                                    </p:set>
                                    <p:animEffect transition="in" filter="fade">
                                      <p:cBhvr>
                                        <p:cTn id="7" dur="2000"/>
                                        <p:tgtEl>
                                          <p:spTgt spid="6144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1444"/>
                                        </p:tgtEl>
                                        <p:attrNameLst>
                                          <p:attrName>style.visibility</p:attrName>
                                        </p:attrNameLst>
                                      </p:cBhvr>
                                      <p:to>
                                        <p:strVal val="visible"/>
                                      </p:to>
                                    </p:set>
                                    <p:animEffect transition="in" filter="fade">
                                      <p:cBhvr>
                                        <p:cTn id="12" dur="2000"/>
                                        <p:tgtEl>
                                          <p:spTgt spid="614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endParaRPr lang="en-US" dirty="0"/>
          </a:p>
        </p:txBody>
      </p:sp>
      <p:pic>
        <p:nvPicPr>
          <p:cNvPr id="38916" name="Inflam2x.AVI">
            <a:hlinkClick r:id="" action="ppaction://media"/>
          </p:cNvPr>
          <p:cNvPicPr>
            <a:picLocks noGrp="1" noRot="1" noChangeAspect="1" noChangeArrowheads="1"/>
          </p:cNvPicPr>
          <p:nvPr>
            <p:ph/>
            <a:videoFile r:link="rId1"/>
          </p:nvPr>
        </p:nvPicPr>
        <p:blipFill>
          <a:blip r:embed="rId3"/>
          <a:srcRect/>
          <a:stretch>
            <a:fillRect/>
          </a:stretch>
        </p:blipFill>
        <p:spPr>
          <a:xfrm>
            <a:off x="2286000" y="2438400"/>
            <a:ext cx="3903663" cy="2932113"/>
          </a:xfrm>
          <a:ln/>
        </p:spPr>
      </p:pic>
      <p:sp>
        <p:nvSpPr>
          <p:cNvPr id="38918" name="Text Box 6"/>
          <p:cNvSpPr txBox="1">
            <a:spLocks noChangeArrowheads="1"/>
          </p:cNvSpPr>
          <p:nvPr/>
        </p:nvSpPr>
        <p:spPr bwMode="auto">
          <a:xfrm>
            <a:off x="1258888" y="333375"/>
            <a:ext cx="6624637" cy="762000"/>
          </a:xfrm>
          <a:prstGeom prst="rect">
            <a:avLst/>
          </a:prstGeom>
          <a:noFill/>
          <a:ln w="9525">
            <a:noFill/>
            <a:miter lim="800000"/>
            <a:headEnd/>
            <a:tailEnd/>
          </a:ln>
          <a:effectLst/>
        </p:spPr>
        <p:txBody>
          <a:bodyPr wrap="none">
            <a:spAutoFit/>
          </a:bodyPr>
          <a:lstStyle/>
          <a:p>
            <a:r>
              <a:rPr lang="en-IE" sz="4400"/>
              <a:t>The process of inflammation</a:t>
            </a:r>
            <a:endParaRPr lang="en-US" sz="4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37415" fill="hold"/>
                                        <p:tgtEl>
                                          <p:spTgt spid="3891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38916"/>
                </p:tgtEl>
              </p:cMediaNode>
            </p:video>
            <p:seq concurrent="1" nextAc="seek">
              <p:cTn id="8" restart="whenNotActive" fill="hold" evtFilter="cancelBubble" nodeType="interactiveSeq">
                <p:stCondLst>
                  <p:cond evt="onClick" delay="0">
                    <p:tgtEl>
                      <p:spTgt spid="3891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8916"/>
                                        </p:tgtEl>
                                      </p:cBhvr>
                                    </p:cmd>
                                  </p:childTnLst>
                                </p:cTn>
                              </p:par>
                            </p:childTnLst>
                          </p:cTn>
                        </p:par>
                      </p:childTnLst>
                    </p:cTn>
                  </p:par>
                </p:childTnLst>
              </p:cTn>
              <p:nextCondLst>
                <p:cond evt="onClick" delay="0">
                  <p:tgtEl>
                    <p:spTgt spid="38916"/>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900113" y="476250"/>
            <a:ext cx="7772400" cy="1143000"/>
          </a:xfrm>
        </p:spPr>
        <p:txBody>
          <a:bodyPr/>
          <a:lstStyle/>
          <a:p>
            <a:r>
              <a:rPr lang="en-IE"/>
              <a:t>The phases of inflammation</a:t>
            </a:r>
            <a:endParaRPr lang="en-US"/>
          </a:p>
        </p:txBody>
      </p:sp>
      <p:sp>
        <p:nvSpPr>
          <p:cNvPr id="52227" name="Rectangle 3"/>
          <p:cNvSpPr>
            <a:spLocks noGrp="1" noChangeArrowheads="1"/>
          </p:cNvSpPr>
          <p:nvPr>
            <p:ph type="body" idx="1"/>
          </p:nvPr>
        </p:nvSpPr>
        <p:spPr>
          <a:xfrm>
            <a:off x="827088" y="2060575"/>
            <a:ext cx="7772400" cy="4114800"/>
          </a:xfrm>
        </p:spPr>
        <p:txBody>
          <a:bodyPr/>
          <a:lstStyle/>
          <a:p>
            <a:pPr>
              <a:lnSpc>
                <a:spcPct val="90000"/>
              </a:lnSpc>
            </a:pPr>
            <a:endParaRPr lang="en-US" sz="2400" b="1"/>
          </a:p>
          <a:p>
            <a:pPr>
              <a:lnSpc>
                <a:spcPct val="90000"/>
              </a:lnSpc>
            </a:pPr>
            <a:r>
              <a:rPr lang="en-US" sz="2400" b="1">
                <a:solidFill>
                  <a:srgbClr val="FF0000"/>
                </a:solidFill>
              </a:rPr>
              <a:t>FIRST THERE IS VASCULAR DILATATION</a:t>
            </a:r>
            <a:r>
              <a:rPr lang="en-US" sz="2400" b="1"/>
              <a:t> followed by exudation of protein-rich oedema fluid which floods the area, dilutes toxins, allows immunoglobulins to opsonise bacteria and provides substrate (fibrinogen) for fibrin scaffold.</a:t>
            </a:r>
          </a:p>
          <a:p>
            <a:pPr>
              <a:lnSpc>
                <a:spcPct val="90000"/>
              </a:lnSpc>
            </a:pPr>
            <a:endParaRPr lang="en-US" sz="2400" b="1"/>
          </a:p>
          <a:p>
            <a:pPr>
              <a:lnSpc>
                <a:spcPct val="90000"/>
              </a:lnSpc>
            </a:pPr>
            <a:r>
              <a:rPr lang="en-US" sz="2400" b="1">
                <a:solidFill>
                  <a:srgbClr val="FF0000"/>
                </a:solidFill>
              </a:rPr>
              <a:t>SECOND THERE IS ACTIVE EMIGRATION OF POLYMORPHS</a:t>
            </a:r>
            <a:r>
              <a:rPr lang="en-US" sz="2400" b="1"/>
              <a:t> through vessel wall and along the chemotactic gradient to the site of injury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type="body" idx="1"/>
          </p:nvPr>
        </p:nvSpPr>
        <p:spPr>
          <a:xfrm>
            <a:off x="685800" y="1981200"/>
            <a:ext cx="7848600" cy="4114800"/>
          </a:xfrm>
        </p:spPr>
        <p:txBody>
          <a:bodyPr/>
          <a:lstStyle/>
          <a:p>
            <a:pPr>
              <a:lnSpc>
                <a:spcPct val="90000"/>
              </a:lnSpc>
            </a:pPr>
            <a:r>
              <a:rPr lang="en-US" sz="2000" b="1">
                <a:solidFill>
                  <a:srgbClr val="FF0000"/>
                </a:solidFill>
              </a:rPr>
              <a:t>THE VASCULAR PHASE OF INFLAMMATION</a:t>
            </a:r>
          </a:p>
          <a:p>
            <a:pPr>
              <a:lnSpc>
                <a:spcPct val="90000"/>
              </a:lnSpc>
              <a:buFont typeface="Wingdings" pitchFamily="2" charset="2"/>
              <a:buNone/>
            </a:pPr>
            <a:r>
              <a:rPr lang="en-US" sz="2000"/>
              <a:t>Fluid escapes from vessels because of endothelial cell (EC)</a:t>
            </a:r>
          </a:p>
          <a:p>
            <a:pPr>
              <a:lnSpc>
                <a:spcPct val="90000"/>
              </a:lnSpc>
              <a:buFont typeface="Wingdings" pitchFamily="2" charset="2"/>
              <a:buNone/>
            </a:pPr>
            <a:r>
              <a:rPr lang="en-US" sz="2000"/>
              <a:t>retraction, opening up gap-junctions. </a:t>
            </a:r>
          </a:p>
          <a:p>
            <a:pPr>
              <a:lnSpc>
                <a:spcPct val="90000"/>
              </a:lnSpc>
              <a:buFont typeface="Wingdings" pitchFamily="2" charset="2"/>
              <a:buNone/>
            </a:pPr>
            <a:r>
              <a:rPr lang="en-US" sz="2000"/>
              <a:t>The vessels which are normally involved are the post-capillary</a:t>
            </a:r>
          </a:p>
          <a:p>
            <a:pPr>
              <a:lnSpc>
                <a:spcPct val="90000"/>
              </a:lnSpc>
              <a:buFont typeface="Wingdings" pitchFamily="2" charset="2"/>
              <a:buNone/>
            </a:pPr>
            <a:r>
              <a:rPr lang="en-US" sz="2000"/>
              <a:t>venules where the EC have high affinity receptors for histamine.</a:t>
            </a:r>
          </a:p>
          <a:p>
            <a:pPr>
              <a:lnSpc>
                <a:spcPct val="90000"/>
              </a:lnSpc>
              <a:buFont typeface="Wingdings" pitchFamily="2" charset="2"/>
              <a:buNone/>
            </a:pPr>
            <a:endParaRPr lang="en-US" sz="2000"/>
          </a:p>
          <a:p>
            <a:pPr>
              <a:lnSpc>
                <a:spcPct val="90000"/>
              </a:lnSpc>
              <a:buFont typeface="Wingdings" pitchFamily="2" charset="2"/>
              <a:buNone/>
            </a:pPr>
            <a:r>
              <a:rPr lang="en-US" sz="2000"/>
              <a:t>Severe EC injury leads to leakiness of </a:t>
            </a:r>
            <a:r>
              <a:rPr lang="en-US" sz="2000" u="sng"/>
              <a:t>all</a:t>
            </a:r>
            <a:r>
              <a:rPr lang="en-US" sz="2000"/>
              <a:t> vessels</a:t>
            </a:r>
          </a:p>
          <a:p>
            <a:pPr>
              <a:lnSpc>
                <a:spcPct val="90000"/>
              </a:lnSpc>
              <a:buFont typeface="Wingdings" pitchFamily="2" charset="2"/>
              <a:buNone/>
            </a:pPr>
            <a:r>
              <a:rPr lang="en-US" sz="2000"/>
              <a:t>capillaries, venules and arterioles - giving acute local oedema,</a:t>
            </a:r>
          </a:p>
          <a:p>
            <a:pPr>
              <a:lnSpc>
                <a:spcPct val="90000"/>
              </a:lnSpc>
              <a:buFont typeface="Wingdings" pitchFamily="2" charset="2"/>
              <a:buNone/>
            </a:pPr>
            <a:r>
              <a:rPr lang="en-US" sz="2000"/>
              <a:t>e.g. blister formation after a burn.</a:t>
            </a:r>
          </a:p>
        </p:txBody>
      </p:sp>
      <p:sp>
        <p:nvSpPr>
          <p:cNvPr id="53252" name="Rectangle 4"/>
          <p:cNvSpPr>
            <a:spLocks noGrp="1" noChangeArrowheads="1"/>
          </p:cNvSpPr>
          <p:nvPr>
            <p:ph type="title"/>
          </p:nvPr>
        </p:nvSpPr>
        <p:spPr>
          <a:xfrm>
            <a:off x="755650" y="404813"/>
            <a:ext cx="7772400" cy="1143000"/>
          </a:xfrm>
          <a:noFill/>
          <a:ln/>
        </p:spPr>
        <p:txBody>
          <a:bodyPr anchor="ctr"/>
          <a:lstStyle/>
          <a:p>
            <a:r>
              <a:rPr lang="en-IE"/>
              <a:t>The phases of inflammation</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3"/>
          <p:cNvSpPr>
            <a:spLocks noGrp="1"/>
          </p:cNvSpPr>
          <p:nvPr>
            <p:ph type="dt" sz="half" idx="10"/>
          </p:nvPr>
        </p:nvSpPr>
        <p:spPr/>
        <p:txBody>
          <a:bodyPr/>
          <a:lstStyle/>
          <a:p>
            <a:r>
              <a:rPr lang="en-US"/>
              <a:t>2nd Yr Pathology 2010</a:t>
            </a:r>
          </a:p>
        </p:txBody>
      </p:sp>
      <p:sp>
        <p:nvSpPr>
          <p:cNvPr id="96258" name="Rectangle 2"/>
          <p:cNvSpPr>
            <a:spLocks noGrp="1" noChangeArrowheads="1"/>
          </p:cNvSpPr>
          <p:nvPr>
            <p:ph type="body" idx="1"/>
          </p:nvPr>
        </p:nvSpPr>
        <p:spPr>
          <a:xfrm>
            <a:off x="827088" y="908050"/>
            <a:ext cx="7772400" cy="4114800"/>
          </a:xfrm>
        </p:spPr>
        <p:txBody>
          <a:bodyPr>
            <a:normAutofit fontScale="92500" lnSpcReduction="10000"/>
          </a:bodyPr>
          <a:lstStyle/>
          <a:p>
            <a:pPr algn="ctr">
              <a:lnSpc>
                <a:spcPct val="80000"/>
              </a:lnSpc>
              <a:buFont typeface="Wingdings" pitchFamily="2" charset="2"/>
              <a:buNone/>
            </a:pPr>
            <a:r>
              <a:rPr lang="en-US" sz="2000" b="1" u="sng">
                <a:solidFill>
                  <a:srgbClr val="FF0000"/>
                </a:solidFill>
              </a:rPr>
              <a:t>PHAGOCYTOSIS</a:t>
            </a:r>
          </a:p>
          <a:p>
            <a:pPr algn="ctr">
              <a:lnSpc>
                <a:spcPct val="80000"/>
              </a:lnSpc>
              <a:buFont typeface="Wingdings" pitchFamily="2" charset="2"/>
              <a:buNone/>
            </a:pPr>
            <a:endParaRPr lang="en-US" sz="2000" b="1" u="sng">
              <a:solidFill>
                <a:srgbClr val="FF0000"/>
              </a:solidFill>
            </a:endParaRPr>
          </a:p>
          <a:p>
            <a:pPr>
              <a:lnSpc>
                <a:spcPct val="80000"/>
              </a:lnSpc>
              <a:buFont typeface="Wingdings" pitchFamily="2" charset="2"/>
              <a:buNone/>
            </a:pPr>
            <a:r>
              <a:rPr lang="en-US" sz="2000" b="1"/>
              <a:t>Recognition and attachment</a:t>
            </a:r>
            <a:endParaRPr lang="en-US" sz="2000"/>
          </a:p>
          <a:p>
            <a:pPr>
              <a:lnSpc>
                <a:spcPct val="80000"/>
              </a:lnSpc>
              <a:buFont typeface="Wingdings" pitchFamily="2" charset="2"/>
              <a:buNone/>
            </a:pPr>
            <a:r>
              <a:rPr lang="en-US" sz="2000"/>
              <a:t>Foreign objects coated with opsonins IgG and C3b which attach to</a:t>
            </a:r>
          </a:p>
          <a:p>
            <a:pPr>
              <a:lnSpc>
                <a:spcPct val="80000"/>
              </a:lnSpc>
              <a:buFont typeface="Wingdings" pitchFamily="2" charset="2"/>
              <a:buNone/>
            </a:pPr>
            <a:r>
              <a:rPr lang="en-US" sz="2000"/>
              <a:t>receptors on polymorph surface.</a:t>
            </a:r>
            <a:endParaRPr lang="en-US" sz="2000" b="1"/>
          </a:p>
          <a:p>
            <a:pPr>
              <a:lnSpc>
                <a:spcPct val="80000"/>
              </a:lnSpc>
              <a:buFont typeface="Wingdings" pitchFamily="2" charset="2"/>
              <a:buNone/>
            </a:pPr>
            <a:endParaRPr lang="en-US" sz="2000" b="1"/>
          </a:p>
          <a:p>
            <a:pPr>
              <a:lnSpc>
                <a:spcPct val="80000"/>
              </a:lnSpc>
              <a:buFont typeface="Wingdings" pitchFamily="2" charset="2"/>
              <a:buNone/>
            </a:pPr>
            <a:r>
              <a:rPr lang="en-US" sz="2000" b="1"/>
              <a:t>Engulfment</a:t>
            </a:r>
            <a:endParaRPr lang="en-US" sz="2000"/>
          </a:p>
          <a:p>
            <a:pPr>
              <a:lnSpc>
                <a:spcPct val="80000"/>
              </a:lnSpc>
              <a:buFont typeface="Wingdings" pitchFamily="2" charset="2"/>
              <a:buNone/>
            </a:pPr>
            <a:r>
              <a:rPr lang="en-US" sz="2000"/>
              <a:t>Cell membrane fuses around an object: at the some time lysosomes</a:t>
            </a:r>
          </a:p>
          <a:p>
            <a:pPr>
              <a:lnSpc>
                <a:spcPct val="80000"/>
              </a:lnSpc>
              <a:buFont typeface="Wingdings" pitchFamily="2" charset="2"/>
              <a:buNone/>
            </a:pPr>
            <a:r>
              <a:rPr lang="en-US" sz="2000"/>
              <a:t>empty into the vacuole, often before vacuole has time to seal - this gives</a:t>
            </a:r>
          </a:p>
          <a:p>
            <a:pPr>
              <a:lnSpc>
                <a:spcPct val="80000"/>
              </a:lnSpc>
              <a:buFont typeface="Wingdings" pitchFamily="2" charset="2"/>
              <a:buNone/>
            </a:pPr>
            <a:r>
              <a:rPr lang="en-US" sz="2000"/>
              <a:t>rise to 'regurgitation during feeding' and enzymatic damage to surrounding</a:t>
            </a:r>
          </a:p>
          <a:p>
            <a:pPr>
              <a:lnSpc>
                <a:spcPct val="80000"/>
              </a:lnSpc>
              <a:buFont typeface="Wingdings" pitchFamily="2" charset="2"/>
              <a:buNone/>
            </a:pPr>
            <a:r>
              <a:rPr lang="en-US" sz="2000"/>
              <a:t>tissue.</a:t>
            </a:r>
            <a:endParaRPr lang="en-US" sz="2000" b="1"/>
          </a:p>
          <a:p>
            <a:pPr>
              <a:lnSpc>
                <a:spcPct val="80000"/>
              </a:lnSpc>
              <a:buFont typeface="Wingdings" pitchFamily="2" charset="2"/>
              <a:buNone/>
            </a:pPr>
            <a:endParaRPr lang="en-US" sz="2000" b="1"/>
          </a:p>
          <a:p>
            <a:pPr>
              <a:lnSpc>
                <a:spcPct val="80000"/>
              </a:lnSpc>
              <a:buFont typeface="Wingdings" pitchFamily="2" charset="2"/>
              <a:buNone/>
            </a:pPr>
            <a:r>
              <a:rPr lang="en-US" sz="2000" b="1"/>
              <a:t>Killing or degradation</a:t>
            </a:r>
            <a:endParaRPr lang="en-US" sz="2000"/>
          </a:p>
          <a:p>
            <a:pPr>
              <a:lnSpc>
                <a:spcPct val="80000"/>
              </a:lnSpc>
              <a:buFont typeface="Wingdings" pitchFamily="2" charset="2"/>
              <a:buNone/>
            </a:pPr>
            <a:r>
              <a:rPr lang="en-US" sz="2000"/>
              <a:t>H</a:t>
            </a:r>
            <a:r>
              <a:rPr lang="en-US" sz="2000" baseline="-25000"/>
              <a:t>2</a:t>
            </a:r>
            <a:r>
              <a:rPr lang="en-US" sz="2000"/>
              <a:t>O</a:t>
            </a:r>
            <a:r>
              <a:rPr lang="en-US" sz="2000" baseline="-25000"/>
              <a:t>2</a:t>
            </a:r>
            <a:r>
              <a:rPr lang="en-US" sz="2000"/>
              <a:t>, hypohalous acid (HOC1) produced by myeloperoxidase and</a:t>
            </a:r>
          </a:p>
          <a:p>
            <a:pPr>
              <a:lnSpc>
                <a:spcPct val="80000"/>
              </a:lnSpc>
              <a:buFont typeface="Wingdings" pitchFamily="2" charset="2"/>
              <a:buNone/>
            </a:pPr>
            <a:r>
              <a:rPr lang="en-US" sz="2000"/>
              <a:t>superoxides kill bacteria. Lysozyme digests them.</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52400" y="152400"/>
            <a:ext cx="8763000" cy="609600"/>
          </a:xfrm>
        </p:spPr>
        <p:txBody>
          <a:bodyPr>
            <a:normAutofit fontScale="90000"/>
          </a:bodyPr>
          <a:lstStyle/>
          <a:p>
            <a:pPr eaLnBrk="1" hangingPunct="1"/>
            <a:r>
              <a:rPr lang="en-US" sz="3600" smtClean="0"/>
              <a:t>Summary of acute inflammation</a:t>
            </a:r>
          </a:p>
        </p:txBody>
      </p:sp>
      <p:sp>
        <p:nvSpPr>
          <p:cNvPr id="6147" name="Rectangle 3"/>
          <p:cNvSpPr>
            <a:spLocks noGrp="1" noChangeArrowheads="1"/>
          </p:cNvSpPr>
          <p:nvPr>
            <p:ph type="body" idx="1"/>
          </p:nvPr>
        </p:nvSpPr>
        <p:spPr>
          <a:xfrm>
            <a:off x="457200" y="990600"/>
            <a:ext cx="8229600" cy="5486400"/>
          </a:xfrm>
        </p:spPr>
        <p:txBody>
          <a:bodyPr/>
          <a:lstStyle/>
          <a:p>
            <a:pPr eaLnBrk="1" hangingPunct="1">
              <a:lnSpc>
                <a:spcPct val="90000"/>
              </a:lnSpc>
            </a:pPr>
            <a:r>
              <a:rPr lang="en-US" sz="2000" smtClean="0"/>
              <a:t>Stimulated by physical injury, infection, foreign body</a:t>
            </a:r>
          </a:p>
          <a:p>
            <a:pPr eaLnBrk="1" hangingPunct="1">
              <a:lnSpc>
                <a:spcPct val="90000"/>
              </a:lnSpc>
            </a:pPr>
            <a:r>
              <a:rPr lang="en-US" sz="2000" smtClean="0"/>
              <a:t>Resident macrophages and/or damaged endothelium, mast cells—IL-1, TNF, endothelin, histamine </a:t>
            </a:r>
          </a:p>
          <a:p>
            <a:pPr eaLnBrk="1" hangingPunct="1">
              <a:lnSpc>
                <a:spcPct val="90000"/>
              </a:lnSpc>
            </a:pPr>
            <a:r>
              <a:rPr lang="en-US" sz="2000" b="1" smtClean="0"/>
              <a:t>Vascular response:  </a:t>
            </a:r>
            <a:r>
              <a:rPr lang="en-US" sz="2000" smtClean="0"/>
              <a:t>vasodilation, endothelial contraction, exudation of plasma</a:t>
            </a:r>
          </a:p>
          <a:p>
            <a:pPr eaLnBrk="1" hangingPunct="1">
              <a:lnSpc>
                <a:spcPct val="90000"/>
              </a:lnSpc>
            </a:pPr>
            <a:r>
              <a:rPr lang="en-US" sz="2000" b="1" smtClean="0"/>
              <a:t>Neutrophils: </a:t>
            </a:r>
            <a:r>
              <a:rPr lang="en-US" sz="2000" smtClean="0"/>
              <a:t> marginate (selectin-glycoprotein), adhere (integrin-CAM), extravasate (CD31), migrate (IL-8, chemotactic stimuli)</a:t>
            </a:r>
          </a:p>
          <a:p>
            <a:pPr eaLnBrk="1" hangingPunct="1">
              <a:lnSpc>
                <a:spcPct val="90000"/>
              </a:lnSpc>
            </a:pPr>
            <a:r>
              <a:rPr lang="en-US" sz="2000" b="1" smtClean="0"/>
              <a:t>Phagocytosis</a:t>
            </a:r>
            <a:r>
              <a:rPr lang="en-US" sz="2000" smtClean="0"/>
              <a:t>:  recognition, engulfment, killing</a:t>
            </a:r>
          </a:p>
          <a:p>
            <a:pPr lvl="1" eaLnBrk="1" hangingPunct="1">
              <a:lnSpc>
                <a:spcPct val="90000"/>
              </a:lnSpc>
            </a:pPr>
            <a:r>
              <a:rPr lang="en-US" sz="1800" smtClean="0"/>
              <a:t>Phagocytosis receptors bind mannose, oxidized lipids, lipopolysaccharides, lipoteichoic acids, opsonins</a:t>
            </a:r>
          </a:p>
          <a:p>
            <a:pPr lvl="1" eaLnBrk="1" hangingPunct="1">
              <a:lnSpc>
                <a:spcPct val="90000"/>
              </a:lnSpc>
            </a:pPr>
            <a:r>
              <a:rPr lang="en-US" sz="1800" smtClean="0"/>
              <a:t>Killing is O</a:t>
            </a:r>
            <a:r>
              <a:rPr lang="en-US" sz="1800" baseline="-18000" smtClean="0"/>
              <a:t>2</a:t>
            </a:r>
            <a:r>
              <a:rPr lang="en-US" sz="1800" smtClean="0"/>
              <a:t>-dependent (respiratory burst, NADPH oxidase generated H</a:t>
            </a:r>
            <a:r>
              <a:rPr lang="en-US" sz="1800" baseline="-18000" smtClean="0"/>
              <a:t>2</a:t>
            </a:r>
            <a:r>
              <a:rPr lang="en-US" sz="1800" smtClean="0"/>
              <a:t>O</a:t>
            </a:r>
            <a:r>
              <a:rPr lang="en-US" sz="1800" baseline="-18000" smtClean="0"/>
              <a:t>2</a:t>
            </a:r>
            <a:r>
              <a:rPr lang="en-US" sz="1800" smtClean="0"/>
              <a:t>; myeloperoxidase generated HOCl; iNOS generated NO) or independent (lysozyme, lactoferrin, defensins)</a:t>
            </a:r>
          </a:p>
          <a:p>
            <a:pPr eaLnBrk="1" hangingPunct="1">
              <a:lnSpc>
                <a:spcPct val="90000"/>
              </a:lnSpc>
            </a:pPr>
            <a:r>
              <a:rPr lang="en-US" sz="2000" smtClean="0"/>
              <a:t>Responding leukocytes cause pain and loss-of-function via prostaglandins, enzymes </a:t>
            </a:r>
          </a:p>
          <a:p>
            <a:pPr eaLnBrk="1" hangingPunct="1">
              <a:lnSpc>
                <a:spcPct val="90000"/>
              </a:lnSpc>
            </a:pPr>
            <a:r>
              <a:rPr lang="en-US" sz="2000" smtClean="0"/>
              <a:t>Complete resolution; fibrosis, organization or scarring; abcess formation; progression to chronic inflammation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dirty="0"/>
          </a:p>
        </p:txBody>
      </p:sp>
      <p:sp>
        <p:nvSpPr>
          <p:cNvPr id="41986" name="Rectangle 2"/>
          <p:cNvSpPr>
            <a:spLocks noGrp="1" noChangeArrowheads="1"/>
          </p:cNvSpPr>
          <p:nvPr>
            <p:ph type="title"/>
          </p:nvPr>
        </p:nvSpPr>
        <p:spPr/>
        <p:txBody>
          <a:bodyPr/>
          <a:lstStyle/>
          <a:p>
            <a:r>
              <a:rPr lang="en-IE"/>
              <a:t>Inflammation</a:t>
            </a:r>
            <a:endParaRPr lang="en-US"/>
          </a:p>
        </p:txBody>
      </p:sp>
      <p:sp>
        <p:nvSpPr>
          <p:cNvPr id="41987" name="Rectangle 3"/>
          <p:cNvSpPr>
            <a:spLocks noGrp="1" noChangeArrowheads="1"/>
          </p:cNvSpPr>
          <p:nvPr>
            <p:ph type="body" idx="1"/>
          </p:nvPr>
        </p:nvSpPr>
        <p:spPr>
          <a:xfrm>
            <a:off x="468313" y="2266950"/>
            <a:ext cx="7772400" cy="4114800"/>
          </a:xfrm>
        </p:spPr>
        <p:txBody>
          <a:bodyPr/>
          <a:lstStyle/>
          <a:p>
            <a:pPr algn="ctr"/>
            <a:r>
              <a:rPr lang="en-IE"/>
              <a:t>Is a protective response</a:t>
            </a:r>
          </a:p>
          <a:p>
            <a:pPr algn="ctr"/>
            <a:r>
              <a:rPr lang="en-IE" b="1">
                <a:solidFill>
                  <a:srgbClr val="FF0000"/>
                </a:solidFill>
              </a:rPr>
              <a:t>The body’s response to injury</a:t>
            </a:r>
          </a:p>
          <a:p>
            <a:pPr algn="ctr"/>
            <a:r>
              <a:rPr lang="en-IE"/>
              <a:t>Interwoven with the repair process</a:t>
            </a:r>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52400" y="152400"/>
            <a:ext cx="8763000" cy="609600"/>
          </a:xfrm>
        </p:spPr>
        <p:txBody>
          <a:bodyPr>
            <a:normAutofit fontScale="90000"/>
          </a:bodyPr>
          <a:lstStyle/>
          <a:p>
            <a:pPr eaLnBrk="1" hangingPunct="1"/>
            <a:r>
              <a:rPr lang="en-US" sz="3600" smtClean="0"/>
              <a:t>Outcomes of Acute Inflammation </a:t>
            </a:r>
          </a:p>
        </p:txBody>
      </p:sp>
      <p:sp>
        <p:nvSpPr>
          <p:cNvPr id="7171" name="Rectangle 3"/>
          <p:cNvSpPr>
            <a:spLocks noGrp="1" noChangeArrowheads="1"/>
          </p:cNvSpPr>
          <p:nvPr>
            <p:ph type="body" idx="1"/>
          </p:nvPr>
        </p:nvSpPr>
        <p:spPr>
          <a:xfrm>
            <a:off x="457200" y="838200"/>
            <a:ext cx="8229600" cy="5638800"/>
          </a:xfrm>
        </p:spPr>
        <p:txBody>
          <a:bodyPr/>
          <a:lstStyle/>
          <a:p>
            <a:pPr marL="346075" indent="-346075" eaLnBrk="1" hangingPunct="1">
              <a:lnSpc>
                <a:spcPct val="90000"/>
              </a:lnSpc>
            </a:pPr>
            <a:r>
              <a:rPr lang="en-US" sz="2000" smtClean="0"/>
              <a:t>Resolution of tissue structure and function with elimination of stimulus </a:t>
            </a:r>
          </a:p>
          <a:p>
            <a:pPr marL="346075" indent="-346075" eaLnBrk="1" hangingPunct="1">
              <a:lnSpc>
                <a:spcPct val="90000"/>
              </a:lnSpc>
            </a:pPr>
            <a:r>
              <a:rPr lang="en-US" sz="2000" smtClean="0"/>
              <a:t>Tissue destruction and persistent inflammation </a:t>
            </a:r>
          </a:p>
          <a:p>
            <a:pPr marL="738188" lvl="1" indent="-277813" eaLnBrk="1" hangingPunct="1">
              <a:lnSpc>
                <a:spcPct val="90000"/>
              </a:lnSpc>
            </a:pPr>
            <a:r>
              <a:rPr lang="en-US" sz="1800" smtClean="0"/>
              <a:t>Abscess </a:t>
            </a:r>
          </a:p>
          <a:p>
            <a:pPr marL="1090613" lvl="2" indent="-223838" eaLnBrk="1" hangingPunct="1">
              <a:lnSpc>
                <a:spcPct val="90000"/>
              </a:lnSpc>
            </a:pPr>
            <a:r>
              <a:rPr lang="en-US" sz="1600" smtClean="0"/>
              <a:t>pus-filled cavity (neutrophils, monocytes and liquefied cellular debris) </a:t>
            </a:r>
          </a:p>
          <a:p>
            <a:pPr marL="1090613" lvl="2" indent="-223838" eaLnBrk="1" hangingPunct="1">
              <a:lnSpc>
                <a:spcPct val="90000"/>
              </a:lnSpc>
            </a:pPr>
            <a:r>
              <a:rPr lang="en-US" sz="1600" smtClean="0"/>
              <a:t>walled off by fibrous tissue and inaccessible to circulation </a:t>
            </a:r>
          </a:p>
          <a:p>
            <a:pPr marL="1090613" lvl="2" indent="-223838" eaLnBrk="1" hangingPunct="1">
              <a:lnSpc>
                <a:spcPct val="90000"/>
              </a:lnSpc>
            </a:pPr>
            <a:r>
              <a:rPr lang="en-US" sz="1600" smtClean="0"/>
              <a:t>tissue destruction caused by lysosomal and other degradative enzymes </a:t>
            </a:r>
          </a:p>
          <a:p>
            <a:pPr marL="738188" lvl="1" indent="-277813" eaLnBrk="1" hangingPunct="1">
              <a:lnSpc>
                <a:spcPct val="90000"/>
              </a:lnSpc>
            </a:pPr>
            <a:r>
              <a:rPr lang="en-US" sz="1800" smtClean="0"/>
              <a:t>Ulcer </a:t>
            </a:r>
          </a:p>
          <a:p>
            <a:pPr marL="1090613" lvl="2" indent="-223838" eaLnBrk="1" hangingPunct="1">
              <a:lnSpc>
                <a:spcPct val="90000"/>
              </a:lnSpc>
            </a:pPr>
            <a:r>
              <a:rPr lang="en-US" sz="1600" smtClean="0"/>
              <a:t>loss of epithelial surface </a:t>
            </a:r>
          </a:p>
          <a:p>
            <a:pPr marL="1090613" lvl="2" indent="-223838" eaLnBrk="1" hangingPunct="1">
              <a:lnSpc>
                <a:spcPct val="90000"/>
              </a:lnSpc>
            </a:pPr>
            <a:r>
              <a:rPr lang="en-US" sz="1600" smtClean="0"/>
              <a:t>acute inflammation in epithelial surfaces </a:t>
            </a:r>
          </a:p>
          <a:p>
            <a:pPr marL="738188" lvl="1" indent="-277813" eaLnBrk="1" hangingPunct="1">
              <a:lnSpc>
                <a:spcPct val="90000"/>
              </a:lnSpc>
            </a:pPr>
            <a:r>
              <a:rPr lang="en-US" sz="1800" smtClean="0"/>
              <a:t>Fistula </a:t>
            </a:r>
          </a:p>
          <a:p>
            <a:pPr marL="1090613" lvl="2" indent="-223838" eaLnBrk="1" hangingPunct="1">
              <a:lnSpc>
                <a:spcPct val="90000"/>
              </a:lnSpc>
            </a:pPr>
            <a:r>
              <a:rPr lang="en-US" sz="1600" smtClean="0"/>
              <a:t>abnormal communication between organs or an organ and a surface </a:t>
            </a:r>
          </a:p>
          <a:p>
            <a:pPr marL="738188" lvl="1" indent="-277813" eaLnBrk="1" hangingPunct="1">
              <a:lnSpc>
                <a:spcPct val="90000"/>
              </a:lnSpc>
            </a:pPr>
            <a:r>
              <a:rPr lang="en-US" sz="1800" smtClean="0"/>
              <a:t>Scar </a:t>
            </a:r>
          </a:p>
          <a:p>
            <a:pPr marL="1090613" lvl="2" indent="-223838" eaLnBrk="1" hangingPunct="1">
              <a:lnSpc>
                <a:spcPct val="90000"/>
              </a:lnSpc>
            </a:pPr>
            <a:r>
              <a:rPr lang="en-US" sz="1600" smtClean="0"/>
              <a:t>Causes distortion of structure and sometimes altered function </a:t>
            </a:r>
          </a:p>
          <a:p>
            <a:pPr marL="346075" indent="-346075" eaLnBrk="1" hangingPunct="1">
              <a:lnSpc>
                <a:spcPct val="90000"/>
              </a:lnSpc>
            </a:pPr>
            <a:r>
              <a:rPr lang="en-US" sz="2000" smtClean="0"/>
              <a:t>Chronic inflammation </a:t>
            </a:r>
          </a:p>
          <a:p>
            <a:pPr marL="738188" lvl="1" indent="-277813" eaLnBrk="1" hangingPunct="1">
              <a:lnSpc>
                <a:spcPct val="90000"/>
              </a:lnSpc>
            </a:pPr>
            <a:r>
              <a:rPr lang="en-US" sz="1800" smtClean="0"/>
              <a:t>Marked by replacement of neutrophils and monocytes with lymphocytes, plasma cells and macrophages </a:t>
            </a:r>
          </a:p>
          <a:p>
            <a:pPr marL="738188" lvl="1" indent="-277813" eaLnBrk="1" hangingPunct="1">
              <a:lnSpc>
                <a:spcPct val="90000"/>
              </a:lnSpc>
            </a:pPr>
            <a:r>
              <a:rPr lang="en-US" sz="1800" smtClean="0"/>
              <a:t>Accompanied by proliferation of fibroblasts and new vessels with scarring</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52400" y="152400"/>
            <a:ext cx="8763000" cy="609600"/>
          </a:xfrm>
        </p:spPr>
        <p:txBody>
          <a:bodyPr>
            <a:normAutofit fontScale="90000"/>
          </a:bodyPr>
          <a:lstStyle/>
          <a:p>
            <a:pPr eaLnBrk="1" hangingPunct="1"/>
            <a:r>
              <a:rPr lang="en-US" sz="3600" smtClean="0"/>
              <a:t>Outcomes of Acute Inflammation </a:t>
            </a:r>
          </a:p>
        </p:txBody>
      </p:sp>
      <p:sp>
        <p:nvSpPr>
          <p:cNvPr id="51203" name="Rectangle 3"/>
          <p:cNvSpPr>
            <a:spLocks noGrp="1" noChangeArrowheads="1"/>
          </p:cNvSpPr>
          <p:nvPr>
            <p:ph type="body" idx="1"/>
          </p:nvPr>
        </p:nvSpPr>
        <p:spPr>
          <a:xfrm>
            <a:off x="457200" y="838200"/>
            <a:ext cx="8229600" cy="5638800"/>
          </a:xfrm>
        </p:spPr>
        <p:txBody>
          <a:bodyPr/>
          <a:lstStyle/>
          <a:p>
            <a:pPr marL="346075" indent="-346075" eaLnBrk="1" hangingPunct="1">
              <a:lnSpc>
                <a:spcPct val="90000"/>
              </a:lnSpc>
            </a:pPr>
            <a:r>
              <a:rPr lang="en-US" sz="2000" smtClean="0"/>
              <a:t>Resolution of tissue structure and function with elimination of stimulus </a:t>
            </a:r>
          </a:p>
          <a:p>
            <a:pPr marL="346075" indent="-346075" eaLnBrk="1" hangingPunct="1">
              <a:lnSpc>
                <a:spcPct val="90000"/>
              </a:lnSpc>
            </a:pPr>
            <a:r>
              <a:rPr lang="en-US" sz="2000" smtClean="0"/>
              <a:t>Tissue destruction and persistent inflammation </a:t>
            </a:r>
          </a:p>
          <a:p>
            <a:pPr marL="738188" lvl="1" indent="-277813" eaLnBrk="1" hangingPunct="1">
              <a:lnSpc>
                <a:spcPct val="90000"/>
              </a:lnSpc>
            </a:pPr>
            <a:r>
              <a:rPr lang="en-US" sz="1800" smtClean="0"/>
              <a:t>Abscess </a:t>
            </a:r>
          </a:p>
          <a:p>
            <a:pPr marL="1090613" lvl="2" indent="-223838" eaLnBrk="1" hangingPunct="1">
              <a:lnSpc>
                <a:spcPct val="90000"/>
              </a:lnSpc>
            </a:pPr>
            <a:r>
              <a:rPr lang="en-US" sz="1600" smtClean="0"/>
              <a:t>pus-filled cavity (neutrophils, monocytes and liquefied cellular debris) </a:t>
            </a:r>
          </a:p>
          <a:p>
            <a:pPr marL="1090613" lvl="2" indent="-223838" eaLnBrk="1" hangingPunct="1">
              <a:lnSpc>
                <a:spcPct val="90000"/>
              </a:lnSpc>
            </a:pPr>
            <a:r>
              <a:rPr lang="en-US" sz="1600" smtClean="0"/>
              <a:t>walled off by fibrous tissue and inaccessible to circulation </a:t>
            </a:r>
          </a:p>
          <a:p>
            <a:pPr marL="1090613" lvl="2" indent="-223838" eaLnBrk="1" hangingPunct="1">
              <a:lnSpc>
                <a:spcPct val="90000"/>
              </a:lnSpc>
            </a:pPr>
            <a:r>
              <a:rPr lang="en-US" sz="1600" smtClean="0"/>
              <a:t>tissue destruction caused by lysosomal and other degradative enzymes </a:t>
            </a:r>
          </a:p>
          <a:p>
            <a:pPr marL="738188" lvl="1" indent="-277813" eaLnBrk="1" hangingPunct="1">
              <a:lnSpc>
                <a:spcPct val="90000"/>
              </a:lnSpc>
            </a:pPr>
            <a:r>
              <a:rPr lang="en-US" sz="1800" smtClean="0"/>
              <a:t>Ulcer </a:t>
            </a:r>
          </a:p>
          <a:p>
            <a:pPr marL="1090613" lvl="2" indent="-223838" eaLnBrk="1" hangingPunct="1">
              <a:lnSpc>
                <a:spcPct val="90000"/>
              </a:lnSpc>
            </a:pPr>
            <a:r>
              <a:rPr lang="en-US" sz="1600" smtClean="0"/>
              <a:t>loss of epithelial surface </a:t>
            </a:r>
          </a:p>
          <a:p>
            <a:pPr marL="1090613" lvl="2" indent="-223838" eaLnBrk="1" hangingPunct="1">
              <a:lnSpc>
                <a:spcPct val="90000"/>
              </a:lnSpc>
            </a:pPr>
            <a:r>
              <a:rPr lang="en-US" sz="1600" smtClean="0"/>
              <a:t>acute inflammation in epithelial surfaces </a:t>
            </a:r>
          </a:p>
          <a:p>
            <a:pPr marL="738188" lvl="1" indent="-277813" eaLnBrk="1" hangingPunct="1">
              <a:lnSpc>
                <a:spcPct val="90000"/>
              </a:lnSpc>
            </a:pPr>
            <a:r>
              <a:rPr lang="en-US" sz="1800" smtClean="0"/>
              <a:t>Fistula </a:t>
            </a:r>
          </a:p>
          <a:p>
            <a:pPr marL="1090613" lvl="2" indent="-223838" eaLnBrk="1" hangingPunct="1">
              <a:lnSpc>
                <a:spcPct val="90000"/>
              </a:lnSpc>
            </a:pPr>
            <a:r>
              <a:rPr lang="en-US" sz="1600" smtClean="0"/>
              <a:t>abnormal communication between organs or an organ and a surface </a:t>
            </a:r>
          </a:p>
          <a:p>
            <a:pPr marL="738188" lvl="1" indent="-277813" eaLnBrk="1" hangingPunct="1">
              <a:lnSpc>
                <a:spcPct val="90000"/>
              </a:lnSpc>
            </a:pPr>
            <a:r>
              <a:rPr lang="en-US" sz="1800" smtClean="0"/>
              <a:t>Scar </a:t>
            </a:r>
          </a:p>
          <a:p>
            <a:pPr marL="1090613" lvl="2" indent="-223838" eaLnBrk="1" hangingPunct="1">
              <a:lnSpc>
                <a:spcPct val="90000"/>
              </a:lnSpc>
            </a:pPr>
            <a:r>
              <a:rPr lang="en-US" sz="1600" smtClean="0"/>
              <a:t>Causes distortion of structure and sometimes altered function </a:t>
            </a:r>
          </a:p>
          <a:p>
            <a:pPr marL="346075" indent="-346075" eaLnBrk="1" hangingPunct="1">
              <a:lnSpc>
                <a:spcPct val="90000"/>
              </a:lnSpc>
            </a:pPr>
            <a:r>
              <a:rPr lang="en-US" sz="2000" smtClean="0"/>
              <a:t>Chronic inflammation </a:t>
            </a:r>
          </a:p>
          <a:p>
            <a:pPr marL="738188" lvl="1" indent="-277813" eaLnBrk="1" hangingPunct="1">
              <a:lnSpc>
                <a:spcPct val="90000"/>
              </a:lnSpc>
            </a:pPr>
            <a:r>
              <a:rPr lang="en-US" sz="1800" smtClean="0"/>
              <a:t>Marked by replacement of neutrophils and monocytes with lymphocytes, plasma cells and macrophages </a:t>
            </a:r>
          </a:p>
          <a:p>
            <a:pPr marL="738188" lvl="1" indent="-277813" eaLnBrk="1" hangingPunct="1">
              <a:lnSpc>
                <a:spcPct val="90000"/>
              </a:lnSpc>
            </a:pPr>
            <a:r>
              <a:rPr lang="en-US" sz="1800" smtClean="0"/>
              <a:t>Accompanied by proliferation of fibroblasts and new vessels with scarring</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sz="3200" smtClean="0"/>
              <a:t>Outcomes</a:t>
            </a:r>
            <a:r>
              <a:rPr lang="en-US" smtClean="0"/>
              <a:t> </a:t>
            </a:r>
          </a:p>
        </p:txBody>
      </p:sp>
      <p:sp>
        <p:nvSpPr>
          <p:cNvPr id="52227" name="Rectangle 3"/>
          <p:cNvSpPr>
            <a:spLocks noGrp="1" noChangeArrowheads="1"/>
          </p:cNvSpPr>
          <p:nvPr>
            <p:ph type="body" idx="1"/>
          </p:nvPr>
        </p:nvSpPr>
        <p:spPr/>
        <p:txBody>
          <a:bodyPr/>
          <a:lstStyle/>
          <a:p>
            <a:pPr algn="just" eaLnBrk="1" hangingPunct="1">
              <a:lnSpc>
                <a:spcPct val="80000"/>
              </a:lnSpc>
            </a:pPr>
            <a:r>
              <a:rPr lang="en-US" sz="2000" b="1" smtClean="0"/>
              <a:t>Resolution</a:t>
            </a:r>
            <a:endParaRPr lang="en-US" sz="2000" smtClean="0"/>
          </a:p>
          <a:p>
            <a:pPr lvl="1" algn="just" eaLnBrk="1" hangingPunct="1">
              <a:lnSpc>
                <a:spcPct val="80000"/>
              </a:lnSpc>
            </a:pPr>
            <a:r>
              <a:rPr lang="en-US" sz="2000" smtClean="0"/>
              <a:t>The complete restoration of the inflamed tissue back to a normal status. Inflammatory measures such as vasodilation, chemical production, and leukocyte infiltration cease, and damaged parenchymal cells regenerate. In situations where limited or short lived inflammation has occurred this is usually the outcome. </a:t>
            </a:r>
          </a:p>
          <a:p>
            <a:pPr algn="just" eaLnBrk="1" hangingPunct="1">
              <a:lnSpc>
                <a:spcPct val="80000"/>
              </a:lnSpc>
            </a:pPr>
            <a:r>
              <a:rPr lang="en-US" sz="2000" b="1" smtClean="0"/>
              <a:t>Fibrosis</a:t>
            </a:r>
            <a:r>
              <a:rPr lang="en-US" sz="2000" smtClean="0"/>
              <a:t> </a:t>
            </a:r>
          </a:p>
          <a:p>
            <a:pPr lvl="1" algn="just" eaLnBrk="1" hangingPunct="1">
              <a:lnSpc>
                <a:spcPct val="80000"/>
              </a:lnSpc>
            </a:pPr>
            <a:r>
              <a:rPr lang="en-US" sz="2000" smtClean="0"/>
              <a:t>Large amounts of tissue destruction, or damage in tissues unable to regenerate, can not be regenerated completely by the body. Fibrous scarring occurs in these areas of damage, forming a scar composed primarily of collagen. The scar will not contain any specialized structures, such as parenchymal cells, hence functional impairment may occur. </a:t>
            </a:r>
          </a:p>
          <a:p>
            <a:pPr eaLnBrk="1" hangingPunct="1">
              <a:lnSpc>
                <a:spcPct val="80000"/>
              </a:lnSpc>
            </a:pPr>
            <a:endParaRPr lang="en-US" sz="200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eaLnBrk="1" hangingPunct="1"/>
            <a:r>
              <a:rPr lang="en-US" sz="3200" smtClean="0"/>
              <a:t>Outcomes</a:t>
            </a:r>
          </a:p>
        </p:txBody>
      </p:sp>
      <p:sp>
        <p:nvSpPr>
          <p:cNvPr id="53251" name="Rectangle 3"/>
          <p:cNvSpPr>
            <a:spLocks noGrp="1" noChangeArrowheads="1"/>
          </p:cNvSpPr>
          <p:nvPr>
            <p:ph type="body" idx="1"/>
          </p:nvPr>
        </p:nvSpPr>
        <p:spPr/>
        <p:txBody>
          <a:bodyPr/>
          <a:lstStyle/>
          <a:p>
            <a:pPr algn="just" eaLnBrk="1" hangingPunct="1">
              <a:lnSpc>
                <a:spcPct val="90000"/>
              </a:lnSpc>
            </a:pPr>
            <a:r>
              <a:rPr lang="en-US" sz="2000" b="1" smtClean="0"/>
              <a:t>Abscess formation</a:t>
            </a:r>
          </a:p>
          <a:p>
            <a:pPr lvl="1" algn="just" eaLnBrk="1" hangingPunct="1">
              <a:lnSpc>
                <a:spcPct val="90000"/>
              </a:lnSpc>
            </a:pPr>
            <a:r>
              <a:rPr lang="en-US" sz="2000" smtClean="0"/>
              <a:t>A cavity is formed containing pus, an opaque liquid containing dead white blood cells and bacteria with general debris from destroyed cells. </a:t>
            </a:r>
          </a:p>
          <a:p>
            <a:pPr algn="just" eaLnBrk="1" hangingPunct="1">
              <a:lnSpc>
                <a:spcPct val="90000"/>
              </a:lnSpc>
            </a:pPr>
            <a:r>
              <a:rPr lang="en-US" sz="2000" b="1" smtClean="0"/>
              <a:t>Chronic inflammation</a:t>
            </a:r>
          </a:p>
          <a:p>
            <a:pPr lvl="1" algn="just" eaLnBrk="1" hangingPunct="1">
              <a:lnSpc>
                <a:spcPct val="90000"/>
              </a:lnSpc>
            </a:pPr>
            <a:r>
              <a:rPr lang="en-US" sz="2000" smtClean="0"/>
              <a:t>In acute inflammation, if the injurious agent persists then chronic inflammation will ensue. This process, marked by inflammation lasting many days, months or even years, may lead to the formation of a chronic wound. Chronic inflammation is characterised by the dominating presence of macrophages in the injured tissue. These cells are powerful defensive agents of the body, but the toxins they release (including reactive oxygen species) are injurious to the organism's own tissues as well as invading agents. Consequently, chronic inflammation is almost always accompanied by tissue destruction.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52400" y="152400"/>
            <a:ext cx="8763000" cy="685800"/>
          </a:xfrm>
        </p:spPr>
        <p:txBody>
          <a:bodyPr/>
          <a:lstStyle/>
          <a:p>
            <a:pPr eaLnBrk="1" hangingPunct="1"/>
            <a:r>
              <a:rPr lang="en-US" sz="3600" smtClean="0"/>
              <a:t>Patterns of Inflammation </a:t>
            </a:r>
          </a:p>
        </p:txBody>
      </p:sp>
      <p:sp>
        <p:nvSpPr>
          <p:cNvPr id="10243" name="Rectangle 3"/>
          <p:cNvSpPr>
            <a:spLocks noGrp="1" noChangeArrowheads="1"/>
          </p:cNvSpPr>
          <p:nvPr>
            <p:ph type="body" idx="1"/>
          </p:nvPr>
        </p:nvSpPr>
        <p:spPr>
          <a:xfrm>
            <a:off x="457200" y="838200"/>
            <a:ext cx="8229600" cy="5791200"/>
          </a:xfrm>
        </p:spPr>
        <p:txBody>
          <a:bodyPr/>
          <a:lstStyle/>
          <a:p>
            <a:pPr eaLnBrk="1" hangingPunct="1">
              <a:lnSpc>
                <a:spcPct val="90000"/>
              </a:lnSpc>
            </a:pPr>
            <a:r>
              <a:rPr lang="en-US" sz="1800" b="1" smtClean="0"/>
              <a:t>Serous Inflammation </a:t>
            </a:r>
          </a:p>
          <a:p>
            <a:pPr lvl="1" eaLnBrk="1" hangingPunct="1">
              <a:lnSpc>
                <a:spcPct val="90000"/>
              </a:lnSpc>
            </a:pPr>
            <a:r>
              <a:rPr lang="en-US" sz="1600" smtClean="0"/>
              <a:t>Marked by outpouring of thin fluid </a:t>
            </a:r>
          </a:p>
          <a:p>
            <a:pPr lvl="1" eaLnBrk="1" hangingPunct="1">
              <a:lnSpc>
                <a:spcPct val="90000"/>
              </a:lnSpc>
            </a:pPr>
            <a:r>
              <a:rPr lang="en-US" sz="1600" smtClean="0"/>
              <a:t>From blood serum, e.g. burn blisters </a:t>
            </a:r>
          </a:p>
          <a:p>
            <a:pPr lvl="1" eaLnBrk="1" hangingPunct="1">
              <a:lnSpc>
                <a:spcPct val="90000"/>
              </a:lnSpc>
            </a:pPr>
            <a:r>
              <a:rPr lang="en-US" sz="1600" smtClean="0"/>
              <a:t>Effusion from mesothelial cells lining the pleural, peritoneal and pericardial cavity</a:t>
            </a:r>
          </a:p>
          <a:p>
            <a:pPr eaLnBrk="1" hangingPunct="1">
              <a:lnSpc>
                <a:spcPct val="90000"/>
              </a:lnSpc>
            </a:pPr>
            <a:r>
              <a:rPr lang="en-US" sz="1800" b="1" smtClean="0"/>
              <a:t>Fibrinous Inflammation </a:t>
            </a:r>
          </a:p>
          <a:p>
            <a:pPr lvl="1" eaLnBrk="1" hangingPunct="1">
              <a:lnSpc>
                <a:spcPct val="90000"/>
              </a:lnSpc>
            </a:pPr>
            <a:r>
              <a:rPr lang="en-US" sz="1600" smtClean="0"/>
              <a:t>A feature of pericardial and peritoneal inflammation </a:t>
            </a:r>
          </a:p>
          <a:p>
            <a:pPr lvl="1" eaLnBrk="1" hangingPunct="1">
              <a:lnSpc>
                <a:spcPct val="90000"/>
              </a:lnSpc>
            </a:pPr>
            <a:r>
              <a:rPr lang="en-US" sz="1600" smtClean="0"/>
              <a:t>Vascular permeability allows larger molecules like fibrin to pass or procoagulant stimulus exists in the interstitium (e.g. cancer cells) </a:t>
            </a:r>
          </a:p>
          <a:p>
            <a:pPr eaLnBrk="1" hangingPunct="1">
              <a:lnSpc>
                <a:spcPct val="90000"/>
              </a:lnSpc>
            </a:pPr>
            <a:r>
              <a:rPr lang="en-US" sz="1800" b="1" smtClean="0"/>
              <a:t>Suppurative Inflammation </a:t>
            </a:r>
          </a:p>
          <a:p>
            <a:pPr lvl="1" eaLnBrk="1" hangingPunct="1">
              <a:lnSpc>
                <a:spcPct val="90000"/>
              </a:lnSpc>
            </a:pPr>
            <a:r>
              <a:rPr lang="en-US" sz="1600" smtClean="0"/>
              <a:t>Characterized by production of large amount of pus composed of neutrophils, necrotic cells and edema fluid</a:t>
            </a:r>
          </a:p>
          <a:p>
            <a:pPr lvl="1" eaLnBrk="1" hangingPunct="1">
              <a:lnSpc>
                <a:spcPct val="90000"/>
              </a:lnSpc>
            </a:pPr>
            <a:r>
              <a:rPr lang="en-US" sz="1600" smtClean="0"/>
              <a:t>Involves pyogenic bacteria e.g. </a:t>
            </a:r>
            <a:r>
              <a:rPr lang="en-US" sz="1600" i="1" smtClean="0"/>
              <a:t>Streptococci</a:t>
            </a:r>
            <a:r>
              <a:rPr lang="en-US" sz="1600" smtClean="0"/>
              <a:t> and </a:t>
            </a:r>
            <a:r>
              <a:rPr lang="en-US" sz="1600" i="1" smtClean="0"/>
              <a:t>Staphylococcus aureus</a:t>
            </a:r>
          </a:p>
          <a:p>
            <a:pPr lvl="1" eaLnBrk="1" hangingPunct="1">
              <a:lnSpc>
                <a:spcPct val="90000"/>
              </a:lnSpc>
            </a:pPr>
            <a:r>
              <a:rPr lang="en-US" sz="1600" smtClean="0"/>
              <a:t>Abscesses are focal localized collections of purulent inflammatory tissue caused by suppuration. </a:t>
            </a:r>
          </a:p>
          <a:p>
            <a:pPr eaLnBrk="1" hangingPunct="1">
              <a:lnSpc>
                <a:spcPct val="90000"/>
              </a:lnSpc>
            </a:pPr>
            <a:r>
              <a:rPr lang="en-US" sz="1800" b="1" smtClean="0"/>
              <a:t>Ulcers </a:t>
            </a:r>
          </a:p>
          <a:p>
            <a:pPr lvl="1" eaLnBrk="1" hangingPunct="1">
              <a:lnSpc>
                <a:spcPct val="90000"/>
              </a:lnSpc>
            </a:pPr>
            <a:r>
              <a:rPr lang="en-US" sz="1600" smtClean="0"/>
              <a:t>Local defect or excavation of the surface of an organ or tissue by sloughing of inflammatory necrotic tissue </a:t>
            </a:r>
          </a:p>
          <a:p>
            <a:pPr lvl="1" eaLnBrk="1" hangingPunct="1">
              <a:lnSpc>
                <a:spcPct val="90000"/>
              </a:lnSpc>
            </a:pPr>
            <a:r>
              <a:rPr lang="en-US" sz="1600" smtClean="0"/>
              <a:t>Acute stage - intense polymorphonuclear infiltration and vascular dilation in margin </a:t>
            </a:r>
          </a:p>
          <a:p>
            <a:pPr lvl="1" eaLnBrk="1" hangingPunct="1">
              <a:lnSpc>
                <a:spcPct val="90000"/>
              </a:lnSpc>
            </a:pPr>
            <a:r>
              <a:rPr lang="en-US" sz="1600" smtClean="0"/>
              <a:t>Chronic stage - margin and base develop fibroblastic proliferation, scarring and accumulation of lymphocytes, plasma cells and macrophages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52400" y="152400"/>
            <a:ext cx="8763000" cy="914400"/>
          </a:xfrm>
        </p:spPr>
        <p:txBody>
          <a:bodyPr/>
          <a:lstStyle/>
          <a:p>
            <a:pPr eaLnBrk="1" hangingPunct="1"/>
            <a:r>
              <a:rPr lang="en-US" smtClean="0"/>
              <a:t>Systemic inflammatory response</a:t>
            </a:r>
          </a:p>
        </p:txBody>
      </p:sp>
      <p:sp>
        <p:nvSpPr>
          <p:cNvPr id="11267" name="Rectangle 3"/>
          <p:cNvSpPr>
            <a:spLocks noGrp="1" noChangeArrowheads="1"/>
          </p:cNvSpPr>
          <p:nvPr>
            <p:ph type="body" idx="1"/>
          </p:nvPr>
        </p:nvSpPr>
        <p:spPr>
          <a:xfrm>
            <a:off x="685800" y="1295400"/>
            <a:ext cx="8001000" cy="5181600"/>
          </a:xfrm>
        </p:spPr>
        <p:txBody>
          <a:bodyPr/>
          <a:lstStyle/>
          <a:p>
            <a:pPr eaLnBrk="1" hangingPunct="1"/>
            <a:r>
              <a:rPr lang="en-US" smtClean="0"/>
              <a:t>Acute Phase Response </a:t>
            </a:r>
          </a:p>
          <a:p>
            <a:pPr lvl="1" eaLnBrk="1" hangingPunct="1"/>
            <a:r>
              <a:rPr lang="en-US" smtClean="0"/>
              <a:t>Fever</a:t>
            </a:r>
          </a:p>
          <a:p>
            <a:pPr lvl="1" eaLnBrk="1" hangingPunct="1"/>
            <a:r>
              <a:rPr lang="en-US" smtClean="0"/>
              <a:t>Acute-phase protein secretion from liver</a:t>
            </a:r>
          </a:p>
          <a:p>
            <a:pPr lvl="1" eaLnBrk="1" hangingPunct="1"/>
            <a:r>
              <a:rPr lang="en-US" smtClean="0"/>
              <a:t>Leukocytosis</a:t>
            </a:r>
          </a:p>
          <a:p>
            <a:pPr lvl="1" eaLnBrk="1" hangingPunct="1"/>
            <a:r>
              <a:rPr lang="en-US" smtClean="0"/>
              <a:t>Tachycardia, increased blood pressure</a:t>
            </a:r>
          </a:p>
          <a:p>
            <a:pPr lvl="1" eaLnBrk="1" hangingPunct="1"/>
            <a:r>
              <a:rPr lang="en-US" smtClean="0"/>
              <a:t>Shivering, chills</a:t>
            </a:r>
          </a:p>
          <a:p>
            <a:pPr lvl="1" eaLnBrk="1" hangingPunct="1"/>
            <a:r>
              <a:rPr lang="en-US" smtClean="0"/>
              <a:t>Anorexia, somnolence, malaise</a:t>
            </a:r>
          </a:p>
          <a:p>
            <a:pPr eaLnBrk="1" hangingPunct="1"/>
            <a:r>
              <a:rPr lang="en-US" smtClean="0"/>
              <a:t>Septic shock</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dirty="0"/>
          </a:p>
        </p:txBody>
      </p:sp>
      <p:sp>
        <p:nvSpPr>
          <p:cNvPr id="43010" name="Rectangle 2"/>
          <p:cNvSpPr>
            <a:spLocks noGrp="1" noChangeArrowheads="1"/>
          </p:cNvSpPr>
          <p:nvPr>
            <p:ph type="title"/>
          </p:nvPr>
        </p:nvSpPr>
        <p:spPr/>
        <p:txBody>
          <a:bodyPr/>
          <a:lstStyle/>
          <a:p>
            <a:r>
              <a:rPr lang="en-IE"/>
              <a:t>Inflammation</a:t>
            </a:r>
            <a:endParaRPr lang="en-US"/>
          </a:p>
        </p:txBody>
      </p:sp>
      <p:sp>
        <p:nvSpPr>
          <p:cNvPr id="43011" name="Rectangle 3"/>
          <p:cNvSpPr>
            <a:spLocks noGrp="1" noChangeArrowheads="1"/>
          </p:cNvSpPr>
          <p:nvPr>
            <p:ph type="body" idx="1"/>
          </p:nvPr>
        </p:nvSpPr>
        <p:spPr/>
        <p:txBody>
          <a:bodyPr/>
          <a:lstStyle/>
          <a:p>
            <a:r>
              <a:rPr lang="en-IE"/>
              <a:t>Types</a:t>
            </a:r>
          </a:p>
          <a:p>
            <a:pPr lvl="1"/>
            <a:r>
              <a:rPr lang="en-IE"/>
              <a:t>Acute (sec, mins, hrs)</a:t>
            </a:r>
          </a:p>
          <a:p>
            <a:pPr lvl="1"/>
            <a:r>
              <a:rPr lang="en-IE"/>
              <a:t>Chronic (days, weeks, months, yrs)</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dirty="0"/>
          </a:p>
        </p:txBody>
      </p:sp>
      <p:sp>
        <p:nvSpPr>
          <p:cNvPr id="54274" name="Rectangle 2"/>
          <p:cNvSpPr>
            <a:spLocks noGrp="1" noChangeArrowheads="1"/>
          </p:cNvSpPr>
          <p:nvPr>
            <p:ph type="title"/>
          </p:nvPr>
        </p:nvSpPr>
        <p:spPr/>
        <p:txBody>
          <a:bodyPr/>
          <a:lstStyle/>
          <a:p>
            <a:r>
              <a:rPr lang="en-IE"/>
              <a:t>Causes of inflammation</a:t>
            </a:r>
            <a:endParaRPr lang="en-US"/>
          </a:p>
        </p:txBody>
      </p:sp>
      <p:sp>
        <p:nvSpPr>
          <p:cNvPr id="54275" name="Rectangle 3"/>
          <p:cNvSpPr>
            <a:spLocks noGrp="1" noChangeArrowheads="1"/>
          </p:cNvSpPr>
          <p:nvPr>
            <p:ph type="body" idx="1"/>
          </p:nvPr>
        </p:nvSpPr>
        <p:spPr/>
        <p:txBody>
          <a:bodyPr/>
          <a:lstStyle/>
          <a:p>
            <a:pPr>
              <a:lnSpc>
                <a:spcPct val="90000"/>
              </a:lnSpc>
            </a:pPr>
            <a:r>
              <a:rPr lang="en-IE" sz="2800"/>
              <a:t>Bacterial</a:t>
            </a:r>
          </a:p>
          <a:p>
            <a:pPr>
              <a:lnSpc>
                <a:spcPct val="90000"/>
              </a:lnSpc>
            </a:pPr>
            <a:r>
              <a:rPr lang="en-IE" sz="2800"/>
              <a:t>Viral</a:t>
            </a:r>
          </a:p>
          <a:p>
            <a:pPr>
              <a:lnSpc>
                <a:spcPct val="90000"/>
              </a:lnSpc>
            </a:pPr>
            <a:r>
              <a:rPr lang="en-IE" sz="2800"/>
              <a:t>Protozoal</a:t>
            </a:r>
          </a:p>
          <a:p>
            <a:pPr>
              <a:lnSpc>
                <a:spcPct val="90000"/>
              </a:lnSpc>
            </a:pPr>
            <a:r>
              <a:rPr lang="en-IE" sz="2800"/>
              <a:t>Metazoal</a:t>
            </a:r>
          </a:p>
          <a:p>
            <a:pPr>
              <a:lnSpc>
                <a:spcPct val="90000"/>
              </a:lnSpc>
            </a:pPr>
            <a:r>
              <a:rPr lang="en-IE" sz="2800"/>
              <a:t>Fungal</a:t>
            </a:r>
          </a:p>
          <a:p>
            <a:pPr>
              <a:lnSpc>
                <a:spcPct val="90000"/>
              </a:lnSpc>
            </a:pPr>
            <a:r>
              <a:rPr lang="en-IE" sz="2800"/>
              <a:t>Immunological</a:t>
            </a:r>
          </a:p>
          <a:p>
            <a:pPr>
              <a:lnSpc>
                <a:spcPct val="90000"/>
              </a:lnSpc>
            </a:pPr>
            <a:r>
              <a:rPr lang="en-IE" sz="2800"/>
              <a:t>Tumours</a:t>
            </a:r>
          </a:p>
          <a:p>
            <a:pPr>
              <a:lnSpc>
                <a:spcPct val="90000"/>
              </a:lnSpc>
            </a:pPr>
            <a:r>
              <a:rPr lang="en-IE" sz="2800"/>
              <a:t>Chemicals, toxins etc</a:t>
            </a:r>
          </a:p>
          <a:p>
            <a:pPr>
              <a:lnSpc>
                <a:spcPct val="90000"/>
              </a:lnSpc>
            </a:pPr>
            <a:r>
              <a:rPr lang="en-US" sz="2800"/>
              <a:t>Radiation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dirty="0"/>
          </a:p>
        </p:txBody>
      </p:sp>
      <p:sp>
        <p:nvSpPr>
          <p:cNvPr id="44034" name="Rectangle 2"/>
          <p:cNvSpPr>
            <a:spLocks noGrp="1" noChangeArrowheads="1"/>
          </p:cNvSpPr>
          <p:nvPr>
            <p:ph type="title"/>
          </p:nvPr>
        </p:nvSpPr>
        <p:spPr/>
        <p:txBody>
          <a:bodyPr/>
          <a:lstStyle/>
          <a:p>
            <a:r>
              <a:rPr lang="en-IE"/>
              <a:t>Inflammation</a:t>
            </a:r>
            <a:endParaRPr lang="en-US"/>
          </a:p>
        </p:txBody>
      </p:sp>
      <p:sp>
        <p:nvSpPr>
          <p:cNvPr id="44035" name="Rectangle 3"/>
          <p:cNvSpPr>
            <a:spLocks noGrp="1" noChangeArrowheads="1"/>
          </p:cNvSpPr>
          <p:nvPr>
            <p:ph type="body" idx="1"/>
          </p:nvPr>
        </p:nvSpPr>
        <p:spPr>
          <a:xfrm>
            <a:off x="539750" y="2060575"/>
            <a:ext cx="7772400" cy="4114800"/>
          </a:xfrm>
        </p:spPr>
        <p:txBody>
          <a:bodyPr/>
          <a:lstStyle/>
          <a:p>
            <a:pPr algn="ctr"/>
            <a:r>
              <a:rPr lang="en-US"/>
              <a:t>The </a:t>
            </a:r>
            <a:r>
              <a:rPr lang="en-US">
                <a:solidFill>
                  <a:srgbClr val="FF0000"/>
                </a:solidFill>
              </a:rPr>
              <a:t>Cardinal Signs</a:t>
            </a:r>
            <a:r>
              <a:rPr lang="en-US"/>
              <a:t> of Acute Inflammation</a:t>
            </a:r>
          </a:p>
          <a:p>
            <a:pPr algn="ctr">
              <a:buFont typeface="Wingdings" pitchFamily="2" charset="2"/>
              <a:buNone/>
            </a:pPr>
            <a:r>
              <a:rPr lang="en-US"/>
              <a:t>RUBOR</a:t>
            </a:r>
          </a:p>
          <a:p>
            <a:pPr algn="ctr">
              <a:buFont typeface="Wingdings" pitchFamily="2" charset="2"/>
              <a:buNone/>
            </a:pPr>
            <a:r>
              <a:rPr lang="en-US"/>
              <a:t>CALOR</a:t>
            </a:r>
          </a:p>
          <a:p>
            <a:pPr algn="ctr">
              <a:buFont typeface="Wingdings" pitchFamily="2" charset="2"/>
              <a:buNone/>
            </a:pPr>
            <a:r>
              <a:rPr lang="en-US"/>
              <a:t>TUMOR</a:t>
            </a:r>
          </a:p>
          <a:p>
            <a:pPr algn="ctr">
              <a:buFont typeface="Wingdings" pitchFamily="2" charset="2"/>
              <a:buNone/>
            </a:pPr>
            <a:r>
              <a:rPr lang="en-US"/>
              <a:t>FUNCTIO LAESA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IE"/>
              <a:t>Cardinal signs of inflammation</a:t>
            </a:r>
            <a:endParaRPr lang="en-US"/>
          </a:p>
        </p:txBody>
      </p:sp>
      <p:pic>
        <p:nvPicPr>
          <p:cNvPr id="49156" name="Picture 4" descr="SKIN071"/>
          <p:cNvPicPr>
            <a:picLocks noChangeAspect="1" noChangeArrowheads="1"/>
          </p:cNvPicPr>
          <p:nvPr/>
        </p:nvPicPr>
        <p:blipFill>
          <a:blip r:embed="rId2"/>
          <a:srcRect/>
          <a:stretch>
            <a:fillRect/>
          </a:stretch>
        </p:blipFill>
        <p:spPr bwMode="auto">
          <a:xfrm>
            <a:off x="2195513" y="2133600"/>
            <a:ext cx="4968875" cy="325437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dirty="0"/>
          </a:p>
        </p:txBody>
      </p:sp>
      <p:sp>
        <p:nvSpPr>
          <p:cNvPr id="46082" name="Rectangle 2"/>
          <p:cNvSpPr>
            <a:spLocks noGrp="1" noChangeArrowheads="1"/>
          </p:cNvSpPr>
          <p:nvPr>
            <p:ph type="title"/>
          </p:nvPr>
        </p:nvSpPr>
        <p:spPr/>
        <p:txBody>
          <a:bodyPr/>
          <a:lstStyle/>
          <a:p>
            <a:r>
              <a:rPr lang="en-IE"/>
              <a:t>Cardinal signs of inflammation</a:t>
            </a:r>
            <a:endParaRPr lang="en-US"/>
          </a:p>
        </p:txBody>
      </p:sp>
      <p:pic>
        <p:nvPicPr>
          <p:cNvPr id="46084" name="Picture 4" descr="SKIN166"/>
          <p:cNvPicPr>
            <a:picLocks noChangeAspect="1" noChangeArrowheads="1"/>
          </p:cNvPicPr>
          <p:nvPr/>
        </p:nvPicPr>
        <p:blipFill>
          <a:blip r:embed="rId2"/>
          <a:srcRect/>
          <a:stretch>
            <a:fillRect/>
          </a:stretch>
        </p:blipFill>
        <p:spPr bwMode="auto">
          <a:xfrm>
            <a:off x="1331913" y="1844675"/>
            <a:ext cx="6400800" cy="42037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endParaRPr lang="en-US" dirty="0"/>
          </a:p>
        </p:txBody>
      </p:sp>
      <p:sp>
        <p:nvSpPr>
          <p:cNvPr id="47106" name="Rectangle 2"/>
          <p:cNvSpPr>
            <a:spLocks noGrp="1" noChangeArrowheads="1"/>
          </p:cNvSpPr>
          <p:nvPr>
            <p:ph type="title"/>
          </p:nvPr>
        </p:nvSpPr>
        <p:spPr/>
        <p:txBody>
          <a:bodyPr/>
          <a:lstStyle/>
          <a:p>
            <a:r>
              <a:rPr lang="en-IE"/>
              <a:t>Cardinal signs of inflammation</a:t>
            </a:r>
            <a:endParaRPr lang="en-US"/>
          </a:p>
        </p:txBody>
      </p:sp>
      <p:pic>
        <p:nvPicPr>
          <p:cNvPr id="47108" name="Picture 4" descr="SKIN167"/>
          <p:cNvPicPr>
            <a:picLocks noChangeAspect="1" noChangeArrowheads="1"/>
          </p:cNvPicPr>
          <p:nvPr/>
        </p:nvPicPr>
        <p:blipFill>
          <a:blip r:embed="rId2"/>
          <a:srcRect/>
          <a:stretch>
            <a:fillRect/>
          </a:stretch>
        </p:blipFill>
        <p:spPr bwMode="auto">
          <a:xfrm>
            <a:off x="1403350" y="1989138"/>
            <a:ext cx="6400800" cy="4229100"/>
          </a:xfrm>
          <a:prstGeom prst="rect">
            <a:avLst/>
          </a:prstGeom>
          <a:noFill/>
        </p:spPr>
      </p:pic>
      <p:pic>
        <p:nvPicPr>
          <p:cNvPr id="47109" name="Picture 5" descr="HEME006"/>
          <p:cNvPicPr>
            <a:picLocks noChangeAspect="1" noChangeArrowheads="1"/>
          </p:cNvPicPr>
          <p:nvPr/>
        </p:nvPicPr>
        <p:blipFill>
          <a:blip r:embed="rId3"/>
          <a:srcRect/>
          <a:stretch>
            <a:fillRect/>
          </a:stretch>
        </p:blipFill>
        <p:spPr bwMode="auto">
          <a:xfrm>
            <a:off x="1981200" y="2209800"/>
            <a:ext cx="5256213" cy="34544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7109"/>
                                        </p:tgtEl>
                                        <p:attrNameLst>
                                          <p:attrName>style.visibility</p:attrName>
                                        </p:attrNameLst>
                                      </p:cBhvr>
                                      <p:to>
                                        <p:strVal val="visible"/>
                                      </p:to>
                                    </p:set>
                                    <p:animEffect transition="in" filter="fade">
                                      <p:cBhvr>
                                        <p:cTn id="7" dur="2000"/>
                                        <p:tgtEl>
                                          <p:spTgt spid="471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dirty="0"/>
          </a:p>
        </p:txBody>
      </p:sp>
      <p:sp>
        <p:nvSpPr>
          <p:cNvPr id="48130" name="Rectangle 2"/>
          <p:cNvSpPr>
            <a:spLocks noGrp="1" noChangeArrowheads="1"/>
          </p:cNvSpPr>
          <p:nvPr>
            <p:ph type="title"/>
          </p:nvPr>
        </p:nvSpPr>
        <p:spPr/>
        <p:txBody>
          <a:bodyPr/>
          <a:lstStyle/>
          <a:p>
            <a:r>
              <a:rPr lang="en-IE"/>
              <a:t>Cardinal signs of inflammation</a:t>
            </a:r>
            <a:endParaRPr lang="en-US"/>
          </a:p>
        </p:txBody>
      </p:sp>
      <p:pic>
        <p:nvPicPr>
          <p:cNvPr id="48132" name="Picture 4" descr="INFL010"/>
          <p:cNvPicPr>
            <a:picLocks noChangeAspect="1" noChangeArrowheads="1"/>
          </p:cNvPicPr>
          <p:nvPr/>
        </p:nvPicPr>
        <p:blipFill>
          <a:blip r:embed="rId2"/>
          <a:srcRect/>
          <a:stretch>
            <a:fillRect/>
          </a:stretch>
        </p:blipFill>
        <p:spPr bwMode="auto">
          <a:xfrm>
            <a:off x="1403350" y="1916113"/>
            <a:ext cx="6400800" cy="42037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1227</Words>
  <Application>Microsoft Office PowerPoint</Application>
  <PresentationFormat>On-screen Show (4:3)</PresentationFormat>
  <Paragraphs>160</Paragraphs>
  <Slides>25</Slides>
  <Notes>1</Notes>
  <HiddenSlides>0</HiddenSlides>
  <MMClips>1</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Acute inflammation</vt:lpstr>
      <vt:lpstr>Inflammation</vt:lpstr>
      <vt:lpstr>Inflammation</vt:lpstr>
      <vt:lpstr>Causes of inflammation</vt:lpstr>
      <vt:lpstr>Inflammation</vt:lpstr>
      <vt:lpstr>Cardinal signs of inflammation</vt:lpstr>
      <vt:lpstr>Cardinal signs of inflammation</vt:lpstr>
      <vt:lpstr>Cardinal signs of inflammation</vt:lpstr>
      <vt:lpstr>Cardinal signs of inflammation</vt:lpstr>
      <vt:lpstr>Cardinal signs of inflammation</vt:lpstr>
      <vt:lpstr>Cardinal signs of inflammation</vt:lpstr>
      <vt:lpstr>Inflammation</vt:lpstr>
      <vt:lpstr>Slide 13</vt:lpstr>
      <vt:lpstr>Cell of the acute inflammatory response</vt:lpstr>
      <vt:lpstr>Slide 15</vt:lpstr>
      <vt:lpstr>The phases of inflammation</vt:lpstr>
      <vt:lpstr>The phases of inflammation</vt:lpstr>
      <vt:lpstr>Slide 18</vt:lpstr>
      <vt:lpstr>Summary of acute inflammation</vt:lpstr>
      <vt:lpstr>Outcomes of Acute Inflammation </vt:lpstr>
      <vt:lpstr>Outcomes of Acute Inflammation </vt:lpstr>
      <vt:lpstr>Outcomes </vt:lpstr>
      <vt:lpstr>Outcomes</vt:lpstr>
      <vt:lpstr>Patterns of Inflammation </vt:lpstr>
      <vt:lpstr>Systemic inflammatory response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lenovo</cp:lastModifiedBy>
  <cp:revision>5</cp:revision>
  <dcterms:created xsi:type="dcterms:W3CDTF">2006-08-16T00:00:00Z</dcterms:created>
  <dcterms:modified xsi:type="dcterms:W3CDTF">2017-12-15T05:12:24Z</dcterms:modified>
</cp:coreProperties>
</file>