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i="1" dirty="0" smtClean="0">
                <a:solidFill>
                  <a:srgbClr val="FF0000"/>
                </a:solidFill>
              </a:rPr>
              <a:t>Chronic obstructive pulmonary diseases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altLang="en-US" dirty="0" smtClean="0">
                <a:solidFill>
                  <a:srgbClr val="FF0000"/>
                </a:solidFill>
              </a:rPr>
              <a:t>ا.م.د.بيداء حميد عبدالله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Grossly: Panacinar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9700" name="Picture 4" descr="panacinar em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524000"/>
            <a:ext cx="762635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3333CC"/>
                </a:solidFill>
              </a:rPr>
              <a:t>3-    PARASEPTAL EMPHYSEMA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Only the </a:t>
            </a:r>
            <a:r>
              <a:rPr lang="en-US" altLang="en-US" b="1" smtClean="0">
                <a:solidFill>
                  <a:srgbClr val="FF0000"/>
                </a:solidFill>
              </a:rPr>
              <a:t>distal part of the acinus</a:t>
            </a:r>
            <a:r>
              <a:rPr lang="en-US" altLang="en-US" smtClean="0"/>
              <a:t> is involved i.e the alveolar </a:t>
            </a:r>
            <a:r>
              <a:rPr lang="en-US" altLang="en-US" smtClean="0">
                <a:solidFill>
                  <a:srgbClr val="FF0000"/>
                </a:solidFill>
              </a:rPr>
              <a:t>SAC.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common site is adjacent to the </a:t>
            </a:r>
            <a:r>
              <a:rPr lang="en-US" altLang="en-US" b="1" smtClean="0"/>
              <a:t>pleura</a:t>
            </a:r>
            <a:r>
              <a:rPr lang="en-US" altLang="en-US" smtClean="0"/>
              <a:t>, near a fibrotic, scaring, atelactic area.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It causes the formation of multiple </a:t>
            </a:r>
            <a:r>
              <a:rPr lang="en-US" altLang="en-US" smtClean="0">
                <a:solidFill>
                  <a:srgbClr val="FF0000"/>
                </a:solidFill>
              </a:rPr>
              <a:t>cysts </a:t>
            </a:r>
            <a:r>
              <a:rPr lang="en-US" altLang="en-US" smtClean="0"/>
              <a:t>(0.5cm- 2 cm) that may rupture and </a:t>
            </a:r>
            <a:r>
              <a:rPr lang="en-US" altLang="en-US" smtClean="0">
                <a:sym typeface="Wingdings" pitchFamily="2" charset="2"/>
              </a:rPr>
              <a:t> spontaneous</a:t>
            </a:r>
            <a:r>
              <a:rPr lang="en-US" altLang="en-US" b="1" smtClean="0">
                <a:sym typeface="Wingdings" pitchFamily="2" charset="2"/>
              </a:rPr>
              <a:t> pneumothorax </a:t>
            </a:r>
            <a:r>
              <a:rPr lang="en-US" altLang="en-US" smtClean="0">
                <a:sym typeface="Wingdings" pitchFamily="2" charset="2"/>
              </a:rPr>
              <a:t>in young adult.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3333CC"/>
                </a:solidFill>
              </a:rPr>
              <a:t>4-     IRREGULAR EMPHYSEMA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The Acini are </a:t>
            </a:r>
            <a:r>
              <a:rPr lang="en-US" altLang="en-US" sz="3600" b="1" smtClean="0">
                <a:solidFill>
                  <a:srgbClr val="FF0000"/>
                </a:solidFill>
              </a:rPr>
              <a:t>irregularly</a:t>
            </a:r>
            <a:r>
              <a:rPr lang="en-US" altLang="en-US" sz="3600" smtClean="0"/>
              <a:t> involved.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/>
            <a:r>
              <a:rPr lang="en-US" altLang="en-US" sz="3600" smtClean="0"/>
              <a:t>Associated with scaring following a </a:t>
            </a:r>
          </a:p>
          <a:p>
            <a:pPr eaLnBrk="1" hangingPunct="1"/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  healed  inflammatory process.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/>
            <a:endParaRPr lang="en-US" altLang="en-US" sz="3600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4.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Bullous emphysema</a:t>
            </a:r>
            <a:r>
              <a:rPr lang="en-US" altLang="en-US" smtClean="0"/>
              <a:t>: includes any form of emphysema that produce a large subpleural bullae &gt; 1 cm in diameter.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5. Interstitial emphysema</a:t>
            </a:r>
            <a:r>
              <a:rPr lang="en-US" altLang="en-US" smtClean="0"/>
              <a:t>: (occur when there is cough +bronchial obstruction)</a:t>
            </a:r>
            <a:r>
              <a:rPr lang="en-US" altLang="en-US" smtClean="0">
                <a:sym typeface="Wingdings" pitchFamily="2" charset="2"/>
              </a:rPr>
              <a:t> air will escape into the </a:t>
            </a:r>
            <a:r>
              <a:rPr lang="en-US" altLang="en-US" smtClean="0">
                <a:solidFill>
                  <a:srgbClr val="0033CC"/>
                </a:solidFill>
                <a:sym typeface="Wingdings" pitchFamily="2" charset="2"/>
              </a:rPr>
              <a:t>connective tissue</a:t>
            </a:r>
            <a:r>
              <a:rPr lang="en-US" altLang="en-US" smtClean="0">
                <a:sym typeface="Wingdings" pitchFamily="2" charset="2"/>
              </a:rPr>
              <a:t> stroma of the lung, mediastinum &amp; subcutaneous tissue.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Bullous emphysema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33796" name="Picture 4" descr="LUNG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0099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Gross: Emphysematous lung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34820" name="Picture 4" descr="LUNG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0"/>
            <a:ext cx="30099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Microscopically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35844" name="Picture 4" descr="LUNG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smtClean="0"/>
              <a:t>Pathogenesis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 </a:t>
            </a:r>
            <a:endParaRPr lang="en-US" dirty="0"/>
          </a:p>
          <a:p>
            <a:pPr>
              <a:defRPr/>
            </a:pPr>
            <a:r>
              <a:rPr lang="en-US" sz="1800" dirty="0"/>
              <a:t>The key role in the whole process is:</a:t>
            </a:r>
          </a:p>
          <a:p>
            <a:pPr>
              <a:defRPr/>
            </a:pPr>
            <a:r>
              <a:rPr lang="en-US" sz="1800" b="1" dirty="0"/>
              <a:t>PROTEASE --- ANTIPROTEASE</a:t>
            </a:r>
            <a:r>
              <a:rPr lang="en-US" sz="1800" dirty="0"/>
              <a:t> imbalance.</a:t>
            </a:r>
          </a:p>
          <a:p>
            <a:pPr>
              <a:defRPr/>
            </a:pPr>
            <a:r>
              <a:rPr lang="en-US" sz="1800" u="sng" dirty="0"/>
              <a:t>Proteases</a:t>
            </a:r>
            <a:r>
              <a:rPr lang="en-US" sz="1800" dirty="0"/>
              <a:t>: are enzymes which digest the tissue.</a:t>
            </a:r>
          </a:p>
          <a:p>
            <a:pPr>
              <a:defRPr/>
            </a:pPr>
            <a:r>
              <a:rPr lang="en-US" sz="1800" u="sng" dirty="0"/>
              <a:t>Anti-proteases</a:t>
            </a:r>
            <a:r>
              <a:rPr lang="en-US" sz="1800" dirty="0"/>
              <a:t>: are the counteracting enzymes that </a:t>
            </a:r>
            <a:r>
              <a:rPr lang="en-US" sz="1800" b="1" dirty="0"/>
              <a:t>stop </a:t>
            </a:r>
            <a:r>
              <a:rPr lang="en-US" sz="1800" dirty="0"/>
              <a:t>the action of digestion.</a:t>
            </a:r>
          </a:p>
          <a:p>
            <a:pPr>
              <a:defRPr/>
            </a:pPr>
            <a:r>
              <a:rPr lang="en-US" sz="1800" dirty="0"/>
              <a:t>Normal persons have a balance between the two enzymes.</a:t>
            </a:r>
          </a:p>
          <a:p>
            <a:pPr>
              <a:defRPr/>
            </a:pPr>
            <a:r>
              <a:rPr lang="en-US" sz="1800" dirty="0"/>
              <a:t>The main </a:t>
            </a:r>
            <a:r>
              <a:rPr lang="en-US" sz="1800" b="1" dirty="0"/>
              <a:t>cellular </a:t>
            </a:r>
            <a:r>
              <a:rPr lang="en-US" sz="1800" b="1" dirty="0" err="1"/>
              <a:t>elastase</a:t>
            </a:r>
            <a:r>
              <a:rPr lang="en-US" sz="1800" dirty="0"/>
              <a:t> (protease) is secreted from the </a:t>
            </a:r>
            <a:r>
              <a:rPr lang="en-US" sz="1800" b="1" dirty="0"/>
              <a:t>NEUTROPHILS</a:t>
            </a:r>
            <a:r>
              <a:rPr lang="en-US" sz="1800" dirty="0"/>
              <a:t>, it is capable to digest human lung if not inhibited by the anti-</a:t>
            </a:r>
            <a:r>
              <a:rPr lang="en-US" sz="1800" dirty="0" err="1"/>
              <a:t>elastase</a:t>
            </a:r>
            <a:r>
              <a:rPr lang="en-US" sz="1800" dirty="0"/>
              <a:t> enzyme e.g. (</a:t>
            </a:r>
            <a:r>
              <a:rPr lang="el-GR" sz="1800" dirty="0"/>
              <a:t>α</a:t>
            </a:r>
            <a:r>
              <a:rPr lang="en-US" sz="1800" dirty="0"/>
              <a:t>-1 anti-trypsin).</a:t>
            </a:r>
          </a:p>
          <a:p>
            <a:pPr>
              <a:defRPr/>
            </a:pPr>
            <a:r>
              <a:rPr lang="en-US" sz="1800" dirty="0"/>
              <a:t>The </a:t>
            </a:r>
            <a:r>
              <a:rPr lang="en-US" sz="1800" b="1" dirty="0"/>
              <a:t>free radicals</a:t>
            </a:r>
            <a:r>
              <a:rPr lang="en-US" sz="1800" dirty="0"/>
              <a:t> released from the neutrophils can inhibit the release of this </a:t>
            </a:r>
            <a:r>
              <a:rPr lang="el-GR" sz="1800" dirty="0"/>
              <a:t>α</a:t>
            </a:r>
            <a:r>
              <a:rPr lang="en-US" sz="1800" dirty="0"/>
              <a:t>-1 </a:t>
            </a:r>
            <a:r>
              <a:rPr lang="en-US" sz="1800" dirty="0" err="1"/>
              <a:t>atni</a:t>
            </a:r>
            <a:r>
              <a:rPr lang="en-US" sz="1800" dirty="0"/>
              <a:t>-trypsin.</a:t>
            </a:r>
          </a:p>
          <a:p>
            <a:pPr>
              <a:defRPr/>
            </a:pPr>
            <a:r>
              <a:rPr lang="en-US" sz="1800" b="1" dirty="0"/>
              <a:t>Other sites that release </a:t>
            </a:r>
            <a:r>
              <a:rPr lang="en-US" sz="1800" b="1" dirty="0" err="1" smtClean="0"/>
              <a:t>proteases:</a:t>
            </a:r>
            <a:r>
              <a:rPr lang="en-US" sz="1800" dirty="0" err="1" smtClean="0"/>
              <a:t>Macrophages.Bacteria.Mast</a:t>
            </a:r>
            <a:r>
              <a:rPr lang="en-US" sz="1800" dirty="0" smtClean="0"/>
              <a:t> </a:t>
            </a:r>
            <a:r>
              <a:rPr lang="en-US" sz="1800" dirty="0" err="1" smtClean="0"/>
              <a:t>cell.Pancreas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822325"/>
            <a:ext cx="6248400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</a:rPr>
              <a:t> So the Development of emphysema occurs: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When there is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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i="1" kern="0" dirty="0" err="1">
                <a:solidFill>
                  <a:srgbClr val="000000"/>
                </a:solidFill>
                <a:latin typeface="Arial"/>
                <a:cs typeface="Arial"/>
              </a:rPr>
              <a:t>elastase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</a:rPr>
              <a:t> activity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as in smoking.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When there is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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</a:rPr>
              <a:t> anti-</a:t>
            </a:r>
            <a:r>
              <a:rPr lang="en-US" sz="2000" b="1" i="1" kern="0" dirty="0" err="1">
                <a:solidFill>
                  <a:srgbClr val="000000"/>
                </a:solidFill>
                <a:latin typeface="Arial"/>
                <a:cs typeface="Arial"/>
              </a:rPr>
              <a:t>elastase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</a:rPr>
              <a:t> activity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as in 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-Hereditary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l-GR" sz="2000" kern="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-1 anti- trypsin deficiency.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-Acquired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as in smokers due to the effect of nicotine, O2 free radicals that inhibit the release of anti-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cs typeface="Arial"/>
              </a:rPr>
              <a:t>elastase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.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The effect of smoking in the development of emphysema</a:t>
            </a: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1-It </a:t>
            </a:r>
            <a:r>
              <a:rPr lang="en-US" sz="2000" b="1" i="1" kern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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the no. of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neutrophils,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macrophages, in the alveoli.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2-Nicotine is a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chemotactic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substance for neutrophils.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3-It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the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cs typeface="Arial"/>
              </a:rPr>
              <a:t>elastase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activity.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4-The oxidants in the smoke and the free radicals from the accompanying neutrophils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</a:rPr>
              <a:t>inhibit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the secretion of anti-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cs typeface="Arial"/>
              </a:rPr>
              <a:t>elastase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Chronic bronchitis</a:t>
            </a:r>
            <a:r>
              <a:rPr lang="en-US" altLang="en-US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i="1" smtClean="0">
                <a:solidFill>
                  <a:srgbClr val="0033CC"/>
                </a:solidFill>
              </a:rPr>
              <a:t>Clinically </a:t>
            </a:r>
            <a:r>
              <a:rPr lang="en-US" altLang="en-US" smtClean="0"/>
              <a:t>: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 it is characterized by (cough +sputum) production for at least </a:t>
            </a:r>
            <a:r>
              <a:rPr lang="en-US" altLang="en-US" smtClean="0">
                <a:solidFill>
                  <a:srgbClr val="FF33CC"/>
                </a:solidFill>
              </a:rPr>
              <a:t>3</a:t>
            </a:r>
            <a:r>
              <a:rPr lang="en-US" altLang="en-US" smtClean="0"/>
              <a:t> months in at least </a:t>
            </a:r>
            <a:r>
              <a:rPr lang="en-US" altLang="en-US" smtClean="0">
                <a:solidFill>
                  <a:srgbClr val="FF33CC"/>
                </a:solidFill>
              </a:rPr>
              <a:t>2</a:t>
            </a:r>
            <a:r>
              <a:rPr lang="en-US" altLang="en-US" smtClean="0"/>
              <a:t> consecutive years.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.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 smtClean="0">
                <a:solidFill>
                  <a:srgbClr val="FF0000"/>
                </a:solidFill>
              </a:rPr>
              <a:t>Chronic obstructive pulmonary diseases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1- Emphysema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2- Chronic bronchitis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3- Asthma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4- Bronchiactasis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Microscopically: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i="1" smtClean="0"/>
              <a:t>Enlarged mucous secreting glands</a:t>
            </a:r>
            <a:r>
              <a:rPr lang="en-US" altLang="en-US" smtClean="0"/>
              <a:t> in the trachea &amp;bronchus, this is best estimated by the increase in the  Reid Index.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Marked narrowing of the bronchioles due to </a:t>
            </a:r>
            <a:r>
              <a:rPr lang="en-US" altLang="en-US" b="1" i="1" smtClean="0"/>
              <a:t>goblet cell metaplasia</a:t>
            </a:r>
            <a:r>
              <a:rPr lang="en-US" altLang="en-US" smtClean="0"/>
              <a:t>, mucous plug, inflammation &amp; fibrosis.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The bronchial epithelium may show </a:t>
            </a:r>
            <a:r>
              <a:rPr lang="en-US" altLang="en-US" b="1" i="1" smtClean="0"/>
              <a:t>squamous metaplasia and dysplasia.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Reid Index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/>
              <a:t>It is the </a:t>
            </a:r>
            <a:r>
              <a:rPr lang="en-US" altLang="en-US" sz="3600" b="1" smtClean="0"/>
              <a:t>ratio</a:t>
            </a:r>
            <a:r>
              <a:rPr lang="en-US" altLang="en-US" sz="3600" smtClean="0"/>
              <a:t> of the thickness of the </a:t>
            </a:r>
            <a:r>
              <a:rPr lang="en-US" altLang="en-US" sz="3600" b="1" smtClean="0"/>
              <a:t>mucous gland</a:t>
            </a:r>
            <a:r>
              <a:rPr lang="en-US" altLang="en-US" sz="3600" smtClean="0"/>
              <a:t> layer </a:t>
            </a:r>
            <a:r>
              <a:rPr lang="en-US" altLang="en-US" sz="4400" smtClean="0"/>
              <a:t>/</a:t>
            </a:r>
            <a:r>
              <a:rPr lang="en-US" altLang="en-US" sz="3600" smtClean="0"/>
              <a:t> thickness of the </a:t>
            </a:r>
            <a:r>
              <a:rPr lang="en-US" altLang="en-US" sz="3600" b="1" smtClean="0"/>
              <a:t>wall</a:t>
            </a:r>
            <a:r>
              <a:rPr lang="en-US" altLang="en-US" sz="3600" smtClean="0"/>
              <a:t> between the epithelium and the cartilage.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Normally it is 0.4 , it increases in chronic bronchitis.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46038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41987" name="Picture 4" descr="ReidInde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33400"/>
            <a:ext cx="472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Bronchial Asthma</a:t>
            </a:r>
            <a:r>
              <a:rPr lang="en-US" altLang="en-US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/>
              <a:t>Is a chronic </a:t>
            </a:r>
            <a:r>
              <a:rPr lang="en-US" altLang="en-US" sz="3600" b="1" smtClean="0"/>
              <a:t>relapsing</a:t>
            </a:r>
            <a:r>
              <a:rPr lang="en-US" altLang="en-US" sz="3600" smtClean="0"/>
              <a:t> inflammatory disorder characterized by </a:t>
            </a:r>
            <a:r>
              <a:rPr lang="en-US" altLang="en-US" sz="3600" b="1" smtClean="0"/>
              <a:t>hyper-reactive airways</a:t>
            </a:r>
            <a:r>
              <a:rPr lang="en-US" altLang="en-US" sz="3600" smtClean="0">
                <a:sym typeface="Wingdings" pitchFamily="2" charset="2"/>
              </a:rPr>
              <a:t> episodic , </a:t>
            </a:r>
            <a:r>
              <a:rPr lang="en-US" altLang="en-US" sz="3600" b="1" smtClean="0">
                <a:solidFill>
                  <a:srgbClr val="FF33CC"/>
                </a:solidFill>
                <a:sym typeface="Wingdings" pitchFamily="2" charset="2"/>
              </a:rPr>
              <a:t>reversible, </a:t>
            </a:r>
            <a:r>
              <a:rPr lang="en-US" altLang="en-US" sz="3600" smtClean="0">
                <a:sym typeface="Wingdings" pitchFamily="2" charset="2"/>
              </a:rPr>
              <a:t> </a:t>
            </a:r>
            <a:r>
              <a:rPr lang="en-US" altLang="en-US" sz="3600" b="1" smtClean="0">
                <a:sym typeface="Wingdings" pitchFamily="2" charset="2"/>
              </a:rPr>
              <a:t>bronchoconstriction</a:t>
            </a:r>
            <a:r>
              <a:rPr lang="en-US" altLang="en-US" sz="3600" smtClean="0">
                <a:sym typeface="Wingdings" pitchFamily="2" charset="2"/>
              </a:rPr>
              <a:t> due to  responsiveness of the trachiobronchial tree to various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Morphologically</a:t>
            </a:r>
            <a:r>
              <a:rPr lang="en-US" altLang="en-US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Grossly: </a:t>
            </a:r>
          </a:p>
          <a:p>
            <a:pPr eaLnBrk="1" hangingPunct="1"/>
            <a:r>
              <a:rPr lang="en-US" altLang="en-US" smtClean="0"/>
              <a:t>Lungs are over inflated.</a:t>
            </a:r>
          </a:p>
          <a:p>
            <a:pPr eaLnBrk="1" hangingPunct="1"/>
            <a:r>
              <a:rPr lang="en-US" altLang="en-US" smtClean="0"/>
              <a:t>There is foci of atelactasis.</a:t>
            </a:r>
          </a:p>
          <a:p>
            <a:pPr eaLnBrk="1" hangingPunct="1"/>
            <a:r>
              <a:rPr lang="en-US" altLang="en-US" smtClean="0"/>
              <a:t>The most striking is the </a:t>
            </a:r>
            <a:r>
              <a:rPr lang="en-US" altLang="en-US" b="1" smtClean="0"/>
              <a:t>occlusion </a:t>
            </a:r>
            <a:r>
              <a:rPr lang="en-US" altLang="en-US" smtClean="0"/>
              <a:t>of the airways by thick, mucous plugs 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Microscopically:</a:t>
            </a:r>
          </a:p>
          <a:p>
            <a:pPr eaLnBrk="1" hangingPunct="1"/>
            <a:r>
              <a:rPr lang="en-US" altLang="en-US" sz="2800" smtClean="0"/>
              <a:t>The plugs composed of sheded epithelium forming the so called </a:t>
            </a:r>
            <a:r>
              <a:rPr lang="en-US" altLang="en-US" sz="2800" smtClean="0">
                <a:solidFill>
                  <a:srgbClr val="0033CC"/>
                </a:solidFill>
              </a:rPr>
              <a:t>Curschmann spirals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Charcot leyden crystals</a:t>
            </a:r>
            <a:r>
              <a:rPr lang="en-US" altLang="en-US" sz="2800" smtClean="0"/>
              <a:t> which are collections of the eosinophils membrane protein. </a:t>
            </a:r>
          </a:p>
          <a:p>
            <a:pPr eaLnBrk="1" hangingPunct="1"/>
            <a:r>
              <a:rPr lang="en-US" altLang="en-US" sz="2800" smtClean="0"/>
              <a:t>Thickening of the </a:t>
            </a:r>
            <a:r>
              <a:rPr lang="en-US" altLang="en-US" sz="2800" smtClean="0">
                <a:solidFill>
                  <a:srgbClr val="0033CC"/>
                </a:solidFill>
              </a:rPr>
              <a:t>basement membrane</a:t>
            </a:r>
            <a:r>
              <a:rPr lang="en-US" altLang="en-US" sz="2800" smtClean="0"/>
              <a:t> of the bronchial epithelium.</a:t>
            </a:r>
          </a:p>
          <a:p>
            <a:pPr eaLnBrk="1" hangingPunct="1"/>
            <a:r>
              <a:rPr lang="en-US" altLang="en-US" sz="2800" smtClean="0">
                <a:solidFill>
                  <a:srgbClr val="0033CC"/>
                </a:solidFill>
              </a:rPr>
              <a:t>Edema &amp;inflammatory</a:t>
            </a:r>
            <a:r>
              <a:rPr lang="en-US" altLang="en-US" sz="2800" smtClean="0"/>
              <a:t> cells in the Br. Wall.</a:t>
            </a:r>
          </a:p>
          <a:p>
            <a:pPr eaLnBrk="1" hangingPunct="1"/>
            <a:r>
              <a:rPr lang="en-US" altLang="en-US" sz="2800" smtClean="0"/>
              <a:t>Increase in the no. of </a:t>
            </a:r>
            <a:r>
              <a:rPr lang="en-US" altLang="en-US" sz="2800" smtClean="0">
                <a:solidFill>
                  <a:srgbClr val="0033CC"/>
                </a:solidFill>
              </a:rPr>
              <a:t>submucosal glands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Hypertrophy of the bronchial  wall</a:t>
            </a:r>
            <a:r>
              <a:rPr lang="en-US" altLang="en-US" sz="2800" smtClean="0">
                <a:solidFill>
                  <a:srgbClr val="0033CC"/>
                </a:solidFill>
              </a:rPr>
              <a:t> muscle</a:t>
            </a:r>
            <a:r>
              <a:rPr lang="en-US" altLang="en-US" sz="2800" smtClean="0"/>
              <a:t> as a reflection of prolonged bronchoconstriction.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214688"/>
            <a:ext cx="0" cy="0"/>
          </a:xfrm>
          <a:noFill/>
        </p:spPr>
      </p:pic>
      <p:pic>
        <p:nvPicPr>
          <p:cNvPr id="46083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52800"/>
            <a:ext cx="0" cy="0"/>
          </a:xfrm>
          <a:noFill/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0"/>
            <a:ext cx="5562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Bronchiectasis 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smtClean="0"/>
              <a:t>Is a chronic </a:t>
            </a:r>
            <a:r>
              <a:rPr lang="en-US" altLang="en-US" sz="4400" b="1" smtClean="0">
                <a:solidFill>
                  <a:srgbClr val="0033CC"/>
                </a:solidFill>
              </a:rPr>
              <a:t>necrotizing infection</a:t>
            </a:r>
            <a:r>
              <a:rPr lang="en-US" altLang="en-US" sz="4400" smtClean="0"/>
              <a:t> of the bronchi &amp;bronchioles leading to or associated with </a:t>
            </a:r>
            <a:r>
              <a:rPr lang="en-US" altLang="en-US" sz="4400" b="1" smtClean="0"/>
              <a:t>abnormal </a:t>
            </a:r>
            <a:r>
              <a:rPr lang="en-US" altLang="en-US" sz="4400" b="1" smtClean="0">
                <a:solidFill>
                  <a:srgbClr val="0033CC"/>
                </a:solidFill>
              </a:rPr>
              <a:t>permanent dilatation</a:t>
            </a:r>
            <a:r>
              <a:rPr lang="en-US" altLang="en-US" sz="4400" smtClean="0"/>
              <a:t> of these airways.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Clinically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33CC"/>
                </a:solidFill>
              </a:rPr>
              <a:t>Cough</a:t>
            </a:r>
            <a:r>
              <a:rPr lang="en-US" altLang="en-US" smtClean="0"/>
              <a:t>+  fever (when a powerful microorganism present) + </a:t>
            </a:r>
            <a:r>
              <a:rPr lang="en-US" altLang="en-US" b="1" smtClean="0">
                <a:solidFill>
                  <a:srgbClr val="FF33CC"/>
                </a:solidFill>
              </a:rPr>
              <a:t>copious foul smell purulent sputum 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Etiology &amp;pathogenesis</a:t>
            </a:r>
            <a:r>
              <a:rPr lang="en-US" altLang="en-US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Two important factors should be present: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smtClean="0"/>
              <a:t>Obstruction.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b="1" smtClean="0"/>
              <a:t>Infection.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So either the condition starts with 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b="1" smtClean="0">
                <a:solidFill>
                  <a:srgbClr val="0033CC"/>
                </a:solidFill>
              </a:rPr>
              <a:t>A- Bronchial obstruction</a:t>
            </a:r>
            <a:r>
              <a:rPr lang="en-US" altLang="en-US" smtClean="0">
                <a:sym typeface="Wingdings" pitchFamily="2" charset="2"/>
              </a:rPr>
              <a:t> atelactasis bronchial wall inflammation + accumulated bronchial secretion dilatation which is reversible.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 respiratory acinus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862388"/>
            <a:ext cx="0" cy="0"/>
          </a:xfrm>
          <a:noFill/>
        </p:spPr>
      </p:pic>
      <p:pic>
        <p:nvPicPr>
          <p:cNvPr id="22532" name="Picture 6" descr="respi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72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20"/>
          <p:cNvSpPr txBox="1">
            <a:spLocks noChangeArrowheads="1"/>
          </p:cNvSpPr>
          <p:nvPr/>
        </p:nvSpPr>
        <p:spPr bwMode="auto">
          <a:xfrm>
            <a:off x="6705600" y="3276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Resp. bronchiole</a:t>
            </a:r>
            <a:endParaRPr lang="en-GB" altLang="en-US"/>
          </a:p>
        </p:txBody>
      </p:sp>
      <p:sp>
        <p:nvSpPr>
          <p:cNvPr id="22534" name="Text Box 21"/>
          <p:cNvSpPr txBox="1">
            <a:spLocks noChangeArrowheads="1"/>
          </p:cNvSpPr>
          <p:nvPr/>
        </p:nvSpPr>
        <p:spPr bwMode="auto">
          <a:xfrm>
            <a:off x="6705600" y="48148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Alveolar duct</a:t>
            </a:r>
            <a:endParaRPr lang="en-GB" altLang="en-US"/>
          </a:p>
        </p:txBody>
      </p:sp>
      <p:sp>
        <p:nvSpPr>
          <p:cNvPr id="22535" name="Text Box 22"/>
          <p:cNvSpPr txBox="1">
            <a:spLocks noChangeArrowheads="1"/>
          </p:cNvSpPr>
          <p:nvPr/>
        </p:nvSpPr>
        <p:spPr bwMode="auto">
          <a:xfrm>
            <a:off x="6705600" y="5562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Alveolar sac</a:t>
            </a:r>
            <a:endParaRPr lang="en-GB" altLang="en-US"/>
          </a:p>
        </p:txBody>
      </p:sp>
      <p:sp>
        <p:nvSpPr>
          <p:cNvPr id="22536" name="Text Box 23"/>
          <p:cNvSpPr txBox="1">
            <a:spLocks noChangeArrowheads="1"/>
          </p:cNvSpPr>
          <p:nvPr/>
        </p:nvSpPr>
        <p:spPr bwMode="auto">
          <a:xfrm>
            <a:off x="6705600" y="48148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Alveolar duct</a:t>
            </a:r>
            <a:endParaRPr lang="en-GB" altLang="en-US"/>
          </a:p>
        </p:txBody>
      </p:sp>
      <p:sp>
        <p:nvSpPr>
          <p:cNvPr id="22537" name="Text Box 24"/>
          <p:cNvSpPr txBox="1">
            <a:spLocks noChangeArrowheads="1"/>
          </p:cNvSpPr>
          <p:nvPr/>
        </p:nvSpPr>
        <p:spPr bwMode="auto">
          <a:xfrm>
            <a:off x="6705600" y="5562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Alveolar sac</a:t>
            </a:r>
            <a:endParaRPr lang="en-GB" altLang="en-US"/>
          </a:p>
        </p:txBody>
      </p:sp>
      <p:sp>
        <p:nvSpPr>
          <p:cNvPr id="22538" name="Text Box 25"/>
          <p:cNvSpPr txBox="1">
            <a:spLocks noChangeArrowheads="1"/>
          </p:cNvSpPr>
          <p:nvPr/>
        </p:nvSpPr>
        <p:spPr bwMode="auto">
          <a:xfrm>
            <a:off x="6705600" y="3276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Resp. bronchiole</a:t>
            </a:r>
            <a:endParaRPr lang="en-GB" altLang="en-US"/>
          </a:p>
        </p:txBody>
      </p:sp>
      <p:sp>
        <p:nvSpPr>
          <p:cNvPr id="22539" name="Text Box 26"/>
          <p:cNvSpPr txBox="1">
            <a:spLocks noChangeArrowheads="1"/>
          </p:cNvSpPr>
          <p:nvPr/>
        </p:nvSpPr>
        <p:spPr bwMode="auto">
          <a:xfrm>
            <a:off x="6705600" y="48148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Alveolar duct</a:t>
            </a:r>
            <a:endParaRPr lang="en-GB" altLang="en-US"/>
          </a:p>
        </p:txBody>
      </p:sp>
      <p:sp>
        <p:nvSpPr>
          <p:cNvPr id="22540" name="Text Box 27"/>
          <p:cNvSpPr txBox="1">
            <a:spLocks noChangeArrowheads="1"/>
          </p:cNvSpPr>
          <p:nvPr/>
        </p:nvSpPr>
        <p:spPr bwMode="auto">
          <a:xfrm>
            <a:off x="6705600" y="5562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Alveolar sac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If :</a:t>
            </a:r>
          </a:p>
          <a:p>
            <a:pPr eaLnBrk="1" hangingPunct="1"/>
            <a:r>
              <a:rPr lang="en-US" altLang="en-US" smtClean="0"/>
              <a:t>The obstruction persist . or </a:t>
            </a:r>
          </a:p>
          <a:p>
            <a:pPr eaLnBrk="1" hangingPunct="1"/>
            <a:r>
              <a:rPr lang="en-US" altLang="en-US" smtClean="0"/>
              <a:t>There is a superadded infection.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smtClean="0">
                <a:sym typeface="Wingdings" pitchFamily="2" charset="2"/>
              </a:rPr>
              <a:t>The </a:t>
            </a:r>
            <a:r>
              <a:rPr lang="en-US" altLang="en-US" b="1" smtClean="0">
                <a:solidFill>
                  <a:srgbClr val="0033CC"/>
                </a:solidFill>
                <a:sym typeface="Wingdings" pitchFamily="2" charset="2"/>
              </a:rPr>
              <a:t>dilatation</a:t>
            </a:r>
            <a:r>
              <a:rPr lang="en-US" altLang="en-US" smtClean="0">
                <a:sym typeface="Wingdings" pitchFamily="2" charset="2"/>
              </a:rPr>
              <a:t> will be 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irreversible.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ym typeface="Wingdings" pitchFamily="2" charset="2"/>
              </a:rPr>
              <a:t>B – or it starts with </a:t>
            </a:r>
            <a:r>
              <a:rPr lang="en-US" altLang="en-US" b="1" smtClean="0">
                <a:solidFill>
                  <a:srgbClr val="0033CC"/>
                </a:solidFill>
                <a:sym typeface="Wingdings" pitchFamily="2" charset="2"/>
              </a:rPr>
              <a:t>bronchial infection</a:t>
            </a:r>
            <a:r>
              <a:rPr lang="en-US" altLang="en-US" smtClean="0">
                <a:sym typeface="Wingdings" pitchFamily="2" charset="2"/>
              </a:rPr>
              <a:t> bronchial wall inflammation &amp; weakening  further </a:t>
            </a:r>
            <a:r>
              <a:rPr lang="en-US" altLang="en-US" b="1" smtClean="0">
                <a:solidFill>
                  <a:srgbClr val="0033CC"/>
                </a:solidFill>
                <a:sym typeface="Wingdings" pitchFamily="2" charset="2"/>
              </a:rPr>
              <a:t>dilatation.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Grossly:</a:t>
            </a:r>
            <a:r>
              <a:rPr lang="en-US" altLang="en-US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Affects the </a:t>
            </a:r>
            <a:r>
              <a:rPr lang="en-US" altLang="en-US" b="1" smtClean="0"/>
              <a:t>lower lobes</a:t>
            </a:r>
            <a:r>
              <a:rPr lang="en-US" altLang="en-US" smtClean="0"/>
              <a:t> bilaterally.</a:t>
            </a:r>
          </a:p>
          <a:p>
            <a:pPr eaLnBrk="1" hangingPunct="1"/>
            <a:r>
              <a:rPr lang="en-US" altLang="en-US" smtClean="0"/>
              <a:t>The affected airways are </a:t>
            </a:r>
            <a:r>
              <a:rPr lang="en-US" altLang="en-US" b="1" smtClean="0"/>
              <a:t>dilated </a:t>
            </a:r>
            <a:r>
              <a:rPr lang="en-US" altLang="en-US" smtClean="0"/>
              <a:t>&amp; may take the shape of tube (cylindroid bronchiectasis). Others may show fusiform or sharp saccular distention </a:t>
            </a:r>
          </a:p>
          <a:p>
            <a:pPr eaLnBrk="1" hangingPunct="1"/>
            <a:r>
              <a:rPr lang="en-US" altLang="en-US" smtClean="0"/>
              <a:t>The dilatation produce </a:t>
            </a:r>
            <a:r>
              <a:rPr lang="en-US" altLang="en-US" b="1" smtClean="0"/>
              <a:t>cystic pattern</a:t>
            </a:r>
            <a:r>
              <a:rPr lang="en-US" altLang="en-US" smtClean="0"/>
              <a:t> on cut surface.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Bronchiectasis : gross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52228" name="Picture 4" descr="cystic_fib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47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Gross 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862388"/>
            <a:ext cx="0" cy="0"/>
          </a:xfrm>
          <a:noFill/>
        </p:spPr>
      </p:pic>
      <p:pic>
        <p:nvPicPr>
          <p:cNvPr id="53252" name="Picture 4" descr="Colour Atlas of Anatomical Path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95400"/>
            <a:ext cx="42767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Microscopically</a:t>
            </a:r>
            <a:r>
              <a:rPr lang="en-US" altLang="en-US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 full blown picture will show: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smtClean="0"/>
              <a:t>Ulceration </a:t>
            </a:r>
            <a:r>
              <a:rPr lang="en-US" altLang="en-US" smtClean="0"/>
              <a:t>of the </a:t>
            </a:r>
            <a:r>
              <a:rPr lang="en-US" altLang="en-US" smtClean="0">
                <a:solidFill>
                  <a:srgbClr val="FF33CC"/>
                </a:solidFill>
              </a:rPr>
              <a:t>lining epithelium</a:t>
            </a:r>
            <a:r>
              <a:rPr lang="en-US" altLang="en-US" smtClean="0"/>
              <a:t> with desquamation.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Pseudo-stratification of the columnar cells or </a:t>
            </a:r>
            <a:r>
              <a:rPr lang="en-US" altLang="en-US" b="1" smtClean="0"/>
              <a:t>squamous metaplasia</a:t>
            </a:r>
            <a:r>
              <a:rPr lang="en-US" altLang="en-US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Acute &amp; chronic </a:t>
            </a:r>
            <a:r>
              <a:rPr lang="en-US" altLang="en-US" b="1" smtClean="0"/>
              <a:t>inflammatory</a:t>
            </a:r>
            <a:r>
              <a:rPr lang="en-US" altLang="en-US" smtClean="0"/>
              <a:t> exudates within the wall of the airway.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Necrosis of the </a:t>
            </a:r>
            <a:r>
              <a:rPr lang="en-US" altLang="en-US" b="1" smtClean="0">
                <a:solidFill>
                  <a:srgbClr val="FF33CC"/>
                </a:solidFill>
              </a:rPr>
              <a:t>cartilage </a:t>
            </a:r>
            <a:r>
              <a:rPr lang="en-US" altLang="en-US" smtClean="0">
                <a:solidFill>
                  <a:srgbClr val="FF33CC"/>
                </a:solidFill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b="1" smtClean="0"/>
              <a:t>Fibrosis</a:t>
            </a:r>
            <a:r>
              <a:rPr lang="en-US" altLang="en-US" smtClean="0">
                <a:solidFill>
                  <a:srgbClr val="33CC33"/>
                </a:solidFill>
              </a:rPr>
              <a:t> </a:t>
            </a:r>
            <a:r>
              <a:rPr lang="en-US" altLang="en-US" smtClean="0"/>
              <a:t>of the bronchial wall.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00200"/>
            <a:ext cx="65532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Emphysema</a:t>
            </a:r>
            <a:r>
              <a:rPr lang="en-US" altLang="en-US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/>
              <a:t>It is an abnormal </a:t>
            </a:r>
            <a:r>
              <a:rPr lang="en-US" altLang="en-US" sz="3600" b="1" smtClean="0">
                <a:solidFill>
                  <a:srgbClr val="0033CC"/>
                </a:solidFill>
              </a:rPr>
              <a:t>permanent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enlargement of the air space distal to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the terminal bronchiole with </a:t>
            </a:r>
          </a:p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0033CC"/>
                </a:solidFill>
              </a:rPr>
              <a:t>destruction</a:t>
            </a:r>
            <a:r>
              <a:rPr lang="en-US" altLang="en-US" sz="3600" smtClean="0"/>
              <a:t> of their wall , There is </a:t>
            </a:r>
            <a:r>
              <a:rPr lang="en-US" altLang="en-US" sz="3600" b="1" smtClean="0">
                <a:solidFill>
                  <a:srgbClr val="0033CC"/>
                </a:solidFill>
              </a:rPr>
              <a:t>NO</a:t>
            </a:r>
            <a:r>
              <a:rPr lang="en-US" altLang="en-US" sz="360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fibrosis.</a:t>
            </a:r>
          </a:p>
          <a:p>
            <a:pPr eaLnBrk="1" hangingPunct="1">
              <a:buFontTx/>
              <a:buNone/>
            </a:pPr>
            <a:r>
              <a:rPr lang="en-US" altLang="en-US" sz="3600" b="1" u="sng" smtClean="0"/>
              <a:t>Overinflation</a:t>
            </a:r>
            <a:r>
              <a:rPr lang="en-US" altLang="en-US" sz="3600" smtClean="0"/>
              <a:t>: dilatation of the airspace  </a:t>
            </a:r>
            <a:r>
              <a:rPr lang="en-US" altLang="en-US" sz="3600" b="1" smtClean="0"/>
              <a:t>without destruction</a:t>
            </a:r>
            <a:r>
              <a:rPr lang="en-US" altLang="en-US" sz="3600" smtClean="0"/>
              <a:t> of their walls.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u="sng" smtClean="0">
                <a:solidFill>
                  <a:srgbClr val="FF0000"/>
                </a:solidFill>
              </a:rPr>
              <a:t>Types of emphysema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rgbClr val="3333CC"/>
                </a:solidFill>
              </a:rPr>
              <a:t>1-  CENTRIACINAR EMPHYSEMA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It is the </a:t>
            </a:r>
            <a:r>
              <a:rPr lang="en-US" altLang="en-US" smtClean="0">
                <a:solidFill>
                  <a:srgbClr val="FF0000"/>
                </a:solidFill>
              </a:rPr>
              <a:t>most common</a:t>
            </a:r>
            <a:r>
              <a:rPr lang="en-US" altLang="en-US" smtClean="0"/>
              <a:t> type</a:t>
            </a:r>
          </a:p>
          <a:p>
            <a:pPr eaLnBrk="1" hangingPunct="1"/>
            <a:r>
              <a:rPr lang="en-US" altLang="en-US" smtClean="0"/>
              <a:t>Occur in heavy smokers</a:t>
            </a:r>
          </a:p>
          <a:p>
            <a:pPr eaLnBrk="1" hangingPunct="1"/>
            <a:r>
              <a:rPr lang="en-US" altLang="en-US" smtClean="0"/>
              <a:t>The dilatation include the </a:t>
            </a:r>
            <a:r>
              <a:rPr lang="en-US" altLang="en-US" b="1" smtClean="0">
                <a:solidFill>
                  <a:srgbClr val="FF0000"/>
                </a:solidFill>
              </a:rPr>
              <a:t>respiratory bronchiole only.</a:t>
            </a:r>
          </a:p>
          <a:p>
            <a:pPr eaLnBrk="1" hangingPunct="1"/>
            <a:r>
              <a:rPr lang="en-US" altLang="en-US" smtClean="0"/>
              <a:t>Affects the upper lobe mostly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Grossly: centriacinar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7652" name="Picture 4" descr="centrilob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3333CC"/>
                </a:solidFill>
              </a:rPr>
              <a:t>2-     PANACINAR EMPHYSEMA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>
                <a:solidFill>
                  <a:srgbClr val="FF0000"/>
                </a:solidFill>
              </a:rPr>
              <a:t>Whole Acinus</a:t>
            </a:r>
            <a:r>
              <a:rPr lang="en-US" altLang="en-US" smtClean="0"/>
              <a:t> is uniformly dilated.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Affects the lower zones mostly.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Associated with anti elastase deficiency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e.g    </a:t>
            </a:r>
            <a:r>
              <a:rPr lang="el-GR" altLang="en-US" smtClean="0"/>
              <a:t>α</a:t>
            </a:r>
            <a:r>
              <a:rPr lang="en-US" altLang="en-US" smtClean="0"/>
              <a:t>-1atni-trypsin deficiency.</a:t>
            </a:r>
            <a:endParaRPr lang="el-GR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(4:3)</PresentationFormat>
  <Paragraphs>130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Chronic obstructive pulmonary diseases</vt:lpstr>
      <vt:lpstr>Chronic obstructive pulmonary diseases</vt:lpstr>
      <vt:lpstr>Normal respiratory acinus</vt:lpstr>
      <vt:lpstr>Slide 4</vt:lpstr>
      <vt:lpstr>Emphysema </vt:lpstr>
      <vt:lpstr>Types of emphysema</vt:lpstr>
      <vt:lpstr>Slide 7</vt:lpstr>
      <vt:lpstr>Grossly: centriacinar </vt:lpstr>
      <vt:lpstr>2-     PANACINAR EMPHYSEMA</vt:lpstr>
      <vt:lpstr>Grossly: Panacinar </vt:lpstr>
      <vt:lpstr>3-    PARASEPTAL EMPHYSEMA</vt:lpstr>
      <vt:lpstr>4-     IRREGULAR EMPHYSEMA</vt:lpstr>
      <vt:lpstr>Slide 13</vt:lpstr>
      <vt:lpstr>Bullous emphysema</vt:lpstr>
      <vt:lpstr>Gross: Emphysematous lung </vt:lpstr>
      <vt:lpstr>Microscopically</vt:lpstr>
      <vt:lpstr>Pathogenesis</vt:lpstr>
      <vt:lpstr>Slide 18</vt:lpstr>
      <vt:lpstr>Chronic bronchitis </vt:lpstr>
      <vt:lpstr>Microscopically:</vt:lpstr>
      <vt:lpstr>Reid Index</vt:lpstr>
      <vt:lpstr>Slide 22</vt:lpstr>
      <vt:lpstr>Bronchial Asthma </vt:lpstr>
      <vt:lpstr>Morphologically </vt:lpstr>
      <vt:lpstr>Slide 25</vt:lpstr>
      <vt:lpstr>Slide 26</vt:lpstr>
      <vt:lpstr>Bronchiectasis  </vt:lpstr>
      <vt:lpstr>Clinically </vt:lpstr>
      <vt:lpstr>Etiology &amp;pathogenesis </vt:lpstr>
      <vt:lpstr>Slide 30</vt:lpstr>
      <vt:lpstr>Grossly: </vt:lpstr>
      <vt:lpstr>Bronchiectasis : gross </vt:lpstr>
      <vt:lpstr>Gross </vt:lpstr>
      <vt:lpstr>Microscopically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diseases</dc:title>
  <dc:creator>lenovo</dc:creator>
  <cp:lastModifiedBy>lenovo</cp:lastModifiedBy>
  <cp:revision>1</cp:revision>
  <dcterms:created xsi:type="dcterms:W3CDTF">2006-08-16T00:00:00Z</dcterms:created>
  <dcterms:modified xsi:type="dcterms:W3CDTF">2017-12-15T03:31:09Z</dcterms:modified>
</cp:coreProperties>
</file>