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97" r:id="rId2"/>
    <p:sldId id="260" r:id="rId3"/>
    <p:sldId id="259" r:id="rId4"/>
    <p:sldId id="262" r:id="rId5"/>
    <p:sldId id="263" r:id="rId6"/>
    <p:sldId id="265" r:id="rId7"/>
    <p:sldId id="266" r:id="rId8"/>
    <p:sldId id="268" r:id="rId9"/>
    <p:sldId id="269" r:id="rId10"/>
    <p:sldId id="270" r:id="rId11"/>
    <p:sldId id="271" r:id="rId12"/>
    <p:sldId id="272" r:id="rId13"/>
    <p:sldId id="273" r:id="rId14"/>
    <p:sldId id="277" r:id="rId15"/>
    <p:sldId id="279" r:id="rId16"/>
    <p:sldId id="280" r:id="rId17"/>
    <p:sldId id="285" r:id="rId18"/>
    <p:sldId id="286" r:id="rId19"/>
    <p:sldId id="287" r:id="rId20"/>
    <p:sldId id="288" r:id="rId21"/>
    <p:sldId id="289" r:id="rId22"/>
    <p:sldId id="290" r:id="rId23"/>
    <p:sldId id="291" r:id="rId24"/>
    <p:sldId id="292" r:id="rId25"/>
    <p:sldId id="293" r:id="rId26"/>
    <p:sldId id="294" r:id="rId27"/>
    <p:sldId id="295" r:id="rId2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2" d="100"/>
          <a:sy n="62" d="100"/>
        </p:scale>
        <p:origin x="-1512"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74695C9F-1EF8-4E50-9850-A79392445520}" type="datetimeFigureOut">
              <a:rPr lang="ar-IQ" smtClean="0"/>
              <a:pPr/>
              <a:t>27/03/1439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C8021A9-515F-4DFC-99DC-9188EE9515B5}"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74695C9F-1EF8-4E50-9850-A79392445520}" type="datetimeFigureOut">
              <a:rPr lang="ar-IQ" smtClean="0"/>
              <a:pPr/>
              <a:t>27/03/1439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C8021A9-515F-4DFC-99DC-9188EE9515B5}"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74695C9F-1EF8-4E50-9850-A79392445520}" type="datetimeFigureOut">
              <a:rPr lang="ar-IQ" smtClean="0"/>
              <a:pPr/>
              <a:t>27/03/1439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C8021A9-515F-4DFC-99DC-9188EE9515B5}"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74695C9F-1EF8-4E50-9850-A79392445520}" type="datetimeFigureOut">
              <a:rPr lang="ar-IQ" smtClean="0"/>
              <a:pPr/>
              <a:t>27/03/1439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C8021A9-515F-4DFC-99DC-9188EE9515B5}"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695C9F-1EF8-4E50-9850-A79392445520}" type="datetimeFigureOut">
              <a:rPr lang="ar-IQ" smtClean="0"/>
              <a:pPr/>
              <a:t>27/03/1439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C8021A9-515F-4DFC-99DC-9188EE9515B5}"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74695C9F-1EF8-4E50-9850-A79392445520}" type="datetimeFigureOut">
              <a:rPr lang="ar-IQ" smtClean="0"/>
              <a:pPr/>
              <a:t>27/03/1439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C8021A9-515F-4DFC-99DC-9188EE9515B5}"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74695C9F-1EF8-4E50-9850-A79392445520}" type="datetimeFigureOut">
              <a:rPr lang="ar-IQ" smtClean="0"/>
              <a:pPr/>
              <a:t>27/03/1439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C8021A9-515F-4DFC-99DC-9188EE9515B5}"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74695C9F-1EF8-4E50-9850-A79392445520}" type="datetimeFigureOut">
              <a:rPr lang="ar-IQ" smtClean="0"/>
              <a:pPr/>
              <a:t>27/03/1439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C8021A9-515F-4DFC-99DC-9188EE9515B5}"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695C9F-1EF8-4E50-9850-A79392445520}" type="datetimeFigureOut">
              <a:rPr lang="ar-IQ" smtClean="0"/>
              <a:pPr/>
              <a:t>27/03/1439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C8021A9-515F-4DFC-99DC-9188EE9515B5}"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695C9F-1EF8-4E50-9850-A79392445520}" type="datetimeFigureOut">
              <a:rPr lang="ar-IQ" smtClean="0"/>
              <a:pPr/>
              <a:t>27/03/1439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C8021A9-515F-4DFC-99DC-9188EE9515B5}"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695C9F-1EF8-4E50-9850-A79392445520}" type="datetimeFigureOut">
              <a:rPr lang="ar-IQ" smtClean="0"/>
              <a:pPr/>
              <a:t>27/03/1439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C8021A9-515F-4DFC-99DC-9188EE9515B5}"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4695C9F-1EF8-4E50-9850-A79392445520}" type="datetimeFigureOut">
              <a:rPr lang="ar-IQ" smtClean="0"/>
              <a:pPr/>
              <a:t>27/03/1439</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C8021A9-515F-4DFC-99DC-9188EE9515B5}"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en.wikipedia.org/wiki/Alveoli" TargetMode="External"/><Relationship Id="rId2" Type="http://schemas.openxmlformats.org/officeDocument/2006/relationships/hyperlink" Target="https://en.wikipedia.org/wiki/Inflammation" TargetMode="External"/><Relationship Id="rId1" Type="http://schemas.openxmlformats.org/officeDocument/2006/relationships/slideLayout" Target="../slideLayouts/slideLayout2.xml"/><Relationship Id="rId6" Type="http://schemas.openxmlformats.org/officeDocument/2006/relationships/hyperlink" Target="https://en.wikipedia.org/wiki/Surfactant" TargetMode="External"/><Relationship Id="rId5" Type="http://schemas.openxmlformats.org/officeDocument/2006/relationships/hyperlink" Target="https://en.wikipedia.org/wiki/Endothelium" TargetMode="External"/><Relationship Id="rId4" Type="http://schemas.openxmlformats.org/officeDocument/2006/relationships/hyperlink" Target="https://en.wikipedia.org/wiki/Cytokines"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en.wikipedia.org/wiki/Mycobacterium" TargetMode="External"/><Relationship Id="rId2" Type="http://schemas.openxmlformats.org/officeDocument/2006/relationships/hyperlink" Target="http://en.wikipedia.org/wiki/Infectious_disease" TargetMode="External"/><Relationship Id="rId1" Type="http://schemas.openxmlformats.org/officeDocument/2006/relationships/slideLayout" Target="../slideLayouts/slideLayout4.xml"/><Relationship Id="rId6" Type="http://schemas.openxmlformats.org/officeDocument/2006/relationships/image" Target="../media/image1.png"/><Relationship Id="rId5" Type="http://schemas.openxmlformats.org/officeDocument/2006/relationships/hyperlink" Target="http://en.wikipedia.org/wiki/Lung" TargetMode="External"/><Relationship Id="rId4" Type="http://schemas.openxmlformats.org/officeDocument/2006/relationships/hyperlink" Target="http://en.wikipedia.org/wiki/Mycobacterium_tuberculosis"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omicsonline.org/searchresult.php?keyword=thrombosi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6.xml"/><Relationship Id="rId5" Type="http://schemas.openxmlformats.org/officeDocument/2006/relationships/image" Target="../media/image6.jpeg"/><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normAutofit fontScale="90000"/>
          </a:bodyPr>
          <a:lstStyle/>
          <a:p>
            <a:r>
              <a:rPr lang="en-US" sz="6000" dirty="0" smtClean="0"/>
              <a:t>PULMONARY TUBERCULOSIS</a:t>
            </a:r>
            <a:endParaRPr lang="en-US" altLang="en-US" sz="6000" b="1" dirty="0" smtClean="0">
              <a:solidFill>
                <a:srgbClr val="3333CC"/>
              </a:solidFill>
            </a:endParaRPr>
          </a:p>
        </p:txBody>
      </p:sp>
      <p:sp>
        <p:nvSpPr>
          <p:cNvPr id="2051" name="Rectangle 3"/>
          <p:cNvSpPr>
            <a:spLocks noGrp="1" noChangeArrowheads="1"/>
          </p:cNvSpPr>
          <p:nvPr>
            <p:ph type="subTitle" idx="1"/>
          </p:nvPr>
        </p:nvSpPr>
        <p:spPr/>
        <p:txBody>
          <a:bodyPr/>
          <a:lstStyle/>
          <a:p>
            <a:pPr eaLnBrk="1" hangingPunct="1"/>
            <a:r>
              <a:rPr lang="ar-IQ" altLang="en-US" sz="4400" smtClean="0">
                <a:solidFill>
                  <a:srgbClr val="FF0000"/>
                </a:solidFill>
              </a:rPr>
              <a:t>د.بيداء حميد عبدالله</a:t>
            </a:r>
            <a:endParaRPr lang="en-US" altLang="en-US" sz="4400" dirty="0" smtClean="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CA"/>
              <a:t>Primary Tuberculosis</a:t>
            </a:r>
          </a:p>
        </p:txBody>
      </p:sp>
      <p:sp>
        <p:nvSpPr>
          <p:cNvPr id="46083" name="Rectangle 3"/>
          <p:cNvSpPr>
            <a:spLocks noGrp="1" noChangeArrowheads="1"/>
          </p:cNvSpPr>
          <p:nvPr>
            <p:ph type="body" idx="1"/>
          </p:nvPr>
        </p:nvSpPr>
        <p:spPr>
          <a:xfrm>
            <a:off x="457200" y="1600200"/>
            <a:ext cx="8472518" cy="4525963"/>
          </a:xfrm>
        </p:spPr>
        <p:txBody>
          <a:bodyPr/>
          <a:lstStyle/>
          <a:p>
            <a:pPr algn="l" rtl="0"/>
            <a:r>
              <a:rPr lang="en-CA" dirty="0" smtClean="0"/>
              <a:t>Develops in unexposed, </a:t>
            </a:r>
            <a:r>
              <a:rPr lang="en-CA" dirty="0" err="1" smtClean="0"/>
              <a:t>unsensitized</a:t>
            </a:r>
            <a:r>
              <a:rPr lang="en-CA" dirty="0" smtClean="0"/>
              <a:t> persons</a:t>
            </a:r>
          </a:p>
          <a:p>
            <a:pPr algn="l" rtl="0"/>
            <a:r>
              <a:rPr lang="en-CA" dirty="0" smtClean="0"/>
              <a:t>Mostly(95%) asymptomatic; Infection contained</a:t>
            </a:r>
          </a:p>
          <a:p>
            <a:pPr algn="l" rtl="0"/>
            <a:r>
              <a:rPr lang="en-CA" dirty="0" smtClean="0"/>
              <a:t>In </a:t>
            </a:r>
            <a:r>
              <a:rPr lang="en-CA" dirty="0"/>
              <a:t>5 % symptomatic; Primary progressive tuberculosis</a:t>
            </a:r>
          </a:p>
          <a:p>
            <a:pPr algn="l" rtl="0"/>
            <a:r>
              <a:rPr lang="en-CA" dirty="0"/>
              <a:t>Source of organism; </a:t>
            </a:r>
            <a:r>
              <a:rPr lang="en-CA" dirty="0" smtClean="0"/>
              <a:t>Exogenous</a:t>
            </a:r>
          </a:p>
          <a:p>
            <a:pPr algn="l" rtl="0"/>
            <a:r>
              <a:rPr lang="en-CA" dirty="0" smtClean="0"/>
              <a:t>Difficult to diagnose</a:t>
            </a:r>
            <a:endParaRPr lang="en-CA"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CA"/>
              <a:t>Primary Tuberculosis</a:t>
            </a:r>
          </a:p>
        </p:txBody>
      </p:sp>
      <p:sp>
        <p:nvSpPr>
          <p:cNvPr id="47107" name="Rectangle 3"/>
          <p:cNvSpPr>
            <a:spLocks noGrp="1" noChangeArrowheads="1"/>
          </p:cNvSpPr>
          <p:nvPr>
            <p:ph type="body" idx="1"/>
          </p:nvPr>
        </p:nvSpPr>
        <p:spPr/>
        <p:txBody>
          <a:bodyPr/>
          <a:lstStyle/>
          <a:p>
            <a:pPr algn="l" rtl="0">
              <a:lnSpc>
                <a:spcPct val="90000"/>
              </a:lnSpc>
              <a:buFontTx/>
              <a:buNone/>
            </a:pPr>
            <a:r>
              <a:rPr lang="en-CA" sz="3600" dirty="0"/>
              <a:t>   Presentation :</a:t>
            </a:r>
          </a:p>
          <a:p>
            <a:pPr algn="l" rtl="0">
              <a:lnSpc>
                <a:spcPct val="90000"/>
              </a:lnSpc>
            </a:pPr>
            <a:r>
              <a:rPr lang="en-CA" sz="2800" dirty="0"/>
              <a:t>Lung consolidation;</a:t>
            </a:r>
          </a:p>
          <a:p>
            <a:pPr algn="l" rtl="0">
              <a:lnSpc>
                <a:spcPct val="90000"/>
              </a:lnSpc>
              <a:buFontTx/>
              <a:buNone/>
            </a:pPr>
            <a:r>
              <a:rPr lang="en-CA" sz="2800" dirty="0"/>
              <a:t>       Lower and middle lobes</a:t>
            </a:r>
          </a:p>
          <a:p>
            <a:pPr algn="l" rtl="0">
              <a:lnSpc>
                <a:spcPct val="90000"/>
              </a:lnSpc>
            </a:pPr>
            <a:r>
              <a:rPr lang="en-CA" sz="2800" dirty="0" err="1"/>
              <a:t>Hilar</a:t>
            </a:r>
            <a:r>
              <a:rPr lang="en-CA" sz="2800" dirty="0"/>
              <a:t> </a:t>
            </a:r>
            <a:r>
              <a:rPr lang="en-CA" sz="2800" dirty="0" err="1"/>
              <a:t>lymphadenopathy</a:t>
            </a:r>
            <a:endParaRPr lang="en-CA" sz="2800" dirty="0"/>
          </a:p>
          <a:p>
            <a:pPr algn="l" rtl="0">
              <a:lnSpc>
                <a:spcPct val="90000"/>
              </a:lnSpc>
            </a:pPr>
            <a:r>
              <a:rPr lang="en-CA" sz="2800" dirty="0"/>
              <a:t>Pleural effusion</a:t>
            </a:r>
          </a:p>
          <a:p>
            <a:pPr algn="l" rtl="0">
              <a:lnSpc>
                <a:spcPct val="90000"/>
              </a:lnSpc>
            </a:pPr>
            <a:r>
              <a:rPr lang="en-CA" sz="2800" b="1" i="1" dirty="0"/>
              <a:t>In majority organism remain dormant</a:t>
            </a:r>
          </a:p>
          <a:p>
            <a:pPr algn="l" rtl="0">
              <a:lnSpc>
                <a:spcPct val="90000"/>
              </a:lnSpc>
            </a:pPr>
            <a:r>
              <a:rPr lang="en-CA" sz="2800" dirty="0"/>
              <a:t>In severe </a:t>
            </a:r>
            <a:r>
              <a:rPr lang="en-CA" sz="2800" dirty="0" err="1"/>
              <a:t>immunosupression</a:t>
            </a:r>
            <a:endParaRPr lang="en-CA" sz="2800" dirty="0"/>
          </a:p>
          <a:p>
            <a:pPr algn="l" rtl="0">
              <a:lnSpc>
                <a:spcPct val="90000"/>
              </a:lnSpc>
              <a:buFontTx/>
              <a:buNone/>
            </a:pPr>
            <a:r>
              <a:rPr lang="en-CA" sz="2800" dirty="0"/>
              <a:t>   - TB Meningitis</a:t>
            </a:r>
          </a:p>
          <a:p>
            <a:pPr algn="l" rtl="0">
              <a:lnSpc>
                <a:spcPct val="90000"/>
              </a:lnSpc>
              <a:buFontTx/>
              <a:buNone/>
            </a:pPr>
            <a:r>
              <a:rPr lang="en-CA" sz="2800" dirty="0"/>
              <a:t>   - </a:t>
            </a:r>
            <a:r>
              <a:rPr lang="en-CA" sz="2800" dirty="0" err="1"/>
              <a:t>Miliary</a:t>
            </a:r>
            <a:r>
              <a:rPr lang="en-CA" sz="2800" dirty="0"/>
              <a:t> Tuberculosis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CA"/>
              <a:t>Secondary Tuberculosis</a:t>
            </a:r>
          </a:p>
        </p:txBody>
      </p:sp>
      <p:sp>
        <p:nvSpPr>
          <p:cNvPr id="48131" name="Rectangle 3"/>
          <p:cNvSpPr>
            <a:spLocks noGrp="1" noChangeArrowheads="1"/>
          </p:cNvSpPr>
          <p:nvPr>
            <p:ph type="body" idx="1"/>
          </p:nvPr>
        </p:nvSpPr>
        <p:spPr/>
        <p:txBody>
          <a:bodyPr/>
          <a:lstStyle/>
          <a:p>
            <a:pPr algn="l" rtl="0"/>
            <a:r>
              <a:rPr lang="en-CA" dirty="0"/>
              <a:t>Arises in previously sensitized host</a:t>
            </a:r>
          </a:p>
          <a:p>
            <a:pPr algn="l" rtl="0"/>
            <a:r>
              <a:rPr lang="en-CA" dirty="0"/>
              <a:t>Many years after primary infection</a:t>
            </a:r>
          </a:p>
          <a:p>
            <a:pPr algn="l" rtl="0"/>
            <a:r>
              <a:rPr lang="en-CA" dirty="0"/>
              <a:t>Reactivation of latent infection or overwhelming exogenous infection</a:t>
            </a:r>
          </a:p>
          <a:p>
            <a:pPr algn="l" rtl="0"/>
            <a:r>
              <a:rPr lang="en-CA" dirty="0"/>
              <a:t>Involves apex of upper lobes</a:t>
            </a:r>
          </a:p>
          <a:p>
            <a:pPr algn="l" rtl="0"/>
            <a:r>
              <a:rPr lang="en-CA" dirty="0" err="1"/>
              <a:t>Cavitation</a:t>
            </a:r>
            <a:r>
              <a:rPr lang="en-CA" dirty="0"/>
              <a:t> more </a:t>
            </a:r>
            <a:r>
              <a:rPr lang="en-CA" dirty="0" err="1"/>
              <a:t>prominant</a:t>
            </a:r>
            <a:endParaRPr lang="en-CA"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a:t>Morphology</a:t>
            </a:r>
          </a:p>
        </p:txBody>
      </p:sp>
      <p:sp>
        <p:nvSpPr>
          <p:cNvPr id="52227" name="Rectangle 3"/>
          <p:cNvSpPr>
            <a:spLocks noGrp="1" noChangeArrowheads="1"/>
          </p:cNvSpPr>
          <p:nvPr>
            <p:ph type="body" idx="1"/>
          </p:nvPr>
        </p:nvSpPr>
        <p:spPr>
          <a:xfrm>
            <a:off x="457200" y="1600200"/>
            <a:ext cx="8686800" cy="4525963"/>
          </a:xfrm>
        </p:spPr>
        <p:txBody>
          <a:bodyPr>
            <a:normAutofit fontScale="85000" lnSpcReduction="10000"/>
          </a:bodyPr>
          <a:lstStyle/>
          <a:p>
            <a:pPr algn="l" rtl="0">
              <a:buFontTx/>
              <a:buNone/>
            </a:pPr>
            <a:r>
              <a:rPr lang="en-US" b="1" dirty="0"/>
              <a:t> </a:t>
            </a:r>
            <a:r>
              <a:rPr lang="en-US" b="1" u="sng" dirty="0"/>
              <a:t>  A-Primary Tuberculosis</a:t>
            </a:r>
            <a:r>
              <a:rPr lang="en-US" dirty="0"/>
              <a:t> :</a:t>
            </a:r>
          </a:p>
          <a:p>
            <a:pPr algn="l" rtl="0"/>
            <a:r>
              <a:rPr lang="en-US" dirty="0" err="1"/>
              <a:t>Ghon</a:t>
            </a:r>
            <a:r>
              <a:rPr lang="en-US" dirty="0"/>
              <a:t> </a:t>
            </a:r>
            <a:r>
              <a:rPr lang="en-US" dirty="0" smtClean="0"/>
              <a:t>complex</a:t>
            </a:r>
            <a:r>
              <a:rPr lang="en-US" dirty="0"/>
              <a:t> a bout(1 cm ) area of gray-white inflammatory consolidation develops (</a:t>
            </a:r>
            <a:r>
              <a:rPr lang="en-US" b="1" dirty="0"/>
              <a:t>called </a:t>
            </a:r>
            <a:r>
              <a:rPr lang="en-US" b="1" dirty="0" err="1"/>
              <a:t>Ghon</a:t>
            </a:r>
            <a:r>
              <a:rPr lang="en-US" b="1" dirty="0"/>
              <a:t> focus). </a:t>
            </a:r>
            <a:r>
              <a:rPr lang="en-US" dirty="0"/>
              <a:t>The center of this focus undergoes </a:t>
            </a:r>
            <a:r>
              <a:rPr lang="en-US" dirty="0" err="1"/>
              <a:t>caseous</a:t>
            </a:r>
            <a:r>
              <a:rPr lang="en-US" dirty="0"/>
              <a:t> necrosis. </a:t>
            </a:r>
          </a:p>
          <a:p>
            <a:pPr algn="l" rtl="0"/>
            <a:endParaRPr lang="en-US" dirty="0"/>
          </a:p>
          <a:p>
            <a:pPr algn="l" rtl="0">
              <a:buFontTx/>
              <a:buNone/>
            </a:pPr>
            <a:r>
              <a:rPr lang="en-US" dirty="0"/>
              <a:t>   - </a:t>
            </a:r>
            <a:r>
              <a:rPr lang="en-US" dirty="0" err="1"/>
              <a:t>subpleural</a:t>
            </a:r>
            <a:r>
              <a:rPr lang="en-US" dirty="0"/>
              <a:t> </a:t>
            </a:r>
            <a:r>
              <a:rPr lang="en-US" dirty="0" err="1"/>
              <a:t>parenchymal</a:t>
            </a:r>
            <a:r>
              <a:rPr lang="en-US" dirty="0"/>
              <a:t> lesion (lower  </a:t>
            </a:r>
            <a:r>
              <a:rPr lang="en-US" dirty="0" smtClean="0"/>
              <a:t>part </a:t>
            </a:r>
            <a:r>
              <a:rPr lang="en-US" dirty="0"/>
              <a:t>of upper lobe)</a:t>
            </a:r>
          </a:p>
          <a:p>
            <a:pPr algn="l" rtl="0">
              <a:buFontTx/>
              <a:buNone/>
            </a:pPr>
            <a:r>
              <a:rPr lang="en-US" dirty="0"/>
              <a:t>   - </a:t>
            </a:r>
            <a:r>
              <a:rPr lang="en-US" dirty="0" err="1"/>
              <a:t>hilar</a:t>
            </a:r>
            <a:r>
              <a:rPr lang="en-US" dirty="0"/>
              <a:t> </a:t>
            </a:r>
            <a:r>
              <a:rPr lang="en-US" dirty="0" err="1"/>
              <a:t>lymphadenopathy</a:t>
            </a:r>
            <a:endParaRPr lang="en-US" dirty="0"/>
          </a:p>
          <a:p>
            <a:pPr algn="l" rtl="0"/>
            <a:r>
              <a:rPr lang="en-US" dirty="0"/>
              <a:t>Progressive fibrosis</a:t>
            </a:r>
          </a:p>
          <a:p>
            <a:pPr algn="l" rtl="0"/>
            <a:r>
              <a:rPr lang="en-US" dirty="0"/>
              <a:t>Calcification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endParaRPr lang="en-CA"/>
          </a:p>
        </p:txBody>
      </p:sp>
      <p:sp>
        <p:nvSpPr>
          <p:cNvPr id="83971" name="Rectangle 3"/>
          <p:cNvSpPr>
            <a:spLocks noGrp="1" noChangeArrowheads="1"/>
          </p:cNvSpPr>
          <p:nvPr>
            <p:ph type="body" idx="1"/>
          </p:nvPr>
        </p:nvSpPr>
        <p:spPr/>
        <p:txBody>
          <a:bodyPr/>
          <a:lstStyle/>
          <a:p>
            <a:pPr algn="l" rtl="0">
              <a:buFontTx/>
              <a:buNone/>
            </a:pPr>
            <a:r>
              <a:rPr lang="en-US" dirty="0"/>
              <a:t>  </a:t>
            </a:r>
            <a:r>
              <a:rPr lang="en-US" b="1" dirty="0"/>
              <a:t> Histology</a:t>
            </a:r>
            <a:r>
              <a:rPr lang="en-US" dirty="0"/>
              <a:t> :</a:t>
            </a:r>
          </a:p>
          <a:p>
            <a:pPr algn="l" rtl="0">
              <a:buFontTx/>
              <a:buNone/>
            </a:pPr>
            <a:r>
              <a:rPr lang="en-US" dirty="0"/>
              <a:t>   </a:t>
            </a:r>
            <a:r>
              <a:rPr lang="en-US" b="1" i="1" dirty="0" err="1"/>
              <a:t>Epithelioid</a:t>
            </a:r>
            <a:r>
              <a:rPr lang="en-US" b="1" i="1" dirty="0"/>
              <a:t> cell </a:t>
            </a:r>
            <a:r>
              <a:rPr lang="en-US" b="1" i="1" dirty="0" err="1"/>
              <a:t>granulomas</a:t>
            </a:r>
            <a:endParaRPr lang="en-US" b="1" i="1" dirty="0"/>
          </a:p>
          <a:p>
            <a:pPr algn="l" rtl="0"/>
            <a:r>
              <a:rPr lang="en-US" dirty="0"/>
              <a:t>  </a:t>
            </a:r>
            <a:r>
              <a:rPr lang="en-US" dirty="0" err="1"/>
              <a:t>epithelioid</a:t>
            </a:r>
            <a:r>
              <a:rPr lang="en-US" dirty="0"/>
              <a:t> cells</a:t>
            </a:r>
          </a:p>
          <a:p>
            <a:pPr algn="l" rtl="0"/>
            <a:r>
              <a:rPr lang="en-US" dirty="0"/>
              <a:t>  lymphocytes</a:t>
            </a:r>
          </a:p>
          <a:p>
            <a:pPr algn="l" rtl="0"/>
            <a:r>
              <a:rPr lang="en-US" dirty="0"/>
              <a:t>  plasma cells</a:t>
            </a:r>
          </a:p>
          <a:p>
            <a:pPr algn="l" rtl="0"/>
            <a:r>
              <a:rPr lang="en-US" dirty="0"/>
              <a:t>  multinucleated </a:t>
            </a:r>
            <a:r>
              <a:rPr lang="en-US" dirty="0" err="1"/>
              <a:t>langhan’s</a:t>
            </a:r>
            <a:r>
              <a:rPr lang="en-US" dirty="0"/>
              <a:t> type giant cells</a:t>
            </a:r>
          </a:p>
          <a:p>
            <a:pPr algn="l" rtl="0"/>
            <a:r>
              <a:rPr lang="en-US" dirty="0"/>
              <a:t>  with or without central </a:t>
            </a:r>
            <a:r>
              <a:rPr lang="en-US" dirty="0" err="1"/>
              <a:t>caseation</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dirty="0" err="1"/>
              <a:t>Granulomatous</a:t>
            </a:r>
            <a:r>
              <a:rPr lang="en-US" dirty="0"/>
              <a:t> Inflammation</a:t>
            </a:r>
          </a:p>
        </p:txBody>
      </p:sp>
      <p:sp>
        <p:nvSpPr>
          <p:cNvPr id="23555" name="Rectangle 3"/>
          <p:cNvSpPr>
            <a:spLocks noGrp="1" noChangeArrowheads="1"/>
          </p:cNvSpPr>
          <p:nvPr>
            <p:ph type="body" idx="1"/>
          </p:nvPr>
        </p:nvSpPr>
        <p:spPr/>
        <p:txBody>
          <a:bodyPr/>
          <a:lstStyle/>
          <a:p>
            <a:pPr algn="l" rtl="0"/>
            <a:r>
              <a:rPr lang="en-US" dirty="0"/>
              <a:t>Clusters of T cell-activated macrophages, which engulf and surround indigestible foreign bodies (</a:t>
            </a:r>
            <a:r>
              <a:rPr lang="en-US" dirty="0" err="1"/>
              <a:t>mycobacteria</a:t>
            </a:r>
            <a:r>
              <a:rPr lang="en-US" dirty="0"/>
              <a:t>, </a:t>
            </a:r>
            <a:r>
              <a:rPr lang="en-US" i="1" dirty="0"/>
              <a:t>H. </a:t>
            </a:r>
            <a:r>
              <a:rPr lang="en-US" i="1" dirty="0" err="1"/>
              <a:t>capsulatum</a:t>
            </a:r>
            <a:r>
              <a:rPr lang="en-US" dirty="0"/>
              <a:t>, silica, suture material)</a:t>
            </a:r>
          </a:p>
          <a:p>
            <a:pPr algn="l" rtl="0"/>
            <a:r>
              <a:rPr lang="en-US" dirty="0"/>
              <a:t>Resemble </a:t>
            </a:r>
            <a:r>
              <a:rPr lang="en-US" dirty="0" err="1"/>
              <a:t>squamous</a:t>
            </a:r>
            <a:r>
              <a:rPr lang="en-US" dirty="0"/>
              <a:t> cells, therefore called “</a:t>
            </a:r>
            <a:r>
              <a:rPr lang="en-US" dirty="0" err="1"/>
              <a:t>epithelioid</a:t>
            </a:r>
            <a:r>
              <a:rPr lang="en-US" dirty="0"/>
              <a:t>” </a:t>
            </a:r>
            <a:r>
              <a:rPr lang="en-US" dirty="0" err="1"/>
              <a:t>granulomas</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US"/>
              <a:t>Morphology</a:t>
            </a:r>
          </a:p>
        </p:txBody>
      </p:sp>
      <p:sp>
        <p:nvSpPr>
          <p:cNvPr id="54275" name="Rectangle 3"/>
          <p:cNvSpPr>
            <a:spLocks noGrp="1" noChangeArrowheads="1"/>
          </p:cNvSpPr>
          <p:nvPr>
            <p:ph type="body" idx="1"/>
          </p:nvPr>
        </p:nvSpPr>
        <p:spPr/>
        <p:txBody>
          <a:bodyPr/>
          <a:lstStyle/>
          <a:p>
            <a:pPr algn="l" rtl="0">
              <a:buFontTx/>
              <a:buNone/>
            </a:pPr>
            <a:r>
              <a:rPr lang="en-US" dirty="0"/>
              <a:t>  </a:t>
            </a:r>
            <a:r>
              <a:rPr lang="en-US" b="1" dirty="0"/>
              <a:t> B</a:t>
            </a:r>
            <a:r>
              <a:rPr lang="en-US" dirty="0"/>
              <a:t> – </a:t>
            </a:r>
            <a:r>
              <a:rPr lang="en-US" b="1" u="sng" dirty="0"/>
              <a:t>Secondary Tuberculosis :</a:t>
            </a:r>
          </a:p>
          <a:p>
            <a:pPr algn="l" rtl="0"/>
            <a:r>
              <a:rPr lang="en-US" dirty="0"/>
              <a:t>      Focus of consolidation, &lt; 2 cm</a:t>
            </a:r>
          </a:p>
          <a:p>
            <a:pPr algn="l" rtl="0"/>
            <a:r>
              <a:rPr lang="en-US" dirty="0"/>
              <a:t>     Within 1-2 cm of apical pleura</a:t>
            </a:r>
          </a:p>
          <a:p>
            <a:pPr algn="l" rtl="0"/>
            <a:endParaRPr lang="en-US" dirty="0"/>
          </a:p>
          <a:p>
            <a:pPr algn="l" rtl="0"/>
            <a:r>
              <a:rPr lang="en-US" dirty="0"/>
              <a:t>     Histology :</a:t>
            </a:r>
          </a:p>
          <a:p>
            <a:pPr algn="l" rtl="0">
              <a:buFontTx/>
              <a:buNone/>
            </a:pPr>
            <a:r>
              <a:rPr lang="en-US" dirty="0"/>
              <a:t>          </a:t>
            </a:r>
            <a:r>
              <a:rPr lang="en-US" dirty="0" err="1"/>
              <a:t>Caseating</a:t>
            </a:r>
            <a:r>
              <a:rPr lang="en-US" dirty="0"/>
              <a:t> </a:t>
            </a:r>
            <a:r>
              <a:rPr lang="en-US" dirty="0" err="1"/>
              <a:t>granulomas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US"/>
              <a:t>Morphology</a:t>
            </a:r>
          </a:p>
        </p:txBody>
      </p:sp>
      <p:sp>
        <p:nvSpPr>
          <p:cNvPr id="56323" name="Rectangle 3"/>
          <p:cNvSpPr>
            <a:spLocks noGrp="1" noChangeArrowheads="1"/>
          </p:cNvSpPr>
          <p:nvPr>
            <p:ph type="body" idx="1"/>
          </p:nvPr>
        </p:nvSpPr>
        <p:spPr/>
        <p:txBody>
          <a:bodyPr/>
          <a:lstStyle/>
          <a:p>
            <a:pPr algn="l" rtl="0">
              <a:buFontTx/>
              <a:buNone/>
            </a:pPr>
            <a:r>
              <a:rPr lang="en-US" b="1" dirty="0"/>
              <a:t> </a:t>
            </a:r>
            <a:r>
              <a:rPr lang="en-US" b="1" u="sng" dirty="0"/>
              <a:t>  </a:t>
            </a:r>
            <a:r>
              <a:rPr lang="en-US" b="1" u="sng" dirty="0" smtClean="0"/>
              <a:t>c </a:t>
            </a:r>
            <a:r>
              <a:rPr lang="en-US" b="1" u="sng" dirty="0"/>
              <a:t>– </a:t>
            </a:r>
            <a:r>
              <a:rPr lang="en-US" b="1" u="sng" dirty="0" err="1"/>
              <a:t>Miliary</a:t>
            </a:r>
            <a:r>
              <a:rPr lang="en-US" b="1" u="sng" dirty="0"/>
              <a:t> Pulmonary Tuberculosis :</a:t>
            </a:r>
          </a:p>
          <a:p>
            <a:pPr algn="l" rtl="0"/>
            <a:r>
              <a:rPr lang="en-US" sz="2800" dirty="0"/>
              <a:t>Organisms draining through </a:t>
            </a:r>
            <a:r>
              <a:rPr lang="en-US" sz="2800" dirty="0" err="1"/>
              <a:t>lymphatics</a:t>
            </a:r>
            <a:r>
              <a:rPr lang="en-US" sz="2800" dirty="0"/>
              <a:t> enter venous blood and circulate back into the lung and involving most of the </a:t>
            </a:r>
            <a:r>
              <a:rPr lang="en-US" sz="2800" dirty="0" err="1"/>
              <a:t>parenchymal</a:t>
            </a:r>
            <a:r>
              <a:rPr lang="en-US" sz="2800" dirty="0"/>
              <a:t> tissue.</a:t>
            </a:r>
          </a:p>
          <a:p>
            <a:pPr algn="l" rtl="0"/>
            <a:endParaRPr lang="en-US" sz="2800" dirty="0"/>
          </a:p>
          <a:p>
            <a:pPr algn="l" rtl="0"/>
            <a:r>
              <a:rPr lang="en-US" sz="2800" dirty="0"/>
              <a:t>Microscopic or small visible yellowish white foci resembling “millet” seeds</a:t>
            </a:r>
          </a:p>
          <a:p>
            <a:pPr algn="l" rtl="0"/>
            <a:endParaRPr lang="en-US" sz="2800" dirty="0"/>
          </a:p>
          <a:p>
            <a:pPr algn="l" rtl="0"/>
            <a:r>
              <a:rPr lang="en-US" sz="2800" dirty="0"/>
              <a:t>Coalesce to form larger cavity</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Acute respiratory distress syndrome (ARDS)</a:t>
            </a:r>
            <a:endParaRPr lang="en-US" dirty="0"/>
          </a:p>
        </p:txBody>
      </p:sp>
      <p:sp>
        <p:nvSpPr>
          <p:cNvPr id="3" name="Content Placeholder 2"/>
          <p:cNvSpPr>
            <a:spLocks noGrp="1"/>
          </p:cNvSpPr>
          <p:nvPr>
            <p:ph idx="1"/>
          </p:nvPr>
        </p:nvSpPr>
        <p:spPr/>
        <p:txBody>
          <a:bodyPr>
            <a:normAutofit fontScale="85000" lnSpcReduction="20000"/>
          </a:bodyPr>
          <a:lstStyle/>
          <a:p>
            <a:pPr algn="l" rtl="0"/>
            <a:r>
              <a:rPr lang="en-US" dirty="0" smtClean="0"/>
              <a:t>Previously  </a:t>
            </a:r>
            <a:r>
              <a:rPr lang="en-US" dirty="0"/>
              <a:t>known as </a:t>
            </a:r>
            <a:r>
              <a:rPr lang="en-US" b="1" dirty="0"/>
              <a:t>respiratory distress syndrome (RDS )or adult respiratory distress </a:t>
            </a:r>
            <a:r>
              <a:rPr lang="en-US" b="1" dirty="0" err="1"/>
              <a:t>syndrome</a:t>
            </a:r>
            <a:r>
              <a:rPr lang="en-US" dirty="0" err="1"/>
              <a:t>:is</a:t>
            </a:r>
            <a:r>
              <a:rPr lang="en-US" dirty="0"/>
              <a:t> a severe, life-threatening medical condition characterized by widespread </a:t>
            </a:r>
            <a:r>
              <a:rPr lang="en-US" dirty="0">
                <a:hlinkClick r:id="rId2" tooltip="Inflammation"/>
              </a:rPr>
              <a:t>inflammation</a:t>
            </a:r>
            <a:r>
              <a:rPr lang="en-US" dirty="0"/>
              <a:t> in the lungs. ARDS is a disease of the microscopic air sacs of the lungs called (</a:t>
            </a:r>
            <a:r>
              <a:rPr lang="en-US" dirty="0">
                <a:solidFill>
                  <a:schemeClr val="bg2">
                    <a:lumMod val="10000"/>
                  </a:schemeClr>
                </a:solidFill>
                <a:hlinkClick r:id="rId3" tooltip="Alveoli"/>
              </a:rPr>
              <a:t>alveoli</a:t>
            </a:r>
            <a:r>
              <a:rPr lang="en-US" dirty="0"/>
              <a:t>) that leads to decreased exchange of oxygen and carbon dioxide. ARDS is associated with several pathologic changes: the release of </a:t>
            </a:r>
            <a:r>
              <a:rPr lang="en-US" dirty="0">
                <a:hlinkClick r:id="rId4" tooltip="Cytokines"/>
              </a:rPr>
              <a:t>inflammatory chemicals</a:t>
            </a:r>
            <a:r>
              <a:rPr lang="en-US" dirty="0"/>
              <a:t>, breakdown of the cells </a:t>
            </a:r>
            <a:r>
              <a:rPr lang="en-US" dirty="0">
                <a:hlinkClick r:id="rId5" tooltip="Endothelium"/>
              </a:rPr>
              <a:t>lining the lung's blood vessels</a:t>
            </a:r>
            <a:r>
              <a:rPr lang="en-US" dirty="0"/>
              <a:t> and </a:t>
            </a:r>
            <a:r>
              <a:rPr lang="en-US" dirty="0">
                <a:hlinkClick r:id="rId6" tooltip="Surfactant"/>
              </a:rPr>
              <a:t>surfactant</a:t>
            </a:r>
            <a:r>
              <a:rPr lang="en-US" dirty="0"/>
              <a:t> loss leading to increased surface tension and fluid accumulation in the lung.</a:t>
            </a:r>
            <a:endParaRPr lang="ar-IQ"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a:t>
            </a:r>
            <a:endParaRPr lang="ar-IQ" dirty="0"/>
          </a:p>
        </p:txBody>
      </p:sp>
      <p:sp>
        <p:nvSpPr>
          <p:cNvPr id="3" name="Content Placeholder 2"/>
          <p:cNvSpPr>
            <a:spLocks noGrp="1"/>
          </p:cNvSpPr>
          <p:nvPr>
            <p:ph idx="1"/>
          </p:nvPr>
        </p:nvSpPr>
        <p:spPr>
          <a:xfrm>
            <a:off x="457200" y="1600200"/>
            <a:ext cx="9686964" cy="4525963"/>
          </a:xfrm>
        </p:spPr>
        <p:txBody>
          <a:bodyPr>
            <a:normAutofit fontScale="85000" lnSpcReduction="20000"/>
          </a:bodyPr>
          <a:lstStyle/>
          <a:p>
            <a:pPr algn="l" rtl="0">
              <a:buNone/>
            </a:pPr>
            <a:endParaRPr lang="en-US" dirty="0"/>
          </a:p>
          <a:p>
            <a:pPr algn="l" rtl="0"/>
            <a:r>
              <a:rPr lang="en-US" b="1" dirty="0"/>
              <a:t>A. Respiratory </a:t>
            </a:r>
            <a:endParaRPr lang="en-US" dirty="0"/>
          </a:p>
          <a:p>
            <a:pPr algn="l" rtl="0"/>
            <a:r>
              <a:rPr lang="en-US" dirty="0"/>
              <a:t>1. Diffuse infections (viral, bacterial) </a:t>
            </a:r>
          </a:p>
          <a:p>
            <a:pPr algn="l" rtl="0"/>
            <a:r>
              <a:rPr lang="en-US" dirty="0"/>
              <a:t>2. Aspiration </a:t>
            </a:r>
          </a:p>
          <a:p>
            <a:pPr algn="l" rtl="0"/>
            <a:r>
              <a:rPr lang="en-US" dirty="0"/>
              <a:t>3. Inhalation (toxic gases) </a:t>
            </a:r>
          </a:p>
          <a:p>
            <a:pPr algn="l" rtl="0"/>
            <a:r>
              <a:rPr lang="en-US" dirty="0"/>
              <a:t>4. O2 therapy </a:t>
            </a:r>
          </a:p>
          <a:p>
            <a:pPr algn="l" rtl="0"/>
            <a:r>
              <a:rPr lang="en-US" b="1" dirty="0"/>
              <a:t>B. Non-respiratory </a:t>
            </a:r>
            <a:endParaRPr lang="en-US" dirty="0"/>
          </a:p>
          <a:p>
            <a:pPr algn="l" rtl="0"/>
            <a:r>
              <a:rPr lang="en-US" dirty="0"/>
              <a:t>1. Sepsis (septic shock) 2. Trauma  (with hypotension</a:t>
            </a:r>
            <a:r>
              <a:rPr lang="en-US" dirty="0" smtClean="0"/>
              <a:t>)</a:t>
            </a:r>
          </a:p>
          <a:p>
            <a:pPr algn="l" rtl="0"/>
            <a:r>
              <a:rPr lang="en-US" dirty="0" smtClean="0"/>
              <a:t> 3. </a:t>
            </a:r>
            <a:r>
              <a:rPr lang="en-US" dirty="0"/>
              <a:t>Burns </a:t>
            </a:r>
          </a:p>
          <a:p>
            <a:pPr algn="l" rtl="0"/>
            <a:r>
              <a:rPr lang="en-US" dirty="0"/>
              <a:t>4. Pancreatitis 5. Ingested toxins.</a:t>
            </a:r>
          </a:p>
          <a:p>
            <a:endParaRPr lang="ar-IQ"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r>
              <a:rPr lang="en-US"/>
              <a:t>Pulmonary Tuberculosis</a:t>
            </a:r>
          </a:p>
        </p:txBody>
      </p:sp>
      <p:sp>
        <p:nvSpPr>
          <p:cNvPr id="109571" name="Rectangle 3"/>
          <p:cNvSpPr>
            <a:spLocks noGrp="1" noChangeArrowheads="1"/>
          </p:cNvSpPr>
          <p:nvPr>
            <p:ph type="body" sz="half" idx="1"/>
          </p:nvPr>
        </p:nvSpPr>
        <p:spPr>
          <a:xfrm>
            <a:off x="457200" y="1600200"/>
            <a:ext cx="4033838" cy="4495800"/>
          </a:xfrm>
        </p:spPr>
        <p:txBody>
          <a:bodyPr/>
          <a:lstStyle/>
          <a:p>
            <a:pPr algn="l" rtl="0">
              <a:lnSpc>
                <a:spcPct val="90000"/>
              </a:lnSpc>
            </a:pPr>
            <a:r>
              <a:rPr lang="ar-IQ" sz="2000" b="1" dirty="0"/>
              <a:t>Tuberculosis</a:t>
            </a:r>
            <a:r>
              <a:rPr lang="ar-IQ" sz="2000" dirty="0"/>
              <a:t> (abbreviated as </a:t>
            </a:r>
            <a:r>
              <a:rPr lang="ar-IQ" sz="2000" b="1" dirty="0"/>
              <a:t>TB</a:t>
            </a:r>
            <a:r>
              <a:rPr lang="ar-IQ" sz="2000" dirty="0"/>
              <a:t> for </a:t>
            </a:r>
            <a:r>
              <a:rPr lang="ar-IQ" sz="2000" i="1" dirty="0"/>
              <a:t>tubercle bacillus</a:t>
            </a:r>
            <a:r>
              <a:rPr lang="ar-IQ" sz="2000" dirty="0"/>
              <a:t> or </a:t>
            </a:r>
            <a:r>
              <a:rPr lang="ar-IQ" sz="2000" b="1" dirty="0"/>
              <a:t>T</a:t>
            </a:r>
            <a:r>
              <a:rPr lang="ar-IQ" sz="2000" dirty="0"/>
              <a:t>u</a:t>
            </a:r>
            <a:r>
              <a:rPr lang="ar-IQ" sz="2000" b="1" dirty="0"/>
              <a:t>b</a:t>
            </a:r>
            <a:r>
              <a:rPr lang="ar-IQ" sz="2000" dirty="0"/>
              <a:t>erculosis) is a common and often deadly </a:t>
            </a:r>
            <a:r>
              <a:rPr lang="ar-IQ" sz="2000" dirty="0">
                <a:hlinkClick r:id="rId2" tooltip="Infectious disease"/>
              </a:rPr>
              <a:t>infectious disease</a:t>
            </a:r>
            <a:r>
              <a:rPr lang="ar-IQ" sz="2000" dirty="0"/>
              <a:t> caused by </a:t>
            </a:r>
            <a:r>
              <a:rPr lang="ar-IQ" sz="2000" dirty="0">
                <a:hlinkClick r:id="rId3" tooltip="Mycobacterium"/>
              </a:rPr>
              <a:t>mycobacteria</a:t>
            </a:r>
            <a:r>
              <a:rPr lang="ar-IQ" sz="2000" dirty="0"/>
              <a:t>, mainly </a:t>
            </a:r>
            <a:r>
              <a:rPr lang="ar-IQ" sz="2000" i="1" dirty="0">
                <a:hlinkClick r:id="rId4" tooltip="Mycobacterium tuberculosis"/>
              </a:rPr>
              <a:t>Mycobacterium tuberculosis</a:t>
            </a:r>
            <a:r>
              <a:rPr lang="ar-IQ" sz="2000" dirty="0"/>
              <a:t>. Tuberculosis usually attacks the lungs (as </a:t>
            </a:r>
            <a:r>
              <a:rPr lang="ar-IQ" sz="2000" dirty="0">
                <a:hlinkClick r:id="rId5" tooltip="Lung"/>
              </a:rPr>
              <a:t>pulmonary</a:t>
            </a:r>
            <a:r>
              <a:rPr lang="ar-IQ" sz="2000" dirty="0"/>
              <a:t> </a:t>
            </a:r>
            <a:r>
              <a:rPr lang="ar-IQ" sz="2000" dirty="0" smtClean="0"/>
              <a:t>TB.</a:t>
            </a:r>
            <a:endParaRPr lang="en-US" sz="2000" dirty="0"/>
          </a:p>
        </p:txBody>
      </p:sp>
      <p:pic>
        <p:nvPicPr>
          <p:cNvPr id="109572" name="Picture 4" descr="page16"/>
          <p:cNvPicPr>
            <a:picLocks noChangeAspect="1" noChangeArrowheads="1"/>
          </p:cNvPicPr>
          <p:nvPr/>
        </p:nvPicPr>
        <p:blipFill>
          <a:blip r:embed="rId6"/>
          <a:srcRect/>
          <a:stretch>
            <a:fillRect/>
          </a:stretch>
        </p:blipFill>
        <p:spPr bwMode="auto">
          <a:xfrm>
            <a:off x="4800600" y="2057400"/>
            <a:ext cx="3429000" cy="3648075"/>
          </a:xfrm>
          <a:prstGeom prst="rect">
            <a:avLst/>
          </a:prstGeom>
          <a:noFill/>
        </p:spPr>
      </p:pic>
    </p:spTree>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109570"/>
                                        </p:tgtEl>
                                        <p:attrNameLst>
                                          <p:attrName>style.visibility</p:attrName>
                                        </p:attrNameLst>
                                      </p:cBhvr>
                                      <p:to>
                                        <p:strVal val="visible"/>
                                      </p:to>
                                    </p:set>
                                    <p:anim calcmode="lin" valueType="num">
                                      <p:cBhvr>
                                        <p:cTn id="7" dur="2000" fill="hold"/>
                                        <p:tgtEl>
                                          <p:spTgt spid="109570"/>
                                        </p:tgtEl>
                                        <p:attrNameLst>
                                          <p:attrName>ppt_w</p:attrName>
                                        </p:attrNameLst>
                                      </p:cBhvr>
                                      <p:tavLst>
                                        <p:tav tm="0">
                                          <p:val>
                                            <p:strVal val="#ppt_w"/>
                                          </p:val>
                                        </p:tav>
                                        <p:tav tm="100000">
                                          <p:val>
                                            <p:strVal val="#ppt_w"/>
                                          </p:val>
                                        </p:tav>
                                      </p:tavLst>
                                    </p:anim>
                                    <p:anim calcmode="lin" valueType="num">
                                      <p:cBhvr>
                                        <p:cTn id="8" dur="2000" fill="hold"/>
                                        <p:tgtEl>
                                          <p:spTgt spid="109570"/>
                                        </p:tgtEl>
                                        <p:attrNameLst>
                                          <p:attrName>ppt_h</p:attrName>
                                        </p:attrNameLst>
                                      </p:cBhvr>
                                      <p:tavLst>
                                        <p:tav tm="0">
                                          <p:val>
                                            <p:strVal val="#ppt_h"/>
                                          </p:val>
                                        </p:tav>
                                        <p:tav tm="30000">
                                          <p:val>
                                            <p:strVal val="#ppt_h/2"/>
                                          </p:val>
                                        </p:tav>
                                        <p:tav tm="40000">
                                          <p:val>
                                            <p:strVal val="#ppt_h"/>
                                          </p:val>
                                        </p:tav>
                                        <p:tav tm="50000">
                                          <p:val>
                                            <p:strVal val="#ppt_h/2"/>
                                          </p:val>
                                        </p:tav>
                                        <p:tav tm="60000">
                                          <p:val>
                                            <p:strVal val="#ppt_h"/>
                                          </p:val>
                                        </p:tav>
                                        <p:tav tm="69900">
                                          <p:val>
                                            <p:strVal val="#ppt_h/2"/>
                                          </p:val>
                                        </p:tav>
                                        <p:tav tm="80000">
                                          <p:val>
                                            <p:strVal val="#ppt_h"/>
                                          </p:val>
                                        </p:tav>
                                        <p:tav tm="100000">
                                          <p:val>
                                            <p:strVal val="#ppt_h"/>
                                          </p:val>
                                        </p:tav>
                                      </p:tavLst>
                                    </p:anim>
                                    <p:anim calcmode="lin" valueType="num">
                                      <p:cBhvr>
                                        <p:cTn id="9" dur="2000" fill="hold"/>
                                        <p:tgtEl>
                                          <p:spTgt spid="109570"/>
                                        </p:tgtEl>
                                        <p:attrNameLst>
                                          <p:attrName>ppt_x</p:attrName>
                                        </p:attrNameLst>
                                      </p:cBhvr>
                                      <p:tavLst>
                                        <p:tav tm="0">
                                          <p:val>
                                            <p:strVal val="#ppt_x-.4"/>
                                          </p:val>
                                        </p:tav>
                                        <p:tav tm="100000">
                                          <p:val>
                                            <p:strVal val="#ppt_x"/>
                                          </p:val>
                                        </p:tav>
                                      </p:tavLst>
                                    </p:anim>
                                    <p:anim calcmode="lin" valueType="num">
                                      <p:cBhvr>
                                        <p:cTn id="10" dur="2000" fill="hold"/>
                                        <p:tgtEl>
                                          <p:spTgt spid="109570"/>
                                        </p:tgtEl>
                                        <p:attrNameLst>
                                          <p:attrName>ppt_y</p:attrName>
                                        </p:attrNameLst>
                                      </p:cBhvr>
                                      <p:tavLst>
                                        <p:tav tm="0">
                                          <p:val>
                                            <p:strVal val="#ppt_y-.5"/>
                                          </p:val>
                                        </p:tav>
                                        <p:tav tm="20000">
                                          <p:val>
                                            <p:strVal val="#ppt_y-.2"/>
                                          </p:val>
                                        </p:tav>
                                        <p:tav tm="30000">
                                          <p:val>
                                            <p:strVal val="#ppt_y"/>
                                          </p:val>
                                        </p:tav>
                                        <p:tav tm="40000">
                                          <p:val>
                                            <p:strVal val="#ppt_y-.15"/>
                                          </p:val>
                                        </p:tav>
                                        <p:tav tm="50000">
                                          <p:val>
                                            <p:strVal val="#ppt_y"/>
                                          </p:val>
                                        </p:tav>
                                        <p:tav tm="60000">
                                          <p:val>
                                            <p:strVal val="#ppt_y-.1"/>
                                          </p:val>
                                        </p:tav>
                                        <p:tav tm="69900">
                                          <p:val>
                                            <p:strVal val="#ppt_y"/>
                                          </p:val>
                                        </p:tav>
                                        <p:tav tm="80000">
                                          <p:val>
                                            <p:strVal val="#ppt_y-.05"/>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40" presetClass="entr" presetSubtype="0" fill="hold" grpId="0" nodeType="clickEffect">
                                  <p:stCondLst>
                                    <p:cond delay="0"/>
                                  </p:stCondLst>
                                  <p:iterate type="lt">
                                    <p:tmPct val="10000"/>
                                  </p:iterate>
                                  <p:childTnLst>
                                    <p:set>
                                      <p:cBhvr>
                                        <p:cTn id="14" dur="1" fill="hold">
                                          <p:stCondLst>
                                            <p:cond delay="0"/>
                                          </p:stCondLst>
                                        </p:cTn>
                                        <p:tgtEl>
                                          <p:spTgt spid="109571">
                                            <p:txEl>
                                              <p:pRg st="0" end="0"/>
                                            </p:txEl>
                                          </p:spTgt>
                                        </p:tgtEl>
                                        <p:attrNameLst>
                                          <p:attrName>style.visibility</p:attrName>
                                        </p:attrNameLst>
                                      </p:cBhvr>
                                      <p:to>
                                        <p:strVal val="visible"/>
                                      </p:to>
                                    </p:set>
                                    <p:animEffect transition="in" filter="fade">
                                      <p:cBhvr>
                                        <p:cTn id="15" dur="500">
                                          <p:stCondLst>
                                            <p:cond delay="0"/>
                                          </p:stCondLst>
                                        </p:cTn>
                                        <p:tgtEl>
                                          <p:spTgt spid="109571">
                                            <p:txEl>
                                              <p:pRg st="0" end="0"/>
                                            </p:txEl>
                                          </p:spTgt>
                                        </p:tgtEl>
                                      </p:cBhvr>
                                    </p:animEffect>
                                    <p:anim calcmode="lin" valueType="num">
                                      <p:cBhvr>
                                        <p:cTn id="16" dur="500" fill="hold">
                                          <p:stCondLst>
                                            <p:cond delay="0"/>
                                          </p:stCondLst>
                                        </p:cTn>
                                        <p:tgtEl>
                                          <p:spTgt spid="109571">
                                            <p:txEl>
                                              <p:pRg st="0" end="0"/>
                                            </p:txEl>
                                          </p:spTgt>
                                        </p:tgtEl>
                                        <p:attrNameLst>
                                          <p:attrName>ppt_x</p:attrName>
                                        </p:attrNameLst>
                                      </p:cBhvr>
                                      <p:tavLst>
                                        <p:tav tm="0">
                                          <p:val>
                                            <p:strVal val="#ppt_x-.1"/>
                                          </p:val>
                                        </p:tav>
                                        <p:tav tm="100000">
                                          <p:val>
                                            <p:strVal val="#ppt_x"/>
                                          </p:val>
                                        </p:tav>
                                      </p:tavLst>
                                    </p:anim>
                                    <p:anim calcmode="lin" valueType="num">
                                      <p:cBhvr>
                                        <p:cTn id="17" dur="500" fill="hold">
                                          <p:stCondLst>
                                            <p:cond delay="0"/>
                                          </p:stCondLst>
                                        </p:cTn>
                                        <p:tgtEl>
                                          <p:spTgt spid="10957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0" grpId="0"/>
      <p:bldP spid="109571"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Surfactant</a:t>
            </a:r>
            <a:endParaRPr lang="ar-IQ" dirty="0"/>
          </a:p>
        </p:txBody>
      </p:sp>
      <p:sp>
        <p:nvSpPr>
          <p:cNvPr id="3" name="Content Placeholder 2"/>
          <p:cNvSpPr>
            <a:spLocks noGrp="1"/>
          </p:cNvSpPr>
          <p:nvPr>
            <p:ph idx="1"/>
          </p:nvPr>
        </p:nvSpPr>
        <p:spPr/>
        <p:txBody>
          <a:bodyPr/>
          <a:lstStyle/>
          <a:p>
            <a:pPr algn="l" rtl="0"/>
            <a:r>
              <a:rPr lang="en-US" dirty="0" smtClean="0"/>
              <a:t>a </a:t>
            </a:r>
            <a:r>
              <a:rPr lang="en-US" dirty="0"/>
              <a:t>mixture of phospholipids and lipoproteins , is secreted by lung cells. The air-fluid interface of the lining the alveoli of the lung (where the exchange of oxygen and CO2 occurs) exerts large forces that cause the alveoli to close if surfactant is deficient. Lung compliance is decreased, and the work of inflating the stiff lungs is increased. </a:t>
            </a:r>
          </a:p>
          <a:p>
            <a:endParaRPr lang="ar-IQ"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lumMod val="60000"/>
                    <a:lumOff val="40000"/>
                  </a:schemeClr>
                </a:solidFill>
              </a:rPr>
              <a:t>Cystic fibrosis (CF)</a:t>
            </a:r>
            <a:endParaRPr lang="ar-IQ" dirty="0">
              <a:solidFill>
                <a:schemeClr val="tx2">
                  <a:lumMod val="60000"/>
                  <a:lumOff val="40000"/>
                </a:schemeClr>
              </a:solidFill>
            </a:endParaRPr>
          </a:p>
        </p:txBody>
      </p:sp>
      <p:sp>
        <p:nvSpPr>
          <p:cNvPr id="3" name="Content Placeholder 2"/>
          <p:cNvSpPr>
            <a:spLocks noGrp="1"/>
          </p:cNvSpPr>
          <p:nvPr>
            <p:ph idx="1"/>
          </p:nvPr>
        </p:nvSpPr>
        <p:spPr/>
        <p:txBody>
          <a:bodyPr/>
          <a:lstStyle/>
          <a:p>
            <a:pPr lvl="0" algn="l" rtl="0"/>
            <a:r>
              <a:rPr lang="en-US" dirty="0" smtClean="0"/>
              <a:t>is </a:t>
            </a:r>
            <a:r>
              <a:rPr lang="en-US" dirty="0"/>
              <a:t>a multisystem disease affecting the lungs, digestive system, sweat glands, and the reproductive tract. </a:t>
            </a:r>
          </a:p>
          <a:p>
            <a:pPr algn="l" rtl="0"/>
            <a:r>
              <a:rPr lang="en-US" dirty="0"/>
              <a:t>Patients with CF have abnormal transport of chloride and sodium across </a:t>
            </a:r>
            <a:r>
              <a:rPr lang="en-US" dirty="0" err="1"/>
              <a:t>secretory</a:t>
            </a:r>
            <a:r>
              <a:rPr lang="en-US" dirty="0"/>
              <a:t> epithelia, resulting in thickened, viscous secretions in the bronchi, </a:t>
            </a:r>
            <a:r>
              <a:rPr lang="en-US" dirty="0" err="1"/>
              <a:t>biliary</a:t>
            </a:r>
            <a:r>
              <a:rPr lang="en-US" dirty="0"/>
              <a:t> tract, pancreas, intestines, and reproductive</a:t>
            </a:r>
            <a:endParaRPr lang="ar-IQ"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lvl="0" algn="l" rtl="0"/>
            <a:r>
              <a:rPr lang="en-US" dirty="0"/>
              <a:t>Although the disease is systemic, progressive lung disease continues to be the major cause of morbidity and mortality for most patients. Over a highly variable time course ranging from months to decades after birth, individuals eventually develop chronic infection of the respiratory tract with a characteristic array of bacterial flora, leading to progressive respiratory insufficiency and eventual respiratory failure</a:t>
            </a:r>
          </a:p>
          <a:p>
            <a:endParaRPr lang="ar-IQ"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Etiology</a:t>
            </a:r>
            <a:r>
              <a:rPr lang="en-US" b="1" dirty="0" smtClean="0"/>
              <a:t/>
            </a:r>
            <a:br>
              <a:rPr lang="en-US" b="1" dirty="0" smtClean="0"/>
            </a:br>
            <a:endParaRPr lang="ar-IQ" dirty="0"/>
          </a:p>
        </p:txBody>
      </p:sp>
      <p:sp>
        <p:nvSpPr>
          <p:cNvPr id="3" name="Content Placeholder 2"/>
          <p:cNvSpPr>
            <a:spLocks noGrp="1"/>
          </p:cNvSpPr>
          <p:nvPr>
            <p:ph idx="1"/>
          </p:nvPr>
        </p:nvSpPr>
        <p:spPr/>
        <p:txBody>
          <a:bodyPr>
            <a:normAutofit/>
          </a:bodyPr>
          <a:lstStyle/>
          <a:p>
            <a:pPr algn="l" rtl="0"/>
            <a:r>
              <a:rPr lang="en-US" dirty="0" smtClean="0"/>
              <a:t>Cystic </a:t>
            </a:r>
            <a:r>
              <a:rPr lang="en-US" dirty="0"/>
              <a:t>fibrosis is an </a:t>
            </a:r>
            <a:r>
              <a:rPr lang="en-US" dirty="0" err="1"/>
              <a:t>autosomal</a:t>
            </a:r>
            <a:r>
              <a:rPr lang="en-US" dirty="0"/>
              <a:t> recessive disease caused by defects in the </a:t>
            </a:r>
            <a:r>
              <a:rPr lang="en-US" i="1" dirty="0" err="1"/>
              <a:t>CFTR</a:t>
            </a:r>
            <a:r>
              <a:rPr lang="en-US" dirty="0" err="1"/>
              <a:t>gene</a:t>
            </a:r>
            <a:r>
              <a:rPr lang="en-US" dirty="0"/>
              <a:t>, which encodes for a protein that functions as a chloride channel, and also regulates the flow of other ions across the apical surface of epithelial </a:t>
            </a:r>
            <a:r>
              <a:rPr lang="en-US" dirty="0" err="1"/>
              <a:t>cells.The</a:t>
            </a:r>
            <a:r>
              <a:rPr lang="en-US" dirty="0"/>
              <a:t> CF locus was localized through linkage analysis to the long arm of human chromosome 7, band q31</a:t>
            </a:r>
          </a:p>
          <a:p>
            <a:pPr algn="r" rtl="0"/>
            <a:endParaRPr lang="ar-IQ"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err="1" smtClean="0"/>
              <a:t>Pathophysiology</a:t>
            </a:r>
            <a:r>
              <a:rPr lang="en-US" b="1" dirty="0" smtClean="0"/>
              <a:t/>
            </a:r>
            <a:br>
              <a:rPr lang="en-US" b="1" dirty="0" smtClean="0"/>
            </a:br>
            <a:endParaRPr lang="ar-IQ" dirty="0"/>
          </a:p>
        </p:txBody>
      </p:sp>
      <p:sp>
        <p:nvSpPr>
          <p:cNvPr id="3" name="Content Placeholder 2"/>
          <p:cNvSpPr>
            <a:spLocks noGrp="1"/>
          </p:cNvSpPr>
          <p:nvPr>
            <p:ph idx="1"/>
          </p:nvPr>
        </p:nvSpPr>
        <p:spPr/>
        <p:txBody>
          <a:bodyPr>
            <a:normAutofit/>
          </a:bodyPr>
          <a:lstStyle/>
          <a:p>
            <a:pPr algn="l" rtl="0"/>
            <a:r>
              <a:rPr lang="en-US" dirty="0" smtClean="0"/>
              <a:t>Cystic </a:t>
            </a:r>
            <a:r>
              <a:rPr lang="en-US" dirty="0"/>
              <a:t>fibrosis is caused by defects in the cystic fibrosis gene, which codes for a protein </a:t>
            </a:r>
            <a:r>
              <a:rPr lang="en-US" dirty="0" err="1"/>
              <a:t>transmembrane</a:t>
            </a:r>
            <a:r>
              <a:rPr lang="en-US" dirty="0"/>
              <a:t> conductance regulator (</a:t>
            </a:r>
            <a:r>
              <a:rPr lang="en-US" i="1" dirty="0"/>
              <a:t>CFTR</a:t>
            </a:r>
            <a:r>
              <a:rPr lang="en-US" dirty="0"/>
              <a:t>) that functions as a chloride channel and is regulated by cyclic adenosine </a:t>
            </a:r>
            <a:r>
              <a:rPr lang="en-US" dirty="0" err="1"/>
              <a:t>monophosphate</a:t>
            </a:r>
            <a:r>
              <a:rPr lang="en-US" dirty="0"/>
              <a:t> (</a:t>
            </a:r>
            <a:r>
              <a:rPr lang="en-US" dirty="0" err="1"/>
              <a:t>cAMP</a:t>
            </a:r>
            <a:r>
              <a:rPr lang="en-US" dirty="0"/>
              <a:t>). Mutations in the </a:t>
            </a:r>
            <a:r>
              <a:rPr lang="en-US" i="1" dirty="0"/>
              <a:t>CFTR</a:t>
            </a:r>
            <a:r>
              <a:rPr lang="en-US" dirty="0"/>
              <a:t> gene result in abnormalities of </a:t>
            </a:r>
            <a:r>
              <a:rPr lang="en-US" dirty="0" err="1"/>
              <a:t>cAMP</a:t>
            </a:r>
            <a:r>
              <a:rPr lang="en-US" dirty="0"/>
              <a:t>-regulated chloride transport across epithelial cells on mucosal surfaces</a:t>
            </a:r>
            <a:endParaRPr lang="ar-IQ"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55000" lnSpcReduction="20000"/>
          </a:bodyPr>
          <a:lstStyle/>
          <a:p>
            <a:pPr algn="l" rtl="0"/>
            <a:r>
              <a:rPr lang="en-US" dirty="0"/>
              <a:t>Defective CFTR results in decreased secretion of chloride and increased </a:t>
            </a:r>
            <a:r>
              <a:rPr lang="en-US" dirty="0" err="1"/>
              <a:t>reabsorption</a:t>
            </a:r>
            <a:r>
              <a:rPr lang="en-US" dirty="0"/>
              <a:t> of sodium and water across epithelial cells. The resultant reduced height of epithelial lining fluid and decreased hydration of mucus results in mucus that is stickier to bacteria, which promotes infection and inflammation. Secretions in the respiratory tract, pancreas, GI tract, sweat glands, and other exocrine tissues have increased viscosity, which makes them difficult to clear.</a:t>
            </a:r>
          </a:p>
          <a:p>
            <a:pPr algn="l" rtl="0"/>
            <a:r>
              <a:rPr lang="en-US" dirty="0"/>
              <a:t>Most patients with cystic fibrosis have severe chronic lung disease and exocrine pancreatic insufficiency. Additional manifestations include the following:</a:t>
            </a:r>
          </a:p>
          <a:p>
            <a:pPr lvl="0" algn="l" rtl="0"/>
            <a:r>
              <a:rPr lang="en-US" dirty="0"/>
              <a:t>Nasal </a:t>
            </a:r>
            <a:r>
              <a:rPr lang="en-US" dirty="0" err="1"/>
              <a:t>polyposis</a:t>
            </a:r>
            <a:endParaRPr lang="en-US" dirty="0"/>
          </a:p>
          <a:p>
            <a:pPr lvl="0" algn="l" rtl="0"/>
            <a:r>
              <a:rPr lang="en-US" dirty="0" err="1"/>
              <a:t>Pansinusitis</a:t>
            </a:r>
            <a:endParaRPr lang="en-US" dirty="0"/>
          </a:p>
          <a:p>
            <a:pPr lvl="0" algn="l" rtl="0"/>
            <a:r>
              <a:rPr lang="en-US" dirty="0"/>
              <a:t>Rectal </a:t>
            </a:r>
            <a:r>
              <a:rPr lang="en-US" dirty="0" err="1"/>
              <a:t>prolapse</a:t>
            </a:r>
            <a:endParaRPr lang="en-US" dirty="0"/>
          </a:p>
          <a:p>
            <a:pPr lvl="0" algn="l" rtl="0"/>
            <a:r>
              <a:rPr lang="en-US" dirty="0"/>
              <a:t>Chronic diarrhea</a:t>
            </a:r>
          </a:p>
          <a:p>
            <a:pPr lvl="0" algn="l" rtl="0"/>
            <a:r>
              <a:rPr lang="en-US" dirty="0"/>
              <a:t>Pancreatitis</a:t>
            </a:r>
          </a:p>
          <a:p>
            <a:pPr lvl="0" algn="l" rtl="0"/>
            <a:r>
              <a:rPr lang="en-US" dirty="0" err="1"/>
              <a:t>Cholelithiasis</a:t>
            </a:r>
            <a:endParaRPr lang="en-US" dirty="0"/>
          </a:p>
          <a:p>
            <a:pPr lvl="0" algn="l" rtl="0"/>
            <a:r>
              <a:rPr lang="en-US" dirty="0"/>
              <a:t>Cirrhosis or other forms of hepatic dysfunction</a:t>
            </a:r>
          </a:p>
          <a:p>
            <a:pPr algn="l" rtl="0">
              <a:buNone/>
            </a:pPr>
            <a:r>
              <a:rPr lang="en-US" dirty="0"/>
              <a:t> </a:t>
            </a:r>
          </a:p>
          <a:p>
            <a:pPr algn="r" rtl="0"/>
            <a:endParaRPr lang="ar-IQ"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0"/>
            <a:r>
              <a:rPr lang="en-US" dirty="0" smtClean="0"/>
              <a:t/>
            </a:r>
            <a:br>
              <a:rPr lang="en-US" dirty="0" smtClean="0"/>
            </a:br>
            <a:r>
              <a:rPr lang="en-US" dirty="0" err="1" smtClean="0"/>
              <a:t>Cysic</a:t>
            </a:r>
            <a:r>
              <a:rPr lang="en-US" dirty="0" smtClean="0"/>
              <a:t> fibrosis</a:t>
            </a:r>
            <a:br>
              <a:rPr lang="en-US" dirty="0" smtClean="0"/>
            </a:br>
            <a:r>
              <a:rPr lang="en-US" dirty="0" smtClean="0"/>
              <a:t>Lung disease</a:t>
            </a:r>
            <a:r>
              <a:rPr lang="en-US" b="1" dirty="0" smtClean="0"/>
              <a:t/>
            </a:r>
            <a:br>
              <a:rPr lang="en-US" b="1" dirty="0" smtClean="0"/>
            </a:br>
            <a:endParaRPr lang="ar-IQ" dirty="0"/>
          </a:p>
        </p:txBody>
      </p:sp>
      <p:sp>
        <p:nvSpPr>
          <p:cNvPr id="3" name="Content Placeholder 2"/>
          <p:cNvSpPr>
            <a:spLocks noGrp="1"/>
          </p:cNvSpPr>
          <p:nvPr>
            <p:ph idx="1"/>
          </p:nvPr>
        </p:nvSpPr>
        <p:spPr/>
        <p:txBody>
          <a:bodyPr>
            <a:normAutofit fontScale="85000" lnSpcReduction="10000"/>
          </a:bodyPr>
          <a:lstStyle/>
          <a:p>
            <a:endParaRPr lang="ar-IQ" dirty="0" smtClean="0"/>
          </a:p>
          <a:p>
            <a:pPr algn="l" rtl="0"/>
            <a:r>
              <a:rPr lang="en-US" dirty="0" smtClean="0"/>
              <a:t>Most </a:t>
            </a:r>
            <a:r>
              <a:rPr lang="en-US" dirty="0"/>
              <a:t>deaths associated with cystic fibrosis result from progressive and end-stage lung disease. In individuals with cystic fibrosis, the lungs are normal in </a:t>
            </a:r>
            <a:r>
              <a:rPr lang="en-US" dirty="0" err="1"/>
              <a:t>utero</a:t>
            </a:r>
            <a:r>
              <a:rPr lang="en-US" dirty="0"/>
              <a:t>, at birth, and after birth, before the onset of infection and inflammation </a:t>
            </a:r>
            <a:r>
              <a:rPr lang="en-US" dirty="0" smtClean="0"/>
              <a:t>.Shortly </a:t>
            </a:r>
            <a:r>
              <a:rPr lang="en-US" dirty="0"/>
              <a:t>after birth, many persons with cystic fibrosis acquire a lung infection, which incites an inflammatory response. Infection becomes established with a distinctive bacterial flora. A repeating cycle of infection and </a:t>
            </a:r>
            <a:r>
              <a:rPr lang="en-US" dirty="0" err="1"/>
              <a:t>neutrophilic</a:t>
            </a:r>
            <a:r>
              <a:rPr lang="en-US" dirty="0"/>
              <a:t> inflammation develops.</a:t>
            </a:r>
          </a:p>
          <a:p>
            <a:pPr algn="l" rtl="0">
              <a:buNone/>
            </a:pPr>
            <a:endParaRPr lang="en-US" dirty="0"/>
          </a:p>
          <a:p>
            <a:pPr algn="l" rtl="0"/>
            <a:endParaRPr lang="ar-IQ" dirty="0" smtClean="0"/>
          </a:p>
          <a:p>
            <a:pPr algn="l" rtl="0">
              <a:buNone/>
            </a:pPr>
            <a:endParaRPr lang="ar-IQ"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0"/>
            <a:r>
              <a:rPr lang="en-US" dirty="0" smtClean="0"/>
              <a:t/>
            </a:r>
            <a:br>
              <a:rPr lang="en-US" dirty="0" smtClean="0"/>
            </a:br>
            <a:r>
              <a:rPr lang="en-US" dirty="0" smtClean="0">
                <a:solidFill>
                  <a:schemeClr val="tx2">
                    <a:lumMod val="40000"/>
                    <a:lumOff val="60000"/>
                  </a:schemeClr>
                </a:solidFill>
              </a:rPr>
              <a:t>Pulmonary Embolism </a:t>
            </a:r>
            <a:r>
              <a:rPr lang="en-US" b="1" dirty="0" smtClean="0">
                <a:solidFill>
                  <a:schemeClr val="tx2">
                    <a:lumMod val="40000"/>
                    <a:lumOff val="60000"/>
                  </a:schemeClr>
                </a:solidFill>
              </a:rPr>
              <a:t/>
            </a:r>
            <a:br>
              <a:rPr lang="en-US" b="1" dirty="0" smtClean="0">
                <a:solidFill>
                  <a:schemeClr val="tx2">
                    <a:lumMod val="40000"/>
                    <a:lumOff val="60000"/>
                  </a:schemeClr>
                </a:solidFill>
              </a:rPr>
            </a:br>
            <a:endParaRPr lang="ar-IQ" dirty="0">
              <a:solidFill>
                <a:schemeClr val="tx2">
                  <a:lumMod val="40000"/>
                  <a:lumOff val="60000"/>
                </a:schemeClr>
              </a:solidFill>
            </a:endParaRPr>
          </a:p>
        </p:txBody>
      </p:sp>
      <p:sp>
        <p:nvSpPr>
          <p:cNvPr id="3" name="Content Placeholder 2"/>
          <p:cNvSpPr>
            <a:spLocks noGrp="1"/>
          </p:cNvSpPr>
          <p:nvPr>
            <p:ph idx="1"/>
          </p:nvPr>
        </p:nvSpPr>
        <p:spPr/>
        <p:txBody>
          <a:bodyPr>
            <a:normAutofit/>
          </a:bodyPr>
          <a:lstStyle/>
          <a:p>
            <a:pPr algn="l" rtl="0"/>
            <a:r>
              <a:rPr lang="en-US" dirty="0" smtClean="0"/>
              <a:t>is </a:t>
            </a:r>
            <a:r>
              <a:rPr lang="en-US" dirty="0"/>
              <a:t>blockage of artery of lungs due to blood clots which might have travelled from mostly legs or other parts of body to lungs through bloodstream. As pulmonary Embolism derives blood clot in legs called deep vein </a:t>
            </a:r>
            <a:r>
              <a:rPr lang="en-US" u="sng" dirty="0">
                <a:hlinkClick r:id="rId2"/>
              </a:rPr>
              <a:t>thrombosis</a:t>
            </a:r>
            <a:r>
              <a:rPr lang="en-US" dirty="0"/>
              <a:t>, it is referred as venous </a:t>
            </a:r>
            <a:r>
              <a:rPr lang="en-US" dirty="0" err="1"/>
              <a:t>thromboembolism</a:t>
            </a:r>
            <a:r>
              <a:rPr lang="en-US" dirty="0"/>
              <a:t>. Symptoms include shortness of breath, chest pain, cyanosis and rapid heart rate.</a:t>
            </a:r>
          </a:p>
          <a:p>
            <a:endParaRPr lang="ar-IQ"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304800" y="685800"/>
            <a:ext cx="8534400" cy="5257800"/>
          </a:xfrm>
          <a:ln/>
        </p:spPr>
        <p:txBody>
          <a:bodyPr>
            <a:normAutofit fontScale="90000"/>
          </a:bodyPr>
          <a:lstStyle/>
          <a:p>
            <a:r>
              <a:rPr lang="en-US" sz="3600" dirty="0">
                <a:solidFill>
                  <a:srgbClr val="FFFF00"/>
                </a:solidFill>
              </a:rPr>
              <a:t/>
            </a:r>
            <a:br>
              <a:rPr lang="en-US" sz="3600" dirty="0">
                <a:solidFill>
                  <a:srgbClr val="FFFF00"/>
                </a:solidFill>
              </a:rPr>
            </a:br>
            <a:r>
              <a:rPr lang="en-US" sz="4000" b="1" u="sng" dirty="0" smtClean="0"/>
              <a:t>Definition </a:t>
            </a:r>
            <a:r>
              <a:rPr lang="en-US" sz="3600" i="1" dirty="0" smtClean="0"/>
              <a:t/>
            </a:r>
            <a:br>
              <a:rPr lang="en-US" sz="3600" i="1" dirty="0" smtClean="0"/>
            </a:br>
            <a:r>
              <a:rPr lang="en-US" sz="3600" dirty="0" smtClean="0"/>
              <a:t/>
            </a:r>
            <a:br>
              <a:rPr lang="en-US" sz="3600" dirty="0" smtClean="0"/>
            </a:br>
            <a:r>
              <a:rPr lang="en-US" sz="3600" dirty="0" smtClean="0"/>
              <a:t>  Chronic inflammatory response of prolonged duration (</a:t>
            </a:r>
            <a:r>
              <a:rPr lang="en-US" sz="3600" dirty="0" err="1" smtClean="0"/>
              <a:t>weeks,months,years</a:t>
            </a:r>
            <a:r>
              <a:rPr lang="en-US" sz="3600" dirty="0" smtClean="0"/>
              <a:t>) provoked by the persistence of the causative organism Mycobacterium tuberculosis accompanied by tissue destruction and repair of lung tissue.</a:t>
            </a:r>
            <a:br>
              <a:rPr lang="en-US" sz="3600" dirty="0" smtClean="0"/>
            </a:br>
            <a:r>
              <a:rPr lang="en-US" sz="4000" dirty="0">
                <a:solidFill>
                  <a:srgbClr val="FFFF00"/>
                </a:solidFill>
              </a:rPr>
              <a:t/>
            </a:r>
            <a:br>
              <a:rPr lang="en-US" sz="4000" dirty="0">
                <a:solidFill>
                  <a:srgbClr val="FFFF00"/>
                </a:solidFill>
              </a:rPr>
            </a:br>
            <a:endParaRPr lang="en-US" sz="4000" dirty="0">
              <a:solidFill>
                <a:srgbClr val="FFFF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normAutofit fontScale="90000"/>
          </a:bodyPr>
          <a:lstStyle/>
          <a:p>
            <a:r>
              <a:rPr lang="en-US" dirty="0"/>
              <a:t>TB Transmission</a:t>
            </a:r>
            <a:br>
              <a:rPr lang="en-US" dirty="0"/>
            </a:br>
            <a:endParaRPr lang="en-US" dirty="0"/>
          </a:p>
        </p:txBody>
      </p:sp>
      <p:sp>
        <p:nvSpPr>
          <p:cNvPr id="97283" name="Rectangle 3"/>
          <p:cNvSpPr>
            <a:spLocks noGrp="1" noChangeArrowheads="1"/>
          </p:cNvSpPr>
          <p:nvPr>
            <p:ph type="body" idx="1"/>
          </p:nvPr>
        </p:nvSpPr>
        <p:spPr>
          <a:xfrm>
            <a:off x="609600" y="1752600"/>
            <a:ext cx="5257800" cy="2438400"/>
          </a:xfrm>
        </p:spPr>
        <p:txBody>
          <a:bodyPr>
            <a:normAutofit fontScale="85000" lnSpcReduction="10000"/>
          </a:bodyPr>
          <a:lstStyle/>
          <a:p>
            <a:pPr algn="l" rtl="0">
              <a:buFont typeface="Monotype Sorts" pitchFamily="2" charset="2"/>
              <a:buChar char="a"/>
            </a:pPr>
            <a:r>
              <a:rPr lang="en-US" dirty="0"/>
              <a:t>TB is spread through tiny drops sprayed into the air when an infected person coughs, sneezes, or speaks, or another person breathes the air into their lungs containing the TB bacteria</a:t>
            </a:r>
            <a:r>
              <a:rPr lang="en-US" sz="2400" dirty="0"/>
              <a:t>.</a:t>
            </a:r>
            <a:endParaRPr lang="en-US" dirty="0"/>
          </a:p>
        </p:txBody>
      </p:sp>
      <p:graphicFrame>
        <p:nvGraphicFramePr>
          <p:cNvPr id="97284" name="Object 4"/>
          <p:cNvGraphicFramePr>
            <a:graphicFrameLocks noChangeAspect="1"/>
          </p:cNvGraphicFramePr>
          <p:nvPr/>
        </p:nvGraphicFramePr>
        <p:xfrm>
          <a:off x="5867400" y="1905000"/>
          <a:ext cx="2447925" cy="3200400"/>
        </p:xfrm>
        <a:graphic>
          <a:graphicData uri="http://schemas.openxmlformats.org/presentationml/2006/ole">
            <p:oleObj spid="_x0000_s1026" name="Clip" r:id="rId3" imgW="1395000" imgH="1824840" progId="">
              <p:embed/>
            </p:oleObj>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fontScale="90000"/>
          </a:bodyPr>
          <a:lstStyle/>
          <a:p>
            <a:r>
              <a:rPr lang="en-US" sz="4000"/>
              <a:t>Pathogenesis :The Players (mononuclear phagocyte system</a:t>
            </a:r>
            <a:r>
              <a:rPr lang="en-US"/>
              <a:t>)</a:t>
            </a:r>
          </a:p>
        </p:txBody>
      </p:sp>
      <p:sp>
        <p:nvSpPr>
          <p:cNvPr id="20483" name="Rectangle 3"/>
          <p:cNvSpPr>
            <a:spLocks noGrp="1" noChangeArrowheads="1"/>
          </p:cNvSpPr>
          <p:nvPr>
            <p:ph type="body" idx="1"/>
          </p:nvPr>
        </p:nvSpPr>
        <p:spPr/>
        <p:txBody>
          <a:bodyPr/>
          <a:lstStyle/>
          <a:p>
            <a:pPr algn="l" rtl="0">
              <a:lnSpc>
                <a:spcPct val="90000"/>
              </a:lnSpc>
            </a:pPr>
            <a:r>
              <a:rPr lang="en-US" b="1" dirty="0"/>
              <a:t>Macrophages</a:t>
            </a:r>
          </a:p>
          <a:p>
            <a:pPr lvl="1" algn="l" rtl="0">
              <a:lnSpc>
                <a:spcPct val="90000"/>
              </a:lnSpc>
            </a:pPr>
            <a:r>
              <a:rPr lang="en-US" dirty="0"/>
              <a:t>Scattered all  over (microglia, </a:t>
            </a:r>
            <a:r>
              <a:rPr lang="en-US" dirty="0" err="1"/>
              <a:t>Kupffer</a:t>
            </a:r>
            <a:r>
              <a:rPr lang="en-US" dirty="0"/>
              <a:t> cells, sinus </a:t>
            </a:r>
            <a:r>
              <a:rPr lang="en-US" dirty="0" err="1"/>
              <a:t>histiocytes</a:t>
            </a:r>
            <a:r>
              <a:rPr lang="en-US" dirty="0"/>
              <a:t>, alveolar macrophages, etc.)</a:t>
            </a:r>
          </a:p>
          <a:p>
            <a:pPr lvl="1" algn="l" rtl="0">
              <a:lnSpc>
                <a:spcPct val="90000"/>
              </a:lnSpc>
            </a:pPr>
            <a:r>
              <a:rPr lang="en-US" dirty="0"/>
              <a:t>Circulate as </a:t>
            </a:r>
            <a:r>
              <a:rPr lang="en-US" dirty="0" err="1"/>
              <a:t>monocytes</a:t>
            </a:r>
            <a:r>
              <a:rPr lang="en-US" dirty="0"/>
              <a:t> and reach site of injury within 24 – 48 hrs and transform</a:t>
            </a:r>
          </a:p>
          <a:p>
            <a:pPr lvl="1" algn="l" rtl="0">
              <a:lnSpc>
                <a:spcPct val="90000"/>
              </a:lnSpc>
            </a:pPr>
            <a:r>
              <a:rPr lang="en-US" dirty="0"/>
              <a:t>Become activated by T cell-derived cytokines, </a:t>
            </a:r>
            <a:r>
              <a:rPr lang="en-US" dirty="0" err="1"/>
              <a:t>endotoxins</a:t>
            </a:r>
            <a:r>
              <a:rPr lang="en-US" dirty="0"/>
              <a:t>, and other products of inflammation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dirty="0"/>
              <a:t>The Players….</a:t>
            </a:r>
          </a:p>
        </p:txBody>
      </p:sp>
      <p:sp>
        <p:nvSpPr>
          <p:cNvPr id="21507" name="Rectangle 3"/>
          <p:cNvSpPr>
            <a:spLocks noGrp="1" noChangeArrowheads="1"/>
          </p:cNvSpPr>
          <p:nvPr>
            <p:ph type="body" idx="1"/>
          </p:nvPr>
        </p:nvSpPr>
        <p:spPr/>
        <p:txBody>
          <a:bodyPr/>
          <a:lstStyle/>
          <a:p>
            <a:pPr algn="l" rtl="0">
              <a:lnSpc>
                <a:spcPct val="90000"/>
              </a:lnSpc>
            </a:pPr>
            <a:r>
              <a:rPr lang="en-US" b="1" dirty="0"/>
              <a:t>T and B lymphocytes</a:t>
            </a:r>
          </a:p>
          <a:p>
            <a:pPr lvl="1" algn="l" rtl="0">
              <a:lnSpc>
                <a:spcPct val="90000"/>
              </a:lnSpc>
            </a:pPr>
            <a:r>
              <a:rPr lang="en-US" dirty="0"/>
              <a:t>Antigen-activated (via macrophages and </a:t>
            </a:r>
            <a:r>
              <a:rPr lang="en-US" dirty="0" err="1"/>
              <a:t>dendritic</a:t>
            </a:r>
            <a:r>
              <a:rPr lang="en-US" dirty="0"/>
              <a:t> cells)</a:t>
            </a:r>
          </a:p>
          <a:p>
            <a:pPr lvl="1" algn="l" rtl="0">
              <a:lnSpc>
                <a:spcPct val="90000"/>
              </a:lnSpc>
            </a:pPr>
            <a:r>
              <a:rPr lang="en-US" dirty="0"/>
              <a:t>Release macrophage-activating cytokines (in turn, macrophages release lymphocyte-activating cytokines until inflammatory stimulus is removed)</a:t>
            </a:r>
          </a:p>
          <a:p>
            <a:pPr algn="l" rtl="0">
              <a:lnSpc>
                <a:spcPct val="90000"/>
              </a:lnSpc>
            </a:pPr>
            <a:r>
              <a:rPr lang="en-US" b="1" dirty="0"/>
              <a:t>Plasma cells</a:t>
            </a:r>
          </a:p>
          <a:p>
            <a:pPr lvl="1" algn="l" rtl="0">
              <a:lnSpc>
                <a:spcPct val="90000"/>
              </a:lnSpc>
            </a:pPr>
            <a:r>
              <a:rPr lang="en-US" dirty="0"/>
              <a:t>Terminally differentiated B cells</a:t>
            </a:r>
          </a:p>
          <a:p>
            <a:pPr lvl="1" algn="l" rtl="0">
              <a:lnSpc>
                <a:spcPct val="90000"/>
              </a:lnSpc>
            </a:pPr>
            <a:r>
              <a:rPr lang="en-US" dirty="0"/>
              <a:t>Produce antibodies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457200" y="304800"/>
            <a:ext cx="8305800" cy="685800"/>
          </a:xfrm>
        </p:spPr>
        <p:txBody>
          <a:bodyPr>
            <a:normAutofit fontScale="90000"/>
          </a:bodyPr>
          <a:lstStyle/>
          <a:p>
            <a:r>
              <a:rPr lang="en-US" sz="2400" b="1"/>
              <a:t>The dominant cellular player in pulmonary tuberculosis is the tissue macrophage</a:t>
            </a:r>
            <a:br>
              <a:rPr lang="en-US" sz="2400" b="1"/>
            </a:br>
            <a:endParaRPr lang="en-US" sz="2400" b="1"/>
          </a:p>
        </p:txBody>
      </p:sp>
      <p:sp>
        <p:nvSpPr>
          <p:cNvPr id="131075" name="Rectangle 3"/>
          <p:cNvSpPr>
            <a:spLocks noChangeArrowheads="1"/>
          </p:cNvSpPr>
          <p:nvPr/>
        </p:nvSpPr>
        <p:spPr bwMode="auto">
          <a:xfrm>
            <a:off x="914400" y="3352800"/>
            <a:ext cx="6934200" cy="1096963"/>
          </a:xfrm>
          <a:prstGeom prst="rect">
            <a:avLst/>
          </a:prstGeom>
          <a:noFill/>
          <a:ln w="9525">
            <a:noFill/>
            <a:miter lim="800000"/>
            <a:headEnd/>
            <a:tailEnd/>
          </a:ln>
          <a:effectLst/>
        </p:spPr>
        <p:txBody>
          <a:bodyPr>
            <a:spAutoFit/>
          </a:bodyPr>
          <a:lstStyle/>
          <a:p>
            <a:pPr algn="ctr" eaLnBrk="1" hangingPunct="1"/>
            <a:r>
              <a:rPr lang="en-US" sz="2000" b="1" u="none">
                <a:solidFill>
                  <a:schemeClr val="tx2"/>
                </a:solidFill>
              </a:rPr>
              <a:t>It is joined by lymphocytes and plasma cells,</a:t>
            </a:r>
            <a:r>
              <a:rPr lang="en-US" sz="2400" b="1" u="none">
                <a:solidFill>
                  <a:schemeClr val="tx2"/>
                </a:solidFill>
              </a:rPr>
              <a:t> </a:t>
            </a:r>
          </a:p>
          <a:p>
            <a:pPr algn="ctr" eaLnBrk="1" hangingPunct="1"/>
            <a:r>
              <a:rPr lang="en-US" sz="2400" b="1" u="none">
                <a:solidFill>
                  <a:schemeClr val="tx2"/>
                </a:solidFill>
              </a:rPr>
              <a:t> </a:t>
            </a:r>
            <a:r>
              <a:rPr lang="en-US" sz="1800" b="1" u="none">
                <a:solidFill>
                  <a:schemeClr val="tx2"/>
                </a:solidFill>
              </a:rPr>
              <a:t>however mast cells and eosinophils are as well involved  in chronic allergic diseases</a:t>
            </a:r>
          </a:p>
        </p:txBody>
      </p:sp>
      <p:pic>
        <p:nvPicPr>
          <p:cNvPr id="131076" name="Picture 4" descr="lymphocyte"/>
          <p:cNvPicPr>
            <a:picLocks noChangeAspect="1" noChangeArrowheads="1"/>
          </p:cNvPicPr>
          <p:nvPr/>
        </p:nvPicPr>
        <p:blipFill>
          <a:blip r:embed="rId2"/>
          <a:srcRect/>
          <a:stretch>
            <a:fillRect/>
          </a:stretch>
        </p:blipFill>
        <p:spPr bwMode="auto">
          <a:xfrm>
            <a:off x="762000" y="4495800"/>
            <a:ext cx="2133600" cy="1674813"/>
          </a:xfrm>
          <a:prstGeom prst="rect">
            <a:avLst/>
          </a:prstGeom>
          <a:noFill/>
        </p:spPr>
      </p:pic>
      <p:pic>
        <p:nvPicPr>
          <p:cNvPr id="131077" name="Picture 5" descr="plasmacell"/>
          <p:cNvPicPr>
            <a:picLocks noChangeAspect="1" noChangeArrowheads="1"/>
          </p:cNvPicPr>
          <p:nvPr/>
        </p:nvPicPr>
        <p:blipFill>
          <a:blip r:embed="rId3"/>
          <a:srcRect t="32727" b="10001"/>
          <a:stretch>
            <a:fillRect/>
          </a:stretch>
        </p:blipFill>
        <p:spPr bwMode="auto">
          <a:xfrm>
            <a:off x="4648200" y="4419600"/>
            <a:ext cx="2133600" cy="1685925"/>
          </a:xfrm>
          <a:prstGeom prst="rect">
            <a:avLst/>
          </a:prstGeom>
          <a:noFill/>
        </p:spPr>
      </p:pic>
      <p:pic>
        <p:nvPicPr>
          <p:cNvPr id="131078" name="Picture 6" descr="monocyte"/>
          <p:cNvPicPr>
            <a:picLocks noChangeAspect="1" noChangeArrowheads="1"/>
          </p:cNvPicPr>
          <p:nvPr/>
        </p:nvPicPr>
        <p:blipFill>
          <a:blip r:embed="rId4"/>
          <a:srcRect/>
          <a:stretch>
            <a:fillRect/>
          </a:stretch>
        </p:blipFill>
        <p:spPr bwMode="auto">
          <a:xfrm>
            <a:off x="762000" y="1295400"/>
            <a:ext cx="2133600" cy="2030413"/>
          </a:xfrm>
          <a:prstGeom prst="rect">
            <a:avLst/>
          </a:prstGeom>
          <a:noFill/>
        </p:spPr>
      </p:pic>
      <p:pic>
        <p:nvPicPr>
          <p:cNvPr id="131079" name="Picture 7" descr="tissue macrophage"/>
          <p:cNvPicPr>
            <a:picLocks noChangeAspect="1" noChangeArrowheads="1"/>
          </p:cNvPicPr>
          <p:nvPr/>
        </p:nvPicPr>
        <p:blipFill>
          <a:blip r:embed="rId5"/>
          <a:srcRect/>
          <a:stretch>
            <a:fillRect/>
          </a:stretch>
        </p:blipFill>
        <p:spPr bwMode="auto">
          <a:xfrm>
            <a:off x="5029200" y="1292225"/>
            <a:ext cx="2133600" cy="2047875"/>
          </a:xfrm>
          <a:prstGeom prst="rect">
            <a:avLst/>
          </a:prstGeom>
          <a:noFill/>
        </p:spPr>
      </p:pic>
      <p:sp>
        <p:nvSpPr>
          <p:cNvPr id="131080" name="Line 8"/>
          <p:cNvSpPr>
            <a:spLocks noChangeShapeType="1"/>
          </p:cNvSpPr>
          <p:nvPr/>
        </p:nvSpPr>
        <p:spPr bwMode="auto">
          <a:xfrm>
            <a:off x="3124200" y="2286000"/>
            <a:ext cx="1752600" cy="0"/>
          </a:xfrm>
          <a:prstGeom prst="line">
            <a:avLst/>
          </a:prstGeom>
          <a:noFill/>
          <a:ln w="76200">
            <a:solidFill>
              <a:schemeClr val="tx1"/>
            </a:solidFill>
            <a:round/>
            <a:headEnd/>
            <a:tailEnd type="triangle" w="med" len="med"/>
          </a:ln>
          <a:effectLst/>
        </p:spPr>
        <p:txBody>
          <a:bodyPr/>
          <a:lstStyle/>
          <a:p>
            <a:endParaRPr lang="ar-IQ"/>
          </a:p>
        </p:txBody>
      </p:sp>
      <p:sp>
        <p:nvSpPr>
          <p:cNvPr id="131081" name="Text Box 9"/>
          <p:cNvSpPr txBox="1">
            <a:spLocks noChangeArrowheads="1"/>
          </p:cNvSpPr>
          <p:nvPr/>
        </p:nvSpPr>
        <p:spPr bwMode="auto">
          <a:xfrm>
            <a:off x="746125" y="838200"/>
            <a:ext cx="2149475" cy="366713"/>
          </a:xfrm>
          <a:prstGeom prst="rect">
            <a:avLst/>
          </a:prstGeom>
          <a:noFill/>
          <a:ln w="9525">
            <a:noFill/>
            <a:miter lim="800000"/>
            <a:headEnd/>
            <a:tailEnd/>
          </a:ln>
          <a:effectLst/>
        </p:spPr>
        <p:txBody>
          <a:bodyPr>
            <a:spAutoFit/>
          </a:bodyPr>
          <a:lstStyle/>
          <a:p>
            <a:pPr eaLnBrk="1" hangingPunct="1"/>
            <a:r>
              <a:rPr lang="en-US" sz="1800" u="none"/>
              <a:t>Blood monocyte</a:t>
            </a:r>
          </a:p>
        </p:txBody>
      </p:sp>
      <p:sp>
        <p:nvSpPr>
          <p:cNvPr id="131082" name="Text Box 10"/>
          <p:cNvSpPr txBox="1">
            <a:spLocks noChangeArrowheads="1"/>
          </p:cNvSpPr>
          <p:nvPr/>
        </p:nvSpPr>
        <p:spPr bwMode="auto">
          <a:xfrm>
            <a:off x="4876800" y="838200"/>
            <a:ext cx="3124200" cy="366713"/>
          </a:xfrm>
          <a:prstGeom prst="rect">
            <a:avLst/>
          </a:prstGeom>
          <a:noFill/>
          <a:ln w="9525">
            <a:noFill/>
            <a:miter lim="800000"/>
            <a:headEnd/>
            <a:tailEnd/>
          </a:ln>
          <a:effectLst/>
        </p:spPr>
        <p:txBody>
          <a:bodyPr>
            <a:spAutoFit/>
          </a:bodyPr>
          <a:lstStyle/>
          <a:p>
            <a:pPr eaLnBrk="1" hangingPunct="1"/>
            <a:r>
              <a:rPr lang="en-US" sz="1800" u="none"/>
              <a:t>Tissue macrophage (RES)</a:t>
            </a:r>
          </a:p>
        </p:txBody>
      </p:sp>
      <p:sp>
        <p:nvSpPr>
          <p:cNvPr id="131083" name="Text Box 11"/>
          <p:cNvSpPr txBox="1">
            <a:spLocks noChangeArrowheads="1"/>
          </p:cNvSpPr>
          <p:nvPr/>
        </p:nvSpPr>
        <p:spPr bwMode="auto">
          <a:xfrm>
            <a:off x="2971800" y="1143000"/>
            <a:ext cx="2101850" cy="915988"/>
          </a:xfrm>
          <a:prstGeom prst="rect">
            <a:avLst/>
          </a:prstGeom>
          <a:noFill/>
          <a:ln w="9525">
            <a:noFill/>
            <a:miter lim="800000"/>
            <a:headEnd/>
            <a:tailEnd/>
          </a:ln>
          <a:effectLst/>
        </p:spPr>
        <p:txBody>
          <a:bodyPr>
            <a:spAutoFit/>
          </a:bodyPr>
          <a:lstStyle/>
          <a:p>
            <a:pPr eaLnBrk="1" hangingPunct="1"/>
            <a:r>
              <a:rPr lang="en-US" sz="1800" u="none"/>
              <a:t>migrate into tissue </a:t>
            </a:r>
          </a:p>
          <a:p>
            <a:pPr eaLnBrk="1" hangingPunct="1"/>
            <a:r>
              <a:rPr lang="en-US" sz="1800" u="none"/>
              <a:t>within 48 hours </a:t>
            </a:r>
          </a:p>
          <a:p>
            <a:pPr eaLnBrk="1" hangingPunct="1"/>
            <a:r>
              <a:rPr lang="en-US" sz="1800" u="none"/>
              <a:t>after injury</a:t>
            </a:r>
          </a:p>
        </p:txBody>
      </p:sp>
      <p:sp>
        <p:nvSpPr>
          <p:cNvPr id="131084" name="Text Box 12"/>
          <p:cNvSpPr txBox="1">
            <a:spLocks noChangeArrowheads="1"/>
          </p:cNvSpPr>
          <p:nvPr/>
        </p:nvSpPr>
        <p:spPr bwMode="auto">
          <a:xfrm>
            <a:off x="3048000" y="2438400"/>
            <a:ext cx="1822450" cy="366713"/>
          </a:xfrm>
          <a:prstGeom prst="rect">
            <a:avLst/>
          </a:prstGeom>
          <a:noFill/>
          <a:ln w="9525">
            <a:noFill/>
            <a:miter lim="800000"/>
            <a:headEnd/>
            <a:tailEnd/>
          </a:ln>
          <a:effectLst/>
        </p:spPr>
        <p:txBody>
          <a:bodyPr wrap="none">
            <a:spAutoFit/>
          </a:bodyPr>
          <a:lstStyle/>
          <a:p>
            <a:pPr eaLnBrk="1" hangingPunct="1"/>
            <a:r>
              <a:rPr lang="en-US" sz="1800" u="none"/>
              <a:t>and differentiate</a:t>
            </a:r>
          </a:p>
        </p:txBody>
      </p:sp>
      <p:sp>
        <p:nvSpPr>
          <p:cNvPr id="131085" name="Text Box 13"/>
          <p:cNvSpPr txBox="1">
            <a:spLocks noChangeArrowheads="1"/>
          </p:cNvSpPr>
          <p:nvPr/>
        </p:nvSpPr>
        <p:spPr bwMode="auto">
          <a:xfrm>
            <a:off x="7239000" y="1295400"/>
            <a:ext cx="1905000" cy="2230438"/>
          </a:xfrm>
          <a:prstGeom prst="rect">
            <a:avLst/>
          </a:prstGeom>
          <a:noFill/>
          <a:ln w="9525">
            <a:noFill/>
            <a:miter lim="800000"/>
            <a:headEnd/>
            <a:tailEnd/>
          </a:ln>
          <a:effectLst/>
        </p:spPr>
        <p:txBody>
          <a:bodyPr>
            <a:spAutoFit/>
          </a:bodyPr>
          <a:lstStyle/>
          <a:p>
            <a:pPr eaLnBrk="1" hangingPunct="1">
              <a:spcBef>
                <a:spcPct val="50000"/>
              </a:spcBef>
            </a:pPr>
            <a:r>
              <a:rPr lang="en-US" sz="1800" u="none"/>
              <a:t>Kupffer cell (liver)</a:t>
            </a:r>
          </a:p>
          <a:p>
            <a:pPr eaLnBrk="1" hangingPunct="1">
              <a:spcBef>
                <a:spcPct val="50000"/>
              </a:spcBef>
            </a:pPr>
            <a:r>
              <a:rPr lang="en-US" sz="1600" u="none"/>
              <a:t>Microglia (CNS)</a:t>
            </a:r>
          </a:p>
          <a:p>
            <a:pPr eaLnBrk="1" hangingPunct="1">
              <a:spcBef>
                <a:spcPct val="50000"/>
              </a:spcBef>
            </a:pPr>
            <a:r>
              <a:rPr lang="en-US" sz="1600" u="none"/>
              <a:t>Histiocytes (spleen)</a:t>
            </a:r>
          </a:p>
          <a:p>
            <a:pPr eaLnBrk="1" hangingPunct="1">
              <a:spcBef>
                <a:spcPct val="50000"/>
              </a:spcBef>
            </a:pPr>
            <a:r>
              <a:rPr lang="en-US" sz="1600" u="none"/>
              <a:t>Alveolar macs (lung)</a:t>
            </a:r>
          </a:p>
        </p:txBody>
      </p:sp>
      <p:sp>
        <p:nvSpPr>
          <p:cNvPr id="131086" name="Text Box 14"/>
          <p:cNvSpPr txBox="1">
            <a:spLocks noChangeArrowheads="1"/>
          </p:cNvSpPr>
          <p:nvPr/>
        </p:nvSpPr>
        <p:spPr bwMode="auto">
          <a:xfrm>
            <a:off x="1676400" y="4876800"/>
            <a:ext cx="184150" cy="366713"/>
          </a:xfrm>
          <a:prstGeom prst="rect">
            <a:avLst/>
          </a:prstGeom>
          <a:noFill/>
          <a:ln w="9525">
            <a:noFill/>
            <a:miter lim="800000"/>
            <a:headEnd/>
            <a:tailEnd/>
          </a:ln>
          <a:effectLst/>
        </p:spPr>
        <p:txBody>
          <a:bodyPr wrap="none">
            <a:spAutoFit/>
          </a:bodyPr>
          <a:lstStyle/>
          <a:p>
            <a:pPr eaLnBrk="1" hangingPunct="1"/>
            <a:endParaRPr lang="en-CA" sz="1800" u="none"/>
          </a:p>
        </p:txBody>
      </p:sp>
      <p:sp>
        <p:nvSpPr>
          <p:cNvPr id="131087" name="Text Box 15"/>
          <p:cNvSpPr txBox="1">
            <a:spLocks noChangeArrowheads="1"/>
          </p:cNvSpPr>
          <p:nvPr/>
        </p:nvSpPr>
        <p:spPr bwMode="auto">
          <a:xfrm>
            <a:off x="990600" y="6240463"/>
            <a:ext cx="1752600" cy="366712"/>
          </a:xfrm>
          <a:prstGeom prst="rect">
            <a:avLst/>
          </a:prstGeom>
          <a:noFill/>
          <a:ln w="9525">
            <a:noFill/>
            <a:miter lim="800000"/>
            <a:headEnd/>
            <a:tailEnd/>
          </a:ln>
          <a:effectLst/>
        </p:spPr>
        <p:txBody>
          <a:bodyPr>
            <a:spAutoFit/>
          </a:bodyPr>
          <a:lstStyle/>
          <a:p>
            <a:pPr eaLnBrk="1" hangingPunct="1">
              <a:spcBef>
                <a:spcPct val="50000"/>
              </a:spcBef>
            </a:pPr>
            <a:r>
              <a:rPr lang="en-US" sz="1800" u="none"/>
              <a:t>Lymphocyte</a:t>
            </a:r>
          </a:p>
        </p:txBody>
      </p:sp>
      <p:sp>
        <p:nvSpPr>
          <p:cNvPr id="131088" name="Text Box 16"/>
          <p:cNvSpPr txBox="1">
            <a:spLocks noChangeArrowheads="1"/>
          </p:cNvSpPr>
          <p:nvPr/>
        </p:nvSpPr>
        <p:spPr bwMode="auto">
          <a:xfrm>
            <a:off x="4953000" y="6096000"/>
            <a:ext cx="1352550" cy="366713"/>
          </a:xfrm>
          <a:prstGeom prst="rect">
            <a:avLst/>
          </a:prstGeom>
          <a:noFill/>
          <a:ln w="9525">
            <a:noFill/>
            <a:miter lim="800000"/>
            <a:headEnd/>
            <a:tailEnd/>
          </a:ln>
          <a:effectLst/>
        </p:spPr>
        <p:txBody>
          <a:bodyPr wrap="none">
            <a:spAutoFit/>
          </a:bodyPr>
          <a:lstStyle/>
          <a:p>
            <a:pPr eaLnBrk="1" hangingPunct="1"/>
            <a:r>
              <a:rPr lang="en-US" sz="1800" u="none"/>
              <a:t>Plasma cell</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t>Pathogenesis</a:t>
            </a:r>
          </a:p>
        </p:txBody>
      </p:sp>
      <p:sp>
        <p:nvSpPr>
          <p:cNvPr id="22531" name="Rectangle 3"/>
          <p:cNvSpPr>
            <a:spLocks noGrp="1" noChangeArrowheads="1"/>
          </p:cNvSpPr>
          <p:nvPr>
            <p:ph type="body" idx="1"/>
          </p:nvPr>
        </p:nvSpPr>
        <p:spPr>
          <a:xfrm>
            <a:off x="457200" y="1600200"/>
            <a:ext cx="8686800" cy="4525963"/>
          </a:xfrm>
        </p:spPr>
        <p:txBody>
          <a:bodyPr/>
          <a:lstStyle/>
          <a:p>
            <a:pPr algn="l" rtl="0"/>
            <a:r>
              <a:rPr lang="en-US" b="1" u="sng" dirty="0"/>
              <a:t>A-Primary Pulmonary Tuberculosis</a:t>
            </a:r>
            <a:r>
              <a:rPr lang="en-US" dirty="0"/>
              <a:t>  </a:t>
            </a:r>
            <a:r>
              <a:rPr lang="en-US" dirty="0" smtClean="0"/>
              <a:t>(</a:t>
            </a:r>
            <a:r>
              <a:rPr lang="en-US" dirty="0"/>
              <a:t>0-3 weeks): </a:t>
            </a:r>
          </a:p>
          <a:p>
            <a:pPr algn="l" rtl="0">
              <a:buFontTx/>
              <a:buNone/>
            </a:pPr>
            <a:r>
              <a:rPr lang="en-US" dirty="0"/>
              <a:t> </a:t>
            </a:r>
            <a:r>
              <a:rPr lang="en-US" dirty="0" smtClean="0"/>
              <a:t>    </a:t>
            </a:r>
            <a:r>
              <a:rPr lang="en-US" dirty="0"/>
              <a:t>inhalation of </a:t>
            </a:r>
            <a:r>
              <a:rPr lang="en-US" dirty="0" err="1"/>
              <a:t>Mycobacteria</a:t>
            </a:r>
            <a:r>
              <a:rPr lang="en-US" dirty="0"/>
              <a:t>---enter alveolar macrophages---replication in </a:t>
            </a:r>
            <a:r>
              <a:rPr lang="en-US" dirty="0" err="1"/>
              <a:t>phagosome</a:t>
            </a:r>
            <a:r>
              <a:rPr lang="en-US" dirty="0"/>
              <a:t>---</a:t>
            </a:r>
            <a:r>
              <a:rPr lang="en-US" dirty="0" err="1"/>
              <a:t>bacteremia</a:t>
            </a:r>
            <a:r>
              <a:rPr lang="en-US" dirty="0"/>
              <a:t>---seeding of multiple sites</a:t>
            </a:r>
          </a:p>
          <a:p>
            <a:pPr>
              <a:buFontTx/>
              <a:buNone/>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CA"/>
              <a:t>Pathogenesis</a:t>
            </a:r>
          </a:p>
        </p:txBody>
      </p:sp>
      <p:sp>
        <p:nvSpPr>
          <p:cNvPr id="45059" name="Rectangle 3"/>
          <p:cNvSpPr>
            <a:spLocks noGrp="1" noChangeArrowheads="1"/>
          </p:cNvSpPr>
          <p:nvPr>
            <p:ph type="body" idx="1"/>
          </p:nvPr>
        </p:nvSpPr>
        <p:spPr/>
        <p:txBody>
          <a:bodyPr/>
          <a:lstStyle/>
          <a:p>
            <a:pPr algn="l" rtl="0"/>
            <a:r>
              <a:rPr lang="en-CA" dirty="0"/>
              <a:t> </a:t>
            </a:r>
            <a:r>
              <a:rPr lang="en-CA" sz="3600" dirty="0"/>
              <a:t>B -</a:t>
            </a:r>
            <a:r>
              <a:rPr lang="en-CA" b="1" u="sng" dirty="0"/>
              <a:t>Primary pulmonary</a:t>
            </a:r>
            <a:r>
              <a:rPr lang="en-CA" b="1" dirty="0"/>
              <a:t> </a:t>
            </a:r>
            <a:r>
              <a:rPr lang="en-CA" b="1" u="sng" dirty="0"/>
              <a:t>tuberculosis</a:t>
            </a:r>
            <a:r>
              <a:rPr lang="en-CA" sz="3600" dirty="0"/>
              <a:t>             (&gt;3 weeks</a:t>
            </a:r>
            <a:r>
              <a:rPr lang="en-CA" dirty="0"/>
              <a:t>):</a:t>
            </a:r>
          </a:p>
          <a:p>
            <a:pPr algn="l" rtl="0">
              <a:buFontTx/>
              <a:buNone/>
            </a:pPr>
            <a:r>
              <a:rPr lang="en-CA" dirty="0"/>
              <a:t>   Alveolar macrophages---IL-2---T Cells--- T-helper cells---Activated macrophages </a:t>
            </a:r>
            <a:endParaRPr lang="en-CA" dirty="0" smtClean="0"/>
          </a:p>
          <a:p>
            <a:pPr algn="l" rtl="0">
              <a:buFontTx/>
              <a:buNone/>
            </a:pPr>
            <a:r>
              <a:rPr lang="en-CA" dirty="0" smtClean="0"/>
              <a:t>(</a:t>
            </a:r>
            <a:r>
              <a:rPr lang="en-CA" dirty="0" err="1"/>
              <a:t>i</a:t>
            </a:r>
            <a:r>
              <a:rPr lang="en-CA" dirty="0"/>
              <a:t>)--- </a:t>
            </a:r>
            <a:r>
              <a:rPr lang="en-CA" dirty="0" err="1" smtClean="0"/>
              <a:t>TNF,Chemokines</a:t>
            </a:r>
            <a:r>
              <a:rPr lang="en-CA" dirty="0" smtClean="0"/>
              <a:t>—</a:t>
            </a:r>
            <a:r>
              <a:rPr lang="en-CA" b="1" i="1" dirty="0" smtClean="0"/>
              <a:t>Hypersensitivity</a:t>
            </a:r>
            <a:r>
              <a:rPr lang="en-CA" dirty="0" smtClean="0"/>
              <a:t> </a:t>
            </a:r>
            <a:r>
              <a:rPr lang="en-CA" dirty="0"/>
              <a:t>(</a:t>
            </a:r>
            <a:r>
              <a:rPr lang="en-CA" dirty="0" err="1"/>
              <a:t>epith</a:t>
            </a:r>
            <a:r>
              <a:rPr lang="en-CA" dirty="0"/>
              <a:t>. </a:t>
            </a:r>
            <a:r>
              <a:rPr lang="en-CA" dirty="0" err="1"/>
              <a:t>granulomas</a:t>
            </a:r>
            <a:r>
              <a:rPr lang="en-CA" dirty="0"/>
              <a:t>)  and </a:t>
            </a:r>
            <a:endParaRPr lang="en-CA" dirty="0" smtClean="0"/>
          </a:p>
          <a:p>
            <a:pPr algn="l" rtl="0">
              <a:buFontTx/>
              <a:buNone/>
            </a:pPr>
            <a:r>
              <a:rPr lang="en-CA" dirty="0" smtClean="0"/>
              <a:t>(</a:t>
            </a:r>
            <a:r>
              <a:rPr lang="en-CA" dirty="0"/>
              <a:t>ii)---Nitric </a:t>
            </a:r>
            <a:r>
              <a:rPr lang="en-CA" dirty="0" err="1"/>
              <a:t>oxide,reactive</a:t>
            </a:r>
            <a:r>
              <a:rPr lang="en-CA" dirty="0"/>
              <a:t> O2 sp.---</a:t>
            </a:r>
            <a:r>
              <a:rPr lang="en-CA" b="1" i="1" dirty="0"/>
              <a:t>Immunity</a:t>
            </a:r>
            <a:r>
              <a:rPr lang="en-CA" dirty="0"/>
              <a:t>  				(bactericidal activity)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1037</TotalTime>
  <Words>1137</Words>
  <Application>Microsoft Office PowerPoint</Application>
  <PresentationFormat>On-screen Show (4:3)</PresentationFormat>
  <Paragraphs>135</Paragraphs>
  <Slides>27</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29" baseType="lpstr">
      <vt:lpstr>Office Theme</vt:lpstr>
      <vt:lpstr>Clip</vt:lpstr>
      <vt:lpstr>PULMONARY TUBERCULOSIS</vt:lpstr>
      <vt:lpstr>Pulmonary Tuberculosis</vt:lpstr>
      <vt:lpstr> Definition     Chronic inflammatory response of prolonged duration (weeks,months,years) provoked by the persistence of the causative organism Mycobacterium tuberculosis accompanied by tissue destruction and repair of lung tissue.  </vt:lpstr>
      <vt:lpstr>TB Transmission </vt:lpstr>
      <vt:lpstr>Pathogenesis :The Players (mononuclear phagocyte system)</vt:lpstr>
      <vt:lpstr>The Players….</vt:lpstr>
      <vt:lpstr>The dominant cellular player in pulmonary tuberculosis is the tissue macrophage </vt:lpstr>
      <vt:lpstr>Pathogenesis</vt:lpstr>
      <vt:lpstr>Pathogenesis</vt:lpstr>
      <vt:lpstr>Primary Tuberculosis</vt:lpstr>
      <vt:lpstr>Primary Tuberculosis</vt:lpstr>
      <vt:lpstr>Secondary Tuberculosis</vt:lpstr>
      <vt:lpstr>Morphology</vt:lpstr>
      <vt:lpstr>Slide 14</vt:lpstr>
      <vt:lpstr>Granulomatous Inflammation</vt:lpstr>
      <vt:lpstr>Morphology</vt:lpstr>
      <vt:lpstr>Morphology</vt:lpstr>
      <vt:lpstr>Acute respiratory distress syndrome (ARDS)</vt:lpstr>
      <vt:lpstr>CAUSES</vt:lpstr>
      <vt:lpstr>Surfactant</vt:lpstr>
      <vt:lpstr>Cystic fibrosis (CF)</vt:lpstr>
      <vt:lpstr>Slide 22</vt:lpstr>
      <vt:lpstr>Etiology </vt:lpstr>
      <vt:lpstr> Pathophysiology </vt:lpstr>
      <vt:lpstr>Slide 25</vt:lpstr>
      <vt:lpstr> Cysic fibrosis Lung disease </vt:lpstr>
      <vt:lpstr> Pulmonary Embolism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PULMONARY TUBERCULOSIS</dc:title>
  <dc:creator>lenovo</dc:creator>
  <cp:lastModifiedBy>lenovo</cp:lastModifiedBy>
  <cp:revision>4</cp:revision>
  <dcterms:created xsi:type="dcterms:W3CDTF">2017-10-29T16:01:45Z</dcterms:created>
  <dcterms:modified xsi:type="dcterms:W3CDTF">2017-12-15T03:16:10Z</dcterms:modified>
</cp:coreProperties>
</file>