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77"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Disease" TargetMode="External"/><Relationship Id="rId3" Type="http://schemas.openxmlformats.org/officeDocument/2006/relationships/hyperlink" Target="https://en.wikipedia.org/wiki/Antibody" TargetMode="External"/><Relationship Id="rId7" Type="http://schemas.openxmlformats.org/officeDocument/2006/relationships/hyperlink" Target="https://en.wikipedia.org/wiki/Immune_complex" TargetMode="External"/><Relationship Id="rId2" Type="http://schemas.openxmlformats.org/officeDocument/2006/relationships/hyperlink" Target="https://en.wikipedia.org/wiki/Autoantibody" TargetMode="External"/><Relationship Id="rId1" Type="http://schemas.openxmlformats.org/officeDocument/2006/relationships/slideLayout" Target="../slideLayouts/slideLayout2.xml"/><Relationship Id="rId6" Type="http://schemas.openxmlformats.org/officeDocument/2006/relationships/hyperlink" Target="https://en.wikipedia.org/wiki/IgG" TargetMode="External"/><Relationship Id="rId5" Type="http://schemas.openxmlformats.org/officeDocument/2006/relationships/hyperlink" Target="https://en.wikipedia.org/wiki/Fragment_crystallizable_region" TargetMode="External"/><Relationship Id="rId10" Type="http://schemas.openxmlformats.org/officeDocument/2006/relationships/hyperlink" Target="https://en.wikipedia.org/wiki/Immunoglobulins" TargetMode="External"/><Relationship Id="rId4" Type="http://schemas.openxmlformats.org/officeDocument/2006/relationships/hyperlink" Target="https://en.wikipedia.org/wiki/Rheumatoid_arthritis" TargetMode="External"/><Relationship Id="rId9" Type="http://schemas.openxmlformats.org/officeDocument/2006/relationships/hyperlink" Target="https://en.wikipedia.org/wiki/Isotype_(immunolog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Symptom" TargetMode="External"/><Relationship Id="rId2" Type="http://schemas.openxmlformats.org/officeDocument/2006/relationships/hyperlink" Target="https://en.wikipedia.org/wiki/Arthritis" TargetMode="External"/><Relationship Id="rId1" Type="http://schemas.openxmlformats.org/officeDocument/2006/relationships/slideLayout" Target="../slideLayouts/slideLayout2.xml"/><Relationship Id="rId6" Type="http://schemas.openxmlformats.org/officeDocument/2006/relationships/hyperlink" Target="https://en.wikipedia.org/wiki/Serology" TargetMode="External"/><Relationship Id="rId5" Type="http://schemas.openxmlformats.org/officeDocument/2006/relationships/hyperlink" Target="https://en.wikipedia.org/wiki/Rheumatoid" TargetMode="External"/><Relationship Id="rId4" Type="http://schemas.openxmlformats.org/officeDocument/2006/relationships/hyperlink" Target="https://en.wikipedia.org/wiki/Prognosi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Rheumatoid_arthritis" TargetMode="External"/><Relationship Id="rId13" Type="http://schemas.openxmlformats.org/officeDocument/2006/relationships/hyperlink" Target="https://en.wikipedia.org/wiki/Chronic_liver_disease" TargetMode="External"/><Relationship Id="rId18" Type="http://schemas.openxmlformats.org/officeDocument/2006/relationships/hyperlink" Target="https://en.wikipedia.org/wiki/Bacterial_endocarditis" TargetMode="External"/><Relationship Id="rId26" Type="http://schemas.openxmlformats.org/officeDocument/2006/relationships/hyperlink" Target="https://en.wikipedia.org/wiki/Dermatomyositis" TargetMode="External"/><Relationship Id="rId3" Type="http://schemas.openxmlformats.org/officeDocument/2006/relationships/hyperlink" Target="https://en.wikipedia.org/wiki/Percentile" TargetMode="External"/><Relationship Id="rId21" Type="http://schemas.openxmlformats.org/officeDocument/2006/relationships/hyperlink" Target="https://en.wikipedia.org/wiki/Tuberculosis" TargetMode="External"/><Relationship Id="rId7" Type="http://schemas.openxmlformats.org/officeDocument/2006/relationships/hyperlink" Target="https://en.wikipedia.org/wiki/Arthritis" TargetMode="External"/><Relationship Id="rId12" Type="http://schemas.openxmlformats.org/officeDocument/2006/relationships/hyperlink" Target="https://en.wikipedia.org/wiki/Hepatitis_B" TargetMode="External"/><Relationship Id="rId17" Type="http://schemas.openxmlformats.org/officeDocument/2006/relationships/hyperlink" Target="https://en.wikipedia.org/wiki/Infectious_mononucleosis" TargetMode="External"/><Relationship Id="rId25" Type="http://schemas.openxmlformats.org/officeDocument/2006/relationships/hyperlink" Target="https://en.wikipedia.org/wiki/Leukemia" TargetMode="External"/><Relationship Id="rId2" Type="http://schemas.openxmlformats.org/officeDocument/2006/relationships/hyperlink" Target="https://en.wikipedia.org/wiki/International_unit" TargetMode="External"/><Relationship Id="rId16" Type="http://schemas.openxmlformats.org/officeDocument/2006/relationships/hyperlink" Target="https://en.wikipedia.org/wiki/Primary_biliary_cirrhosis" TargetMode="External"/><Relationship Id="rId20" Type="http://schemas.openxmlformats.org/officeDocument/2006/relationships/hyperlink" Target="https://en.wikipedia.org/wiki/Sarcoidosis" TargetMode="External"/><Relationship Id="rId1" Type="http://schemas.openxmlformats.org/officeDocument/2006/relationships/slideLayout" Target="../slideLayouts/slideLayout2.xml"/><Relationship Id="rId6" Type="http://schemas.openxmlformats.org/officeDocument/2006/relationships/hyperlink" Target="https://en.wikipedia.org/wiki/Parvovirus" TargetMode="External"/><Relationship Id="rId11" Type="http://schemas.openxmlformats.org/officeDocument/2006/relationships/hyperlink" Target="https://en.wikipedia.org/wiki/Pulmonary_fibrosis" TargetMode="External"/><Relationship Id="rId24" Type="http://schemas.openxmlformats.org/officeDocument/2006/relationships/hyperlink" Target="https://en.wikipedia.org/wiki/Malaria" TargetMode="External"/><Relationship Id="rId5" Type="http://schemas.openxmlformats.org/officeDocument/2006/relationships/hyperlink" Target="https://en.wikipedia.org/wiki/Epstein-Barr_virus" TargetMode="External"/><Relationship Id="rId15" Type="http://schemas.openxmlformats.org/officeDocument/2006/relationships/hyperlink" Target="https://en.wikipedia.org/wiki/Essential_mixed_cryoglobulinemia" TargetMode="External"/><Relationship Id="rId23" Type="http://schemas.openxmlformats.org/officeDocument/2006/relationships/hyperlink" Target="https://en.wikipedia.org/wiki/Visceral_leishmaniasis" TargetMode="External"/><Relationship Id="rId10" Type="http://schemas.openxmlformats.org/officeDocument/2006/relationships/hyperlink" Target="https://en.wikipedia.org/wiki/Interstitial_lung_disease" TargetMode="External"/><Relationship Id="rId19" Type="http://schemas.openxmlformats.org/officeDocument/2006/relationships/hyperlink" Target="https://en.wikipedia.org/wiki/Leprosy" TargetMode="External"/><Relationship Id="rId4" Type="http://schemas.openxmlformats.org/officeDocument/2006/relationships/hyperlink" Target="https://en.wikipedia.org/wiki/Sj%C3%B6gren%27s_syndrome" TargetMode="External"/><Relationship Id="rId9" Type="http://schemas.openxmlformats.org/officeDocument/2006/relationships/hyperlink" Target="https://en.wikipedia.org/wiki/Systemic_lupus_erythematosus" TargetMode="External"/><Relationship Id="rId14" Type="http://schemas.openxmlformats.org/officeDocument/2006/relationships/hyperlink" Target="https://en.wikipedia.org/wiki/Hepatitis" TargetMode="External"/><Relationship Id="rId22" Type="http://schemas.openxmlformats.org/officeDocument/2006/relationships/hyperlink" Target="https://en.wikipedia.org/wiki/Syphilis" TargetMode="External"/><Relationship Id="rId27" Type="http://schemas.openxmlformats.org/officeDocument/2006/relationships/hyperlink" Target="https://en.wikipedia.org/wiki/Systemic_sclerosi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Salmonella_paratyphi" TargetMode="External"/><Relationship Id="rId3" Type="http://schemas.openxmlformats.org/officeDocument/2006/relationships/hyperlink" Target="https://en.wikipedia.org/wiki/Serological" TargetMode="External"/><Relationship Id="rId7" Type="http://schemas.openxmlformats.org/officeDocument/2006/relationships/hyperlink" Target="https://en.wikipedia.org/wiki/Salmonella_typhi" TargetMode="External"/><Relationship Id="rId2" Type="http://schemas.openxmlformats.org/officeDocument/2006/relationships/hyperlink" Target="https://en.wikipedia.org/wiki/Georges-Fernand_Widal" TargetMode="External"/><Relationship Id="rId1" Type="http://schemas.openxmlformats.org/officeDocument/2006/relationships/slideLayout" Target="../slideLayouts/slideLayout2.xml"/><Relationship Id="rId6" Type="http://schemas.openxmlformats.org/officeDocument/2006/relationships/hyperlink" Target="https://en.wikipedia.org/wiki/Typhoid" TargetMode="External"/><Relationship Id="rId5" Type="http://schemas.openxmlformats.org/officeDocument/2006/relationships/hyperlink" Target="https://en.wikipedia.org/wiki/Undulant_fever" TargetMode="External"/><Relationship Id="rId10" Type="http://schemas.openxmlformats.org/officeDocument/2006/relationships/hyperlink" Target="https://en.wikipedia.org/wiki/Bismuth_sulfite_agar" TargetMode="External"/><Relationship Id="rId4" Type="http://schemas.openxmlformats.org/officeDocument/2006/relationships/hyperlink" Target="https://en.wikipedia.org/wiki/Enteric_fever" TargetMode="External"/><Relationship Id="rId9" Type="http://schemas.openxmlformats.org/officeDocument/2006/relationships/hyperlink" Target="https://en.wikipedia.org/wiki/Faeces"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Ti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Streptococcal" TargetMode="External"/><Relationship Id="rId7" Type="http://schemas.openxmlformats.org/officeDocument/2006/relationships/hyperlink" Target="https://en.wikipedia.org/wiki/Hemolysis_(microbiology)" TargetMode="External"/><Relationship Id="rId2" Type="http://schemas.openxmlformats.org/officeDocument/2006/relationships/hyperlink" Target="https://en.wikipedia.org/wiki/Streptolysin" TargetMode="External"/><Relationship Id="rId1" Type="http://schemas.openxmlformats.org/officeDocument/2006/relationships/slideLayout" Target="../slideLayouts/slideLayout2.xml"/><Relationship Id="rId6" Type="http://schemas.openxmlformats.org/officeDocument/2006/relationships/hyperlink" Target="https://en.wikipedia.org/wiki/Streptococcus" TargetMode="External"/><Relationship Id="rId5" Type="http://schemas.openxmlformats.org/officeDocument/2006/relationships/hyperlink" Target="https://en.wikipedia.org/wiki/Exotoxin" TargetMode="External"/><Relationship Id="rId4" Type="http://schemas.openxmlformats.org/officeDocument/2006/relationships/hyperlink" Target="https://en.wikipedia.org/wiki/Hemolyti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en.wikipedia.org/wiki/Corpus_luteum" TargetMode="External"/><Relationship Id="rId13" Type="http://schemas.openxmlformats.org/officeDocument/2006/relationships/hyperlink" Target="https://en.wikipedia.org/wiki/Hormone" TargetMode="External"/><Relationship Id="rId18" Type="http://schemas.openxmlformats.org/officeDocument/2006/relationships/hyperlink" Target="https://en.wikipedia.org/wiki/Seminoma" TargetMode="External"/><Relationship Id="rId3" Type="http://schemas.openxmlformats.org/officeDocument/2006/relationships/hyperlink" Target="https://en.wikipedia.org/wiki/Embryo" TargetMode="External"/><Relationship Id="rId21" Type="http://schemas.openxmlformats.org/officeDocument/2006/relationships/hyperlink" Target="https://en.wikipedia.org/wiki/Hydatidiform_mole" TargetMode="External"/><Relationship Id="rId7" Type="http://schemas.openxmlformats.org/officeDocument/2006/relationships/hyperlink" Target="https://en.wikipedia.org/wiki/Fetus" TargetMode="External"/><Relationship Id="rId12" Type="http://schemas.openxmlformats.org/officeDocument/2006/relationships/hyperlink" Target="https://en.wikipedia.org/wiki/Urine" TargetMode="External"/><Relationship Id="rId17" Type="http://schemas.openxmlformats.org/officeDocument/2006/relationships/hyperlink" Target="https://en.wikipedia.org/wiki/Tumor" TargetMode="External"/><Relationship Id="rId2" Type="http://schemas.openxmlformats.org/officeDocument/2006/relationships/hyperlink" Target="https://en.wikipedia.org/wiki/Human_chorionic_gonadotropin" TargetMode="External"/><Relationship Id="rId16" Type="http://schemas.openxmlformats.org/officeDocument/2006/relationships/hyperlink" Target="https://en.wikipedia.org/wiki/Tumor_marker" TargetMode="External"/><Relationship Id="rId20" Type="http://schemas.openxmlformats.org/officeDocument/2006/relationships/hyperlink" Target="https://en.wikipedia.org/wiki/Germ_cell_tumors" TargetMode="External"/><Relationship Id="rId1" Type="http://schemas.openxmlformats.org/officeDocument/2006/relationships/slideLayout" Target="../slideLayouts/slideLayout2.xml"/><Relationship Id="rId6" Type="http://schemas.openxmlformats.org/officeDocument/2006/relationships/hyperlink" Target="https://en.wikipedia.org/wiki/Placenta" TargetMode="External"/><Relationship Id="rId11" Type="http://schemas.openxmlformats.org/officeDocument/2006/relationships/hyperlink" Target="https://en.wikipedia.org/wiki/Pregnancy" TargetMode="External"/><Relationship Id="rId5" Type="http://schemas.openxmlformats.org/officeDocument/2006/relationships/hyperlink" Target="https://en.wikipedia.org/wiki/Syncytiotrophoblast" TargetMode="External"/><Relationship Id="rId15" Type="http://schemas.openxmlformats.org/officeDocument/2006/relationships/hyperlink" Target="https://en.wikipedia.org/wiki/Conception_(biology)" TargetMode="External"/><Relationship Id="rId23" Type="http://schemas.openxmlformats.org/officeDocument/2006/relationships/hyperlink" Target="https://en.wikipedia.org/wiki/Islet_cell_tumor" TargetMode="External"/><Relationship Id="rId10" Type="http://schemas.openxmlformats.org/officeDocument/2006/relationships/hyperlink" Target="https://en.wikipedia.org/wiki/Progesterone" TargetMode="External"/><Relationship Id="rId19" Type="http://schemas.openxmlformats.org/officeDocument/2006/relationships/hyperlink" Target="https://en.wikipedia.org/wiki/Choriocarcinoma" TargetMode="External"/><Relationship Id="rId4" Type="http://schemas.openxmlformats.org/officeDocument/2006/relationships/hyperlink" Target="https://en.wikipedia.org/wiki/Fertilisation" TargetMode="External"/><Relationship Id="rId9" Type="http://schemas.openxmlformats.org/officeDocument/2006/relationships/hyperlink" Target="https://en.wikipedia.org/wiki/Ovary" TargetMode="External"/><Relationship Id="rId14" Type="http://schemas.openxmlformats.org/officeDocument/2006/relationships/hyperlink" Target="https://en.wikipedia.org/wiki/Blood_serum" TargetMode="External"/><Relationship Id="rId22" Type="http://schemas.openxmlformats.org/officeDocument/2006/relationships/hyperlink" Target="https://en.wikipedia.org/wiki/Teratoma"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Tuberculosis" TargetMode="External"/><Relationship Id="rId3" Type="http://schemas.openxmlformats.org/officeDocument/2006/relationships/hyperlink" Target="https://en.wikipedia.org/wiki/Glomerulonephritis" TargetMode="External"/><Relationship Id="rId7" Type="http://schemas.openxmlformats.org/officeDocument/2006/relationships/hyperlink" Target="https://en.wikipedia.org/wiki/Liver_disease" TargetMode="External"/><Relationship Id="rId2" Type="http://schemas.openxmlformats.org/officeDocument/2006/relationships/hyperlink" Target="https://en.wikipedia.org/wiki/Antimicrobial" TargetMode="External"/><Relationship Id="rId1" Type="http://schemas.openxmlformats.org/officeDocument/2006/relationships/slideLayout" Target="../slideLayouts/slideLayout2.xml"/><Relationship Id="rId6" Type="http://schemas.openxmlformats.org/officeDocument/2006/relationships/hyperlink" Target="https://en.wikipedia.org/wiki/False_positive" TargetMode="External"/><Relationship Id="rId5" Type="http://schemas.openxmlformats.org/officeDocument/2006/relationships/hyperlink" Target="https://en.wikipedia.org/wiki/Anti-DNase_B" TargetMode="External"/><Relationship Id="rId4" Type="http://schemas.openxmlformats.org/officeDocument/2006/relationships/hyperlink" Target="https://en.wikipedia.org/wiki/False_negativ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Antigen" TargetMode="External"/><Relationship Id="rId2" Type="http://schemas.openxmlformats.org/officeDocument/2006/relationships/hyperlink" Target="https://en.wikipedia.org/wiki/Antibodies" TargetMode="External"/><Relationship Id="rId1" Type="http://schemas.openxmlformats.org/officeDocument/2006/relationships/slideLayout" Target="../slideLayouts/slideLayout2.xml"/><Relationship Id="rId5" Type="http://schemas.openxmlformats.org/officeDocument/2006/relationships/hyperlink" Target="https://en.wikipedia.org/wiki/Scarlet_fever" TargetMode="External"/><Relationship Id="rId4" Type="http://schemas.openxmlformats.org/officeDocument/2006/relationships/hyperlink" Target="https://en.wikipedia.org/wiki/Rheumatic_fever"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Tit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ELISA" TargetMode="External"/><Relationship Id="rId2" Type="http://schemas.openxmlformats.org/officeDocument/2006/relationships/hyperlink" Target="https://en.wikipedia.org/wiki/Serology" TargetMode="External"/><Relationship Id="rId1" Type="http://schemas.openxmlformats.org/officeDocument/2006/relationships/slideLayout" Target="../slideLayouts/slideLayout2.xml"/><Relationship Id="rId5" Type="http://schemas.openxmlformats.org/officeDocument/2006/relationships/hyperlink" Target="https://en.wikipedia.org/wiki/Cellular_matrix" TargetMode="External"/><Relationship Id="rId4" Type="http://schemas.openxmlformats.org/officeDocument/2006/relationships/hyperlink" Target="https://en.wikipedia.org/wiki/Collage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microbeonline.com/wp-content/uploads/2013/08/ASO-Latex-test.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Serological tests </a:t>
            </a:r>
            <a:endParaRPr lang="ar-IQ" b="1" dirty="0"/>
          </a:p>
        </p:txBody>
      </p:sp>
      <p:sp>
        <p:nvSpPr>
          <p:cNvPr id="3" name="Subtitle 2"/>
          <p:cNvSpPr>
            <a:spLocks noGrp="1"/>
          </p:cNvSpPr>
          <p:nvPr>
            <p:ph type="subTitle" idx="1"/>
          </p:nvPr>
        </p:nvSpPr>
        <p:spPr/>
        <p:txBody>
          <a:bodyPr/>
          <a:lstStyle/>
          <a:p>
            <a:r>
              <a:rPr lang="en-US" dirty="0" err="1" smtClean="0">
                <a:solidFill>
                  <a:schemeClr val="tx1"/>
                </a:solidFill>
              </a:rPr>
              <a:t>Assist.Prof.Dr</a:t>
            </a:r>
            <a:r>
              <a:rPr lang="en-US" dirty="0" smtClean="0">
                <a:solidFill>
                  <a:schemeClr val="tx1"/>
                </a:solidFill>
              </a:rPr>
              <a:t>. </a:t>
            </a:r>
            <a:r>
              <a:rPr lang="en-US" dirty="0" err="1" smtClean="0">
                <a:solidFill>
                  <a:schemeClr val="tx1"/>
                </a:solidFill>
              </a:rPr>
              <a:t>Baydaa</a:t>
            </a:r>
            <a:r>
              <a:rPr lang="en-US" dirty="0" smtClean="0">
                <a:solidFill>
                  <a:schemeClr val="tx1"/>
                </a:solidFill>
              </a:rPr>
              <a:t> </a:t>
            </a:r>
            <a:r>
              <a:rPr lang="en-US" dirty="0" err="1" smtClean="0">
                <a:solidFill>
                  <a:schemeClr val="tx1"/>
                </a:solidFill>
              </a:rPr>
              <a:t>H.Abdullah</a:t>
            </a:r>
            <a:endParaRPr lang="ar-IQ" dirty="0" smtClean="0">
              <a:solidFill>
                <a:schemeClr val="tx1"/>
              </a:solidFill>
            </a:endParaRP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Procedure for </a:t>
            </a:r>
            <a:r>
              <a:rPr lang="en-US" b="1" dirty="0" err="1" smtClean="0"/>
              <a:t>Antistreptolysin</a:t>
            </a:r>
            <a:r>
              <a:rPr lang="en-US" b="1" dirty="0" smtClean="0"/>
              <a:t> O Test:</a:t>
            </a:r>
            <a:r>
              <a:rPr lang="en-US" dirty="0" smtClean="0"/>
              <a:t/>
            </a:r>
            <a:br>
              <a:rPr lang="en-US" dirty="0" smtClean="0"/>
            </a:br>
            <a:endParaRPr lang="ar-IQ" dirty="0"/>
          </a:p>
        </p:txBody>
      </p:sp>
      <p:sp>
        <p:nvSpPr>
          <p:cNvPr id="3" name="Content Placeholder 2"/>
          <p:cNvSpPr>
            <a:spLocks noGrp="1"/>
          </p:cNvSpPr>
          <p:nvPr>
            <p:ph idx="1"/>
          </p:nvPr>
        </p:nvSpPr>
        <p:spPr>
          <a:xfrm>
            <a:off x="457200" y="762000"/>
            <a:ext cx="8229600" cy="6096000"/>
          </a:xfrm>
        </p:spPr>
        <p:txBody>
          <a:bodyPr>
            <a:noAutofit/>
          </a:bodyPr>
          <a:lstStyle/>
          <a:p>
            <a:pPr fontAlgn="base"/>
            <a:r>
              <a:rPr lang="en-US" sz="1800" dirty="0" smtClean="0"/>
              <a:t>1-Bring </a:t>
            </a:r>
            <a:r>
              <a:rPr lang="en-US" sz="1800" dirty="0" smtClean="0"/>
              <a:t>all test reagents and samples to room temperature.</a:t>
            </a:r>
          </a:p>
          <a:p>
            <a:pPr fontAlgn="base"/>
            <a:r>
              <a:rPr lang="en-US" sz="1800" dirty="0" smtClean="0"/>
              <a:t>2-Use a disposable pipette to draw up and place one free-falling drop of each undiluted sample into its identified circle of the slide. Retain each pipette for mixing in step 5.</a:t>
            </a:r>
          </a:p>
          <a:p>
            <a:pPr fontAlgn="base"/>
            <a:r>
              <a:rPr lang="en-US" sz="1800" dirty="0" smtClean="0"/>
              <a:t>3-Deliver one free-falling drop of positive and negative control into its identified circle.</a:t>
            </a:r>
          </a:p>
          <a:p>
            <a:pPr fontAlgn="base"/>
            <a:r>
              <a:rPr lang="en-US" sz="1800" dirty="0" smtClean="0"/>
              <a:t>4-Mix the ASO latex reagent by gently shaking. Add one free-falling drop of reagent to each control and sample.</a:t>
            </a:r>
          </a:p>
          <a:p>
            <a:pPr fontAlgn="base"/>
            <a:r>
              <a:rPr lang="en-US" sz="1800" dirty="0" smtClean="0"/>
              <a:t>5-Using the flattened end of the appropriate plastic pipette as a stirrer (step 2), thoroughly mix each sample with reagent within the full area of the circle.</a:t>
            </a:r>
          </a:p>
          <a:p>
            <a:pPr fontAlgn="base"/>
            <a:r>
              <a:rPr lang="en-US" sz="1800" dirty="0" smtClean="0"/>
              <a:t>6-Discard the disposable pipette.</a:t>
            </a:r>
          </a:p>
          <a:p>
            <a:pPr fontAlgn="base"/>
            <a:r>
              <a:rPr lang="en-US" sz="1800" dirty="0" smtClean="0"/>
              <a:t>7-Slowly rock the slide for exactly two (2) minutes and observe for agglutination under a high intensity light.</a:t>
            </a:r>
          </a:p>
          <a:p>
            <a:pPr fontAlgn="base"/>
            <a:r>
              <a:rPr lang="en-US" sz="1800" dirty="0" smtClean="0"/>
              <a:t>8-Record results.</a:t>
            </a:r>
          </a:p>
          <a:p>
            <a:pPr fontAlgn="base"/>
            <a:r>
              <a:rPr lang="en-US" sz="1800" dirty="0" smtClean="0"/>
              <a:t>9-Re-wash glass slide for future use</a:t>
            </a:r>
          </a:p>
          <a:p>
            <a:pPr fontAlgn="base"/>
            <a:r>
              <a:rPr lang="en-US" sz="1800" b="1" dirty="0" smtClean="0"/>
              <a:t>Test Result:</a:t>
            </a:r>
            <a:r>
              <a:rPr lang="en-US" sz="1800" dirty="0" smtClean="0"/>
              <a:t>  A test sample is considered to contain ASO antibodies in excess of 200 IU/ml when agglutination (clumping) is observed when compared to the result of the negative control.</a:t>
            </a:r>
          </a:p>
          <a:p>
            <a:pPr>
              <a:buNone/>
            </a:pPr>
            <a:endParaRPr lang="ar-IQ"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Rheumatoid factor</a:t>
            </a:r>
            <a:r>
              <a:rPr lang="en-US" dirty="0" smtClean="0"/>
              <a:t> (RF) </a:t>
            </a:r>
            <a:br>
              <a:rPr lang="en-US" dirty="0" smtClean="0"/>
            </a:br>
            <a:endParaRPr lang="ar-IQ" dirty="0"/>
          </a:p>
        </p:txBody>
      </p:sp>
      <p:sp>
        <p:nvSpPr>
          <p:cNvPr id="3" name="Content Placeholder 2"/>
          <p:cNvSpPr>
            <a:spLocks noGrp="1"/>
          </p:cNvSpPr>
          <p:nvPr>
            <p:ph idx="1"/>
          </p:nvPr>
        </p:nvSpPr>
        <p:spPr/>
        <p:txBody>
          <a:bodyPr>
            <a:normAutofit fontScale="85000" lnSpcReduction="20000"/>
          </a:bodyPr>
          <a:lstStyle/>
          <a:p>
            <a:r>
              <a:rPr lang="en-US" dirty="0" smtClean="0"/>
              <a:t>is </a:t>
            </a:r>
            <a:r>
              <a:rPr lang="en-US" dirty="0" smtClean="0"/>
              <a:t>the </a:t>
            </a:r>
            <a:r>
              <a:rPr lang="en-US" dirty="0" smtClean="0">
                <a:hlinkClick r:id="rId2" tooltip="Autoantibody"/>
              </a:rPr>
              <a:t>autoantibody</a:t>
            </a:r>
            <a:r>
              <a:rPr lang="en-US" dirty="0" smtClean="0"/>
              <a:t> (</a:t>
            </a:r>
            <a:r>
              <a:rPr lang="en-US" dirty="0" smtClean="0">
                <a:hlinkClick r:id="rId3" tooltip="Antibody"/>
              </a:rPr>
              <a:t>antibody</a:t>
            </a:r>
            <a:r>
              <a:rPr lang="en-US" dirty="0" smtClean="0"/>
              <a:t> directed against an organism's own tissues) that was first found in </a:t>
            </a:r>
            <a:r>
              <a:rPr lang="en-US" dirty="0" smtClean="0">
                <a:hlinkClick r:id="rId4" tooltip="Rheumatoid arthritis"/>
              </a:rPr>
              <a:t>rheumatoid arthritis</a:t>
            </a:r>
            <a:r>
              <a:rPr lang="en-US" dirty="0" smtClean="0"/>
              <a:t>. It is defined as an </a:t>
            </a:r>
            <a:r>
              <a:rPr lang="en-US" dirty="0" smtClean="0">
                <a:hlinkClick r:id="rId3" tooltip="Antibody"/>
              </a:rPr>
              <a:t>antibody</a:t>
            </a:r>
            <a:r>
              <a:rPr lang="en-US" dirty="0" smtClean="0"/>
              <a:t> against the </a:t>
            </a:r>
            <a:r>
              <a:rPr lang="en-US" dirty="0" err="1" smtClean="0">
                <a:hlinkClick r:id="rId5" tooltip="Fragment crystallizable region"/>
              </a:rPr>
              <a:t>Fc</a:t>
            </a:r>
            <a:r>
              <a:rPr lang="en-US" dirty="0" smtClean="0"/>
              <a:t> portion of </a:t>
            </a:r>
            <a:r>
              <a:rPr lang="en-US" dirty="0" err="1" smtClean="0">
                <a:hlinkClick r:id="rId6" tooltip="IgG"/>
              </a:rPr>
              <a:t>IgG</a:t>
            </a:r>
            <a:r>
              <a:rPr lang="en-US" dirty="0" smtClean="0"/>
              <a:t> (an antibody against an antibody) and different RFs can recognize different parts of the </a:t>
            </a:r>
            <a:r>
              <a:rPr lang="en-US" dirty="0" err="1" smtClean="0"/>
              <a:t>IgG-Fc</a:t>
            </a:r>
            <a:r>
              <a:rPr lang="en-US" dirty="0" smtClean="0"/>
              <a:t>. RF and </a:t>
            </a:r>
            <a:r>
              <a:rPr lang="en-US" dirty="0" err="1" smtClean="0"/>
              <a:t>IgG</a:t>
            </a:r>
            <a:r>
              <a:rPr lang="en-US" dirty="0" smtClean="0"/>
              <a:t> join to form </a:t>
            </a:r>
            <a:r>
              <a:rPr lang="en-US" dirty="0" smtClean="0">
                <a:hlinkClick r:id="rId7" tooltip="Immune complex"/>
              </a:rPr>
              <a:t>immune complexes</a:t>
            </a:r>
            <a:r>
              <a:rPr lang="en-US" dirty="0" smtClean="0"/>
              <a:t> that contribute to the </a:t>
            </a:r>
            <a:r>
              <a:rPr lang="en-US" dirty="0" smtClean="0">
                <a:hlinkClick r:id="rId8" tooltip="Disease"/>
              </a:rPr>
              <a:t>disease</a:t>
            </a:r>
            <a:r>
              <a:rPr lang="en-US" dirty="0" smtClean="0"/>
              <a:t> process. </a:t>
            </a:r>
          </a:p>
          <a:p>
            <a:r>
              <a:rPr lang="en-US" dirty="0" smtClean="0"/>
              <a:t>Although predominantly encountered as </a:t>
            </a:r>
            <a:r>
              <a:rPr lang="en-US" dirty="0" err="1" smtClean="0"/>
              <a:t>IgM</a:t>
            </a:r>
            <a:r>
              <a:rPr lang="en-US" dirty="0" smtClean="0"/>
              <a:t>, rheumatoid factor can be of any </a:t>
            </a:r>
            <a:r>
              <a:rPr lang="en-US" dirty="0" err="1" smtClean="0">
                <a:hlinkClick r:id="rId9" tooltip="Isotype (immunology)"/>
              </a:rPr>
              <a:t>isotype</a:t>
            </a:r>
            <a:r>
              <a:rPr lang="en-US" dirty="0" smtClean="0"/>
              <a:t> of </a:t>
            </a:r>
            <a:r>
              <a:rPr lang="en-US" dirty="0" err="1" smtClean="0">
                <a:hlinkClick r:id="rId10" tooltip="Immunoglobulins"/>
              </a:rPr>
              <a:t>immunoglobulins</a:t>
            </a:r>
            <a:r>
              <a:rPr lang="en-US" dirty="0" smtClean="0"/>
              <a:t>, i.e. </a:t>
            </a:r>
            <a:r>
              <a:rPr lang="en-US" dirty="0" err="1" smtClean="0"/>
              <a:t>IgA</a:t>
            </a:r>
            <a:r>
              <a:rPr lang="en-US" dirty="0" smtClean="0"/>
              <a:t>, </a:t>
            </a:r>
            <a:r>
              <a:rPr lang="en-US" dirty="0" err="1" smtClean="0"/>
              <a:t>IgG</a:t>
            </a:r>
            <a:r>
              <a:rPr lang="en-US" dirty="0" smtClean="0"/>
              <a:t>, </a:t>
            </a:r>
            <a:r>
              <a:rPr lang="en-US" dirty="0" err="1" smtClean="0"/>
              <a:t>IgM</a:t>
            </a:r>
            <a:r>
              <a:rPr lang="en-US" dirty="0" smtClean="0"/>
              <a:t>, </a:t>
            </a:r>
            <a:r>
              <a:rPr lang="en-US" dirty="0" err="1" smtClean="0"/>
              <a:t>IgE</a:t>
            </a:r>
            <a:r>
              <a:rPr lang="en-US" dirty="0" smtClean="0"/>
              <a:t>, </a:t>
            </a:r>
            <a:r>
              <a:rPr lang="en-US" dirty="0" err="1" smtClean="0"/>
              <a:t>IgD</a:t>
            </a:r>
            <a:r>
              <a:rPr lang="en-US" dirty="0" smtClean="0"/>
              <a:t>. </a:t>
            </a: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Testing</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r>
              <a:rPr lang="en-US" dirty="0" smtClean="0"/>
              <a:t>RF </a:t>
            </a:r>
            <a:r>
              <a:rPr lang="en-US" dirty="0" smtClean="0"/>
              <a:t>is often evaluated in patients suspected of having any form of </a:t>
            </a:r>
            <a:r>
              <a:rPr lang="en-US" dirty="0" smtClean="0">
                <a:hlinkClick r:id="rId2" tooltip="Arthritis"/>
              </a:rPr>
              <a:t>arthritis</a:t>
            </a:r>
            <a:r>
              <a:rPr lang="en-US" dirty="0" smtClean="0"/>
              <a:t> even though positive results can be due to other causes, and negative results do not rule out disease. But, in combination with signs and </a:t>
            </a:r>
            <a:r>
              <a:rPr lang="en-US" dirty="0" smtClean="0">
                <a:hlinkClick r:id="rId3" tooltip="Symptom"/>
              </a:rPr>
              <a:t>symptoms</a:t>
            </a:r>
            <a:r>
              <a:rPr lang="en-US" dirty="0" smtClean="0"/>
              <a:t>, it can play a role in both diagnosis and disease </a:t>
            </a:r>
            <a:r>
              <a:rPr lang="en-US" dirty="0" smtClean="0">
                <a:hlinkClick r:id="rId4" tooltip="Prognosis"/>
              </a:rPr>
              <a:t>prognosis</a:t>
            </a:r>
            <a:r>
              <a:rPr lang="en-US" dirty="0" smtClean="0"/>
              <a:t>. It is part of the usual disease criteria of </a:t>
            </a:r>
            <a:r>
              <a:rPr lang="en-US" dirty="0" smtClean="0">
                <a:hlinkClick r:id="rId5" tooltip="Rheumatoid"/>
              </a:rPr>
              <a:t>rheumatoid</a:t>
            </a:r>
            <a:r>
              <a:rPr lang="en-US" dirty="0" smtClean="0"/>
              <a:t> arthritis. </a:t>
            </a:r>
          </a:p>
          <a:p>
            <a:r>
              <a:rPr lang="en-US" dirty="0" smtClean="0"/>
              <a:t>The presence of rheumatoid factor in serum can also indicate the occurrence of suspected autoimmune activity unrelated to rheumatoid arthritis, such as that associated with tissue or organ rejection. In such instances, RF may serve as one of several </a:t>
            </a:r>
            <a:r>
              <a:rPr lang="en-US" dirty="0" smtClean="0">
                <a:hlinkClick r:id="rId6" tooltip="Serology"/>
              </a:rPr>
              <a:t>serological</a:t>
            </a:r>
            <a:r>
              <a:rPr lang="en-US" dirty="0" smtClean="0"/>
              <a:t> markers for autoimmunity. The sensitivity of RF for established rheumatoid arthritis is only 60-70% with a specificity of 78%.</a:t>
            </a:r>
          </a:p>
          <a:p>
            <a:r>
              <a:rPr lang="en-US" dirty="0" smtClean="0"/>
              <a:t>Many patients with rheumatoid disease are </a:t>
            </a:r>
            <a:r>
              <a:rPr lang="en-US" dirty="0" err="1" smtClean="0"/>
              <a:t>seronegative</a:t>
            </a:r>
            <a:r>
              <a:rPr lang="en-US" dirty="0" smtClean="0"/>
              <a:t> to begin with but </a:t>
            </a:r>
            <a:r>
              <a:rPr lang="en-US" dirty="0" err="1" smtClean="0"/>
              <a:t>seroconvertion</a:t>
            </a:r>
            <a:r>
              <a:rPr lang="en-US" dirty="0" smtClean="0"/>
              <a:t> (becoming positive) occurs in 80% of them</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Interpretation</a:t>
            </a:r>
            <a:br>
              <a:rPr lang="en-US" dirty="0" smtClean="0"/>
            </a:br>
            <a:endParaRPr lang="ar-IQ" dirty="0"/>
          </a:p>
        </p:txBody>
      </p:sp>
      <p:sp>
        <p:nvSpPr>
          <p:cNvPr id="3" name="Content Placeholder 2"/>
          <p:cNvSpPr>
            <a:spLocks noGrp="1"/>
          </p:cNvSpPr>
          <p:nvPr>
            <p:ph idx="1"/>
          </p:nvPr>
        </p:nvSpPr>
        <p:spPr>
          <a:xfrm>
            <a:off x="457200" y="1066800"/>
            <a:ext cx="8229600" cy="5791200"/>
          </a:xfrm>
        </p:spPr>
        <p:txBody>
          <a:bodyPr>
            <a:normAutofit fontScale="47500" lnSpcReduction="20000"/>
          </a:bodyPr>
          <a:lstStyle/>
          <a:p>
            <a:r>
              <a:rPr lang="en-US" sz="4200" dirty="0" smtClean="0">
                <a:solidFill>
                  <a:srgbClr val="002060"/>
                </a:solidFill>
              </a:rPr>
              <a:t>High </a:t>
            </a:r>
            <a:r>
              <a:rPr lang="en-US" sz="4200" dirty="0" smtClean="0">
                <a:solidFill>
                  <a:srgbClr val="002060"/>
                </a:solidFill>
              </a:rPr>
              <a:t>levels of rheumatoid factor (in general, above 20 </a:t>
            </a:r>
            <a:r>
              <a:rPr lang="en-US" sz="4200" dirty="0" smtClean="0">
                <a:solidFill>
                  <a:srgbClr val="002060"/>
                </a:solidFill>
                <a:hlinkClick r:id="rId2" tooltip="International unit"/>
              </a:rPr>
              <a:t>IU</a:t>
            </a:r>
            <a:r>
              <a:rPr lang="en-US" sz="4200" dirty="0" smtClean="0">
                <a:solidFill>
                  <a:srgbClr val="002060"/>
                </a:solidFill>
              </a:rPr>
              <a:t>/</a:t>
            </a:r>
            <a:r>
              <a:rPr lang="en-US" sz="4200" dirty="0" err="1" smtClean="0">
                <a:solidFill>
                  <a:srgbClr val="002060"/>
                </a:solidFill>
              </a:rPr>
              <a:t>mL</a:t>
            </a:r>
            <a:r>
              <a:rPr lang="en-US" sz="4200" dirty="0" smtClean="0">
                <a:solidFill>
                  <a:srgbClr val="002060"/>
                </a:solidFill>
              </a:rPr>
              <a:t>, 1:40, or over the 95th </a:t>
            </a:r>
            <a:r>
              <a:rPr lang="en-US" sz="4200" dirty="0" smtClean="0">
                <a:solidFill>
                  <a:srgbClr val="002060"/>
                </a:solidFill>
                <a:hlinkClick r:id="rId3" tooltip="Percentile"/>
              </a:rPr>
              <a:t>percentile</a:t>
            </a:r>
            <a:r>
              <a:rPr lang="en-US" sz="4200" dirty="0" smtClean="0">
                <a:solidFill>
                  <a:srgbClr val="002060"/>
                </a:solidFill>
              </a:rPr>
              <a:t>; there is some variation among labs) occur in rheumatoid arthritis (present in 80%) and </a:t>
            </a:r>
            <a:r>
              <a:rPr lang="en-US" sz="4200" dirty="0" err="1" smtClean="0">
                <a:solidFill>
                  <a:srgbClr val="002060"/>
                </a:solidFill>
                <a:hlinkClick r:id="rId4" tooltip="Sjögren's syndrome"/>
              </a:rPr>
              <a:t>Sjögren's</a:t>
            </a:r>
            <a:r>
              <a:rPr lang="en-US" sz="4200" dirty="0" smtClean="0">
                <a:solidFill>
                  <a:srgbClr val="002060"/>
                </a:solidFill>
                <a:hlinkClick r:id="rId4" tooltip="Sjögren's syndrome"/>
              </a:rPr>
              <a:t> syndrome</a:t>
            </a:r>
            <a:r>
              <a:rPr lang="en-US" sz="4200" dirty="0" smtClean="0">
                <a:solidFill>
                  <a:srgbClr val="002060"/>
                </a:solidFill>
              </a:rPr>
              <a:t> (present in 70%). The higher the level of RF the greater the probability of destructive </a:t>
            </a:r>
            <a:r>
              <a:rPr lang="en-US" sz="4200" dirty="0" err="1" smtClean="0">
                <a:solidFill>
                  <a:srgbClr val="002060"/>
                </a:solidFill>
              </a:rPr>
              <a:t>articular</a:t>
            </a:r>
            <a:r>
              <a:rPr lang="en-US" sz="4200" dirty="0" smtClean="0">
                <a:solidFill>
                  <a:srgbClr val="002060"/>
                </a:solidFill>
              </a:rPr>
              <a:t> disease</a:t>
            </a:r>
            <a:r>
              <a:rPr lang="en-US" sz="4200" dirty="0" smtClean="0">
                <a:solidFill>
                  <a:srgbClr val="002060"/>
                </a:solidFill>
              </a:rPr>
              <a:t>.</a:t>
            </a:r>
            <a:r>
              <a:rPr lang="en-US" sz="4200" baseline="30000" dirty="0" smtClean="0">
                <a:solidFill>
                  <a:srgbClr val="002060"/>
                </a:solidFill>
              </a:rPr>
              <a:t>[</a:t>
            </a:r>
            <a:r>
              <a:rPr lang="en-US" sz="4200" dirty="0" smtClean="0">
                <a:solidFill>
                  <a:srgbClr val="002060"/>
                </a:solidFill>
              </a:rPr>
              <a:t>It </a:t>
            </a:r>
            <a:r>
              <a:rPr lang="en-US" sz="4200" dirty="0" smtClean="0">
                <a:solidFill>
                  <a:srgbClr val="002060"/>
                </a:solidFill>
              </a:rPr>
              <a:t>is also found in </a:t>
            </a:r>
            <a:r>
              <a:rPr lang="en-US" sz="4200" dirty="0" smtClean="0">
                <a:solidFill>
                  <a:srgbClr val="002060"/>
                </a:solidFill>
                <a:hlinkClick r:id="rId5" tooltip="Epstein-Barr virus"/>
              </a:rPr>
              <a:t>Epstein-Barr virus</a:t>
            </a:r>
            <a:r>
              <a:rPr lang="en-US" sz="4200" dirty="0" smtClean="0">
                <a:solidFill>
                  <a:srgbClr val="002060"/>
                </a:solidFill>
              </a:rPr>
              <a:t> or </a:t>
            </a:r>
            <a:r>
              <a:rPr lang="en-US" sz="4200" dirty="0" smtClean="0">
                <a:solidFill>
                  <a:srgbClr val="002060"/>
                </a:solidFill>
                <a:hlinkClick r:id="rId6" tooltip="Parvovirus"/>
              </a:rPr>
              <a:t>Parvovirus</a:t>
            </a:r>
            <a:r>
              <a:rPr lang="en-US" sz="4200" dirty="0" smtClean="0">
                <a:solidFill>
                  <a:srgbClr val="002060"/>
                </a:solidFill>
              </a:rPr>
              <a:t> infection and in 5-10% of healthy persons, especially the elderly.</a:t>
            </a:r>
          </a:p>
          <a:p>
            <a:r>
              <a:rPr lang="en-US" sz="4200" dirty="0" smtClean="0">
                <a:solidFill>
                  <a:srgbClr val="002060"/>
                </a:solidFill>
              </a:rPr>
              <a:t>There is an association between rheumatoid factor and more persistently active </a:t>
            </a:r>
            <a:r>
              <a:rPr lang="en-US" sz="4200" dirty="0" err="1" smtClean="0">
                <a:solidFill>
                  <a:srgbClr val="002060"/>
                </a:solidFill>
              </a:rPr>
              <a:t>synovitis</a:t>
            </a:r>
            <a:r>
              <a:rPr lang="en-US" sz="4200" dirty="0" smtClean="0">
                <a:solidFill>
                  <a:srgbClr val="002060"/>
                </a:solidFill>
              </a:rPr>
              <a:t>, more joint damage, greater eventual disability and </a:t>
            </a:r>
            <a:r>
              <a:rPr lang="en-US" sz="4200" dirty="0" smtClean="0">
                <a:solidFill>
                  <a:srgbClr val="002060"/>
                </a:solidFill>
                <a:hlinkClick r:id="rId7" tooltip="Arthritis"/>
              </a:rPr>
              <a:t>Arthritis</a:t>
            </a:r>
            <a:r>
              <a:rPr lang="en-US" sz="4200" dirty="0" smtClean="0">
                <a:solidFill>
                  <a:srgbClr val="002060"/>
                </a:solidFill>
              </a:rPr>
              <a:t>. </a:t>
            </a:r>
          </a:p>
          <a:p>
            <a:r>
              <a:rPr lang="en-US" sz="4200" dirty="0" smtClean="0">
                <a:solidFill>
                  <a:srgbClr val="002060"/>
                </a:solidFill>
              </a:rPr>
              <a:t>Other than in </a:t>
            </a:r>
            <a:r>
              <a:rPr lang="en-US" sz="4200" dirty="0" smtClean="0">
                <a:solidFill>
                  <a:srgbClr val="002060"/>
                </a:solidFill>
                <a:hlinkClick r:id="rId8" tooltip="Rheumatoid arthritis"/>
              </a:rPr>
              <a:t>rheumatoid arthritis</a:t>
            </a:r>
            <a:r>
              <a:rPr lang="en-US" sz="4200" dirty="0" smtClean="0">
                <a:solidFill>
                  <a:srgbClr val="002060"/>
                </a:solidFill>
              </a:rPr>
              <a:t>, rheumatoid factor may also be elevated in:</a:t>
            </a:r>
          </a:p>
          <a:p>
            <a:r>
              <a:rPr lang="en-US" sz="4200" dirty="0" smtClean="0">
                <a:solidFill>
                  <a:srgbClr val="002060"/>
                </a:solidFill>
                <a:hlinkClick r:id="rId9" tooltip="Systemic lupus erythematosus"/>
              </a:rPr>
              <a:t>Systemic lupus </a:t>
            </a:r>
            <a:r>
              <a:rPr lang="en-US" sz="4200" dirty="0" err="1" smtClean="0">
                <a:solidFill>
                  <a:srgbClr val="002060"/>
                </a:solidFill>
                <a:hlinkClick r:id="rId9" tooltip="Systemic lupus erythematosus"/>
              </a:rPr>
              <a:t>erythematosus</a:t>
            </a:r>
            <a:r>
              <a:rPr lang="en-US" sz="4200" dirty="0" smtClean="0">
                <a:solidFill>
                  <a:srgbClr val="002060"/>
                </a:solidFill>
              </a:rPr>
              <a:t> (SLE),</a:t>
            </a:r>
            <a:r>
              <a:rPr lang="en-US" sz="4200" dirty="0" err="1" smtClean="0">
                <a:solidFill>
                  <a:srgbClr val="002060"/>
                </a:solidFill>
                <a:hlinkClick r:id="rId4" tooltip="Sjögren's syndrome"/>
              </a:rPr>
              <a:t>Sjögren's</a:t>
            </a:r>
            <a:r>
              <a:rPr lang="en-US" sz="4200" dirty="0" smtClean="0">
                <a:solidFill>
                  <a:srgbClr val="002060"/>
                </a:solidFill>
                <a:hlinkClick r:id="rId4" tooltip="Sjögren's syndrome"/>
              </a:rPr>
              <a:t> </a:t>
            </a:r>
            <a:r>
              <a:rPr lang="en-US" sz="4200" dirty="0" err="1" smtClean="0">
                <a:solidFill>
                  <a:srgbClr val="002060"/>
                </a:solidFill>
                <a:hlinkClick r:id="rId4" tooltip="Sjögren's syndrome"/>
              </a:rPr>
              <a:t>syndrome</a:t>
            </a:r>
            <a:r>
              <a:rPr lang="en-US" sz="4200" dirty="0" err="1" smtClean="0">
                <a:solidFill>
                  <a:srgbClr val="002060"/>
                </a:solidFill>
              </a:rPr>
              <a:t>,</a:t>
            </a:r>
            <a:r>
              <a:rPr lang="en-US" sz="4200" dirty="0" err="1" smtClean="0">
                <a:solidFill>
                  <a:srgbClr val="002060"/>
                </a:solidFill>
                <a:hlinkClick r:id="rId10" tooltip="Interstitial lung disease"/>
              </a:rPr>
              <a:t>Interstitial</a:t>
            </a:r>
            <a:r>
              <a:rPr lang="en-US" sz="4200" dirty="0" smtClean="0">
                <a:solidFill>
                  <a:srgbClr val="002060"/>
                </a:solidFill>
              </a:rPr>
              <a:t> </a:t>
            </a:r>
            <a:r>
              <a:rPr lang="en-US" sz="4200" dirty="0" smtClean="0">
                <a:solidFill>
                  <a:srgbClr val="002060"/>
                </a:solidFill>
                <a:hlinkClick r:id="rId11" tooltip="Pulmonary fibrosis"/>
              </a:rPr>
              <a:t>pulmonary fibrosis</a:t>
            </a:r>
            <a:r>
              <a:rPr lang="en-US" sz="4200" dirty="0" smtClean="0">
                <a:solidFill>
                  <a:srgbClr val="002060"/>
                </a:solidFill>
              </a:rPr>
              <a:t>, </a:t>
            </a:r>
            <a:r>
              <a:rPr lang="en-US" sz="4200" dirty="0" smtClean="0">
                <a:solidFill>
                  <a:srgbClr val="002060"/>
                </a:solidFill>
                <a:hlinkClick r:id="rId12" tooltip="Hepatitis B"/>
              </a:rPr>
              <a:t>Hepatitis </a:t>
            </a:r>
            <a:r>
              <a:rPr lang="en-US" sz="4200" dirty="0" smtClean="0">
                <a:solidFill>
                  <a:srgbClr val="002060"/>
                </a:solidFill>
                <a:hlinkClick r:id="rId12" tooltip="Hepatitis B"/>
              </a:rPr>
              <a:t>B</a:t>
            </a:r>
            <a:r>
              <a:rPr lang="en-US" sz="4200" dirty="0" smtClean="0">
                <a:solidFill>
                  <a:srgbClr val="002060"/>
                </a:solidFill>
              </a:rPr>
              <a:t>, </a:t>
            </a:r>
            <a:r>
              <a:rPr lang="en-US" sz="4200" dirty="0" smtClean="0">
                <a:solidFill>
                  <a:srgbClr val="002060"/>
                </a:solidFill>
                <a:hlinkClick r:id="rId13" tooltip="Chronic liver disease"/>
              </a:rPr>
              <a:t>Chronic liver disease</a:t>
            </a:r>
            <a:r>
              <a:rPr lang="en-US" sz="4200" dirty="0" smtClean="0">
                <a:solidFill>
                  <a:srgbClr val="002060"/>
                </a:solidFill>
              </a:rPr>
              <a:t> and chronic </a:t>
            </a:r>
            <a:r>
              <a:rPr lang="en-US" sz="4200" dirty="0" smtClean="0">
                <a:solidFill>
                  <a:srgbClr val="002060"/>
                </a:solidFill>
                <a:hlinkClick r:id="rId14" tooltip="Hepatitis"/>
              </a:rPr>
              <a:t>hepatitis</a:t>
            </a:r>
            <a:r>
              <a:rPr lang="en-US" sz="4200" dirty="0" smtClean="0">
                <a:solidFill>
                  <a:srgbClr val="002060"/>
                </a:solidFill>
              </a:rPr>
              <a:t>, </a:t>
            </a:r>
            <a:r>
              <a:rPr lang="en-US" sz="4200" dirty="0" smtClean="0">
                <a:solidFill>
                  <a:srgbClr val="002060"/>
                </a:solidFill>
                <a:hlinkClick r:id="rId15" tooltip="Essential mixed cryoglobulinemia"/>
              </a:rPr>
              <a:t>Essential mixed </a:t>
            </a:r>
            <a:r>
              <a:rPr lang="en-US" sz="4200" dirty="0" err="1" smtClean="0">
                <a:solidFill>
                  <a:srgbClr val="002060"/>
                </a:solidFill>
                <a:hlinkClick r:id="rId15" tooltip="Essential mixed cryoglobulinemia"/>
              </a:rPr>
              <a:t>cryoglobulinemia</a:t>
            </a:r>
            <a:r>
              <a:rPr lang="en-US" sz="4200" dirty="0" smtClean="0">
                <a:solidFill>
                  <a:srgbClr val="002060"/>
                </a:solidFill>
              </a:rPr>
              <a:t>, </a:t>
            </a:r>
            <a:r>
              <a:rPr lang="en-US" sz="4200" dirty="0" smtClean="0">
                <a:solidFill>
                  <a:srgbClr val="002060"/>
                </a:solidFill>
                <a:hlinkClick r:id="rId16" tooltip="Primary biliary cirrhosis"/>
              </a:rPr>
              <a:t>Primary </a:t>
            </a:r>
            <a:r>
              <a:rPr lang="en-US" sz="4200" dirty="0" err="1" smtClean="0">
                <a:solidFill>
                  <a:srgbClr val="002060"/>
                </a:solidFill>
                <a:hlinkClick r:id="rId16" tooltip="Primary biliary cirrhosis"/>
              </a:rPr>
              <a:t>biliary</a:t>
            </a:r>
            <a:r>
              <a:rPr lang="en-US" sz="4200" dirty="0" smtClean="0">
                <a:solidFill>
                  <a:srgbClr val="002060"/>
                </a:solidFill>
                <a:hlinkClick r:id="rId16" tooltip="Primary biliary cirrhosis"/>
              </a:rPr>
              <a:t> cirrhosis</a:t>
            </a:r>
            <a:r>
              <a:rPr lang="en-US" sz="4200" dirty="0" smtClean="0">
                <a:solidFill>
                  <a:srgbClr val="002060"/>
                </a:solidFill>
              </a:rPr>
              <a:t>, </a:t>
            </a:r>
            <a:r>
              <a:rPr lang="en-US" sz="4200" dirty="0" smtClean="0">
                <a:solidFill>
                  <a:srgbClr val="002060"/>
                </a:solidFill>
                <a:hlinkClick r:id="rId17" tooltip="Infectious mononucleosis"/>
              </a:rPr>
              <a:t>Infectious mononucleosis</a:t>
            </a:r>
            <a:r>
              <a:rPr lang="en-US" sz="4200" dirty="0" smtClean="0">
                <a:solidFill>
                  <a:srgbClr val="002060"/>
                </a:solidFill>
              </a:rPr>
              <a:t> and any chronic viral infection, </a:t>
            </a:r>
            <a:r>
              <a:rPr lang="en-US" sz="4200" dirty="0" smtClean="0">
                <a:solidFill>
                  <a:srgbClr val="002060"/>
                </a:solidFill>
                <a:hlinkClick r:id="rId18" tooltip="Bacterial endocarditis"/>
              </a:rPr>
              <a:t>Bacterial </a:t>
            </a:r>
            <a:r>
              <a:rPr lang="en-US" sz="4200" dirty="0" err="1" smtClean="0">
                <a:solidFill>
                  <a:srgbClr val="002060"/>
                </a:solidFill>
                <a:hlinkClick r:id="rId18" tooltip="Bacterial endocarditis"/>
              </a:rPr>
              <a:t>endocarditis</a:t>
            </a:r>
            <a:r>
              <a:rPr lang="en-US" sz="4200" dirty="0" smtClean="0">
                <a:solidFill>
                  <a:srgbClr val="002060"/>
                </a:solidFill>
              </a:rPr>
              <a:t>, </a:t>
            </a:r>
            <a:r>
              <a:rPr lang="en-US" sz="4200" dirty="0" smtClean="0">
                <a:solidFill>
                  <a:srgbClr val="002060"/>
                </a:solidFill>
                <a:hlinkClick r:id="rId19" tooltip="Leprosy"/>
              </a:rPr>
              <a:t>Leprosy</a:t>
            </a:r>
            <a:r>
              <a:rPr lang="en-US" sz="4200" dirty="0" smtClean="0">
                <a:solidFill>
                  <a:srgbClr val="002060"/>
                </a:solidFill>
              </a:rPr>
              <a:t>, </a:t>
            </a:r>
            <a:r>
              <a:rPr lang="en-US" sz="4200" dirty="0" err="1" smtClean="0">
                <a:solidFill>
                  <a:srgbClr val="002060"/>
                </a:solidFill>
                <a:hlinkClick r:id="rId20" tooltip="Sarcoidosis"/>
              </a:rPr>
              <a:t>Sarcoidosis</a:t>
            </a:r>
            <a:r>
              <a:rPr lang="en-US" sz="4200" dirty="0" smtClean="0">
                <a:solidFill>
                  <a:srgbClr val="002060"/>
                </a:solidFill>
              </a:rPr>
              <a:t>, </a:t>
            </a:r>
            <a:r>
              <a:rPr lang="en-US" sz="4200" dirty="0" smtClean="0">
                <a:solidFill>
                  <a:srgbClr val="002060"/>
                </a:solidFill>
                <a:hlinkClick r:id="rId21" tooltip="Tuberculosis"/>
              </a:rPr>
              <a:t>Tuberculosis</a:t>
            </a:r>
            <a:r>
              <a:rPr lang="en-US" sz="4200" dirty="0" smtClean="0">
                <a:solidFill>
                  <a:srgbClr val="002060"/>
                </a:solidFill>
              </a:rPr>
              <a:t>, </a:t>
            </a:r>
            <a:r>
              <a:rPr lang="en-US" sz="4200" dirty="0" smtClean="0">
                <a:solidFill>
                  <a:srgbClr val="002060"/>
                </a:solidFill>
                <a:hlinkClick r:id="rId22" tooltip="Syphilis"/>
              </a:rPr>
              <a:t>Syphilis</a:t>
            </a:r>
            <a:r>
              <a:rPr lang="en-US" sz="4200" dirty="0" smtClean="0">
                <a:solidFill>
                  <a:srgbClr val="002060"/>
                </a:solidFill>
              </a:rPr>
              <a:t>, </a:t>
            </a:r>
            <a:r>
              <a:rPr lang="en-US" sz="4200" dirty="0" smtClean="0">
                <a:solidFill>
                  <a:srgbClr val="002060"/>
                </a:solidFill>
                <a:hlinkClick r:id="rId23" tooltip="Visceral leishmaniasis"/>
              </a:rPr>
              <a:t>Visceral </a:t>
            </a:r>
            <a:r>
              <a:rPr lang="en-US" sz="4200" dirty="0" err="1" smtClean="0">
                <a:solidFill>
                  <a:srgbClr val="002060"/>
                </a:solidFill>
                <a:hlinkClick r:id="rId23" tooltip="Visceral leishmaniasis"/>
              </a:rPr>
              <a:t>leishmaniasis</a:t>
            </a:r>
            <a:r>
              <a:rPr lang="en-US" sz="4200" dirty="0" smtClean="0">
                <a:solidFill>
                  <a:srgbClr val="002060"/>
                </a:solidFill>
              </a:rPr>
              <a:t>, </a:t>
            </a:r>
            <a:r>
              <a:rPr lang="en-US" sz="4200" dirty="0" smtClean="0">
                <a:solidFill>
                  <a:srgbClr val="002060"/>
                </a:solidFill>
                <a:hlinkClick r:id="rId24" tooltip="Malaria"/>
              </a:rPr>
              <a:t>Malaria</a:t>
            </a:r>
            <a:r>
              <a:rPr lang="en-US" sz="4200" dirty="0" smtClean="0">
                <a:solidFill>
                  <a:srgbClr val="002060"/>
                </a:solidFill>
              </a:rPr>
              <a:t>, </a:t>
            </a:r>
            <a:r>
              <a:rPr lang="en-US" sz="4200" dirty="0" smtClean="0">
                <a:solidFill>
                  <a:srgbClr val="002060"/>
                </a:solidFill>
                <a:hlinkClick r:id="rId25" tooltip="Leukemia"/>
              </a:rPr>
              <a:t>Leukemia</a:t>
            </a:r>
            <a:r>
              <a:rPr lang="en-US" sz="4200" dirty="0" smtClean="0">
                <a:solidFill>
                  <a:srgbClr val="002060"/>
                </a:solidFill>
              </a:rPr>
              <a:t>, </a:t>
            </a:r>
            <a:r>
              <a:rPr lang="en-US" sz="4200" dirty="0" err="1" smtClean="0">
                <a:solidFill>
                  <a:srgbClr val="002060"/>
                </a:solidFill>
                <a:hlinkClick r:id="rId26" tooltip="Dermatomyositis"/>
              </a:rPr>
              <a:t>Dermatomyositis</a:t>
            </a:r>
            <a:r>
              <a:rPr lang="en-US" sz="4200" dirty="0" smtClean="0">
                <a:solidFill>
                  <a:srgbClr val="002060"/>
                </a:solidFill>
              </a:rPr>
              <a:t>, </a:t>
            </a:r>
            <a:r>
              <a:rPr lang="en-US" sz="4200" dirty="0" smtClean="0">
                <a:solidFill>
                  <a:srgbClr val="002060"/>
                </a:solidFill>
                <a:hlinkClick r:id="rId27" tooltip="Systemic sclerosis"/>
              </a:rPr>
              <a:t>Systemic sclerosis</a:t>
            </a:r>
            <a:r>
              <a:rPr lang="en-US" sz="4200" dirty="0" smtClean="0">
                <a:solidFill>
                  <a:srgbClr val="002060"/>
                </a:solidFill>
              </a:rPr>
              <a:t>, After vaccination/transfusion in normal individuals</a:t>
            </a: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err="1" smtClean="0"/>
              <a:t>Widal</a:t>
            </a:r>
            <a:r>
              <a:rPr lang="en-US" b="1" dirty="0" smtClean="0"/>
              <a:t> </a:t>
            </a:r>
            <a:r>
              <a:rPr lang="en-US" b="1" dirty="0" smtClean="0"/>
              <a:t>test</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62500" lnSpcReduction="20000"/>
          </a:bodyPr>
          <a:lstStyle/>
          <a:p>
            <a:r>
              <a:rPr lang="en-US" dirty="0" smtClean="0"/>
              <a:t>A </a:t>
            </a:r>
            <a:r>
              <a:rPr lang="en-US" dirty="0" err="1" smtClean="0"/>
              <a:t>Widal</a:t>
            </a:r>
            <a:r>
              <a:rPr lang="en-US" dirty="0" smtClean="0"/>
              <a:t> Test slide showing agglutinations in reactions of corresponding O and H antigens</a:t>
            </a:r>
          </a:p>
          <a:p>
            <a:r>
              <a:rPr lang="en-US" dirty="0" smtClean="0"/>
              <a:t>The </a:t>
            </a:r>
            <a:r>
              <a:rPr lang="en-US" b="1" dirty="0" err="1" smtClean="0"/>
              <a:t>Widal</a:t>
            </a:r>
            <a:r>
              <a:rPr lang="en-US" b="1" dirty="0" smtClean="0"/>
              <a:t> test</a:t>
            </a:r>
            <a:r>
              <a:rPr lang="en-US" dirty="0" smtClean="0"/>
              <a:t>, developed in 1896 and named after </a:t>
            </a:r>
            <a:r>
              <a:rPr lang="en-US" dirty="0" smtClean="0">
                <a:hlinkClick r:id="rId2" tooltip="Georges-Fernand Widal"/>
              </a:rPr>
              <a:t>Georges-</a:t>
            </a:r>
            <a:r>
              <a:rPr lang="en-US" dirty="0" err="1" smtClean="0">
                <a:hlinkClick r:id="rId2" tooltip="Georges-Fernand Widal"/>
              </a:rPr>
              <a:t>Fernand</a:t>
            </a:r>
            <a:r>
              <a:rPr lang="en-US" dirty="0" smtClean="0">
                <a:hlinkClick r:id="rId2" tooltip="Georges-Fernand Widal"/>
              </a:rPr>
              <a:t> </a:t>
            </a:r>
            <a:r>
              <a:rPr lang="en-US" dirty="0" err="1" smtClean="0">
                <a:hlinkClick r:id="rId2" tooltip="Georges-Fernand Widal"/>
              </a:rPr>
              <a:t>Widal</a:t>
            </a:r>
            <a:r>
              <a:rPr lang="en-US" dirty="0" smtClean="0"/>
              <a:t>, who introduced it, is a presumptive </a:t>
            </a:r>
            <a:r>
              <a:rPr lang="en-US" dirty="0" smtClean="0">
                <a:hlinkClick r:id="rId3" tooltip="Serological"/>
              </a:rPr>
              <a:t>serological</a:t>
            </a:r>
            <a:r>
              <a:rPr lang="en-US" dirty="0" smtClean="0"/>
              <a:t> test for </a:t>
            </a:r>
            <a:r>
              <a:rPr lang="en-US" dirty="0" smtClean="0">
                <a:hlinkClick r:id="rId4" tooltip="Enteric fever"/>
              </a:rPr>
              <a:t>enteric fever</a:t>
            </a:r>
            <a:r>
              <a:rPr lang="en-US" dirty="0" smtClean="0"/>
              <a:t> or </a:t>
            </a:r>
            <a:r>
              <a:rPr lang="en-US" dirty="0" smtClean="0">
                <a:hlinkClick r:id="rId5" tooltip="Undulant fever"/>
              </a:rPr>
              <a:t>undulant fever</a:t>
            </a:r>
            <a:r>
              <a:rPr lang="en-US" dirty="0" smtClean="0"/>
              <a:t> whereby bacteria causing typhoid fever are mixed with a serum containing specific antibodies obtained from an infected individual. </a:t>
            </a:r>
          </a:p>
          <a:p>
            <a:r>
              <a:rPr lang="en-US" dirty="0" smtClean="0"/>
              <a:t>Test results need to be interpreted carefully to account for any history of enteric fever, </a:t>
            </a:r>
            <a:r>
              <a:rPr lang="en-US" dirty="0" smtClean="0">
                <a:hlinkClick r:id="rId6" tooltip="Typhoid"/>
              </a:rPr>
              <a:t>typhoid</a:t>
            </a:r>
            <a:r>
              <a:rPr lang="en-US" dirty="0" smtClean="0"/>
              <a:t> vaccination, and the general level of antibodies in the populations in endemic areas of the world.</a:t>
            </a:r>
          </a:p>
          <a:p>
            <a:r>
              <a:rPr lang="en-US" dirty="0" smtClean="0"/>
              <a:t> As with all serological tests, the rise in antibody levels needed to perform the diagnosis takes 7–14 days, which limits its applicability in early diagnosis. Other means of diagnosing </a:t>
            </a:r>
            <a:r>
              <a:rPr lang="en-US" i="1" dirty="0" smtClean="0">
                <a:hlinkClick r:id="rId7" tooltip="Salmonella typhi"/>
              </a:rPr>
              <a:t>Salmonella </a:t>
            </a:r>
            <a:r>
              <a:rPr lang="en-US" i="1" dirty="0" err="1" smtClean="0">
                <a:hlinkClick r:id="rId7" tooltip="Salmonella typhi"/>
              </a:rPr>
              <a:t>typhi</a:t>
            </a:r>
            <a:r>
              <a:rPr lang="en-US" dirty="0" smtClean="0"/>
              <a:t> (and </a:t>
            </a:r>
            <a:r>
              <a:rPr lang="en-US" i="1" dirty="0" err="1" smtClean="0">
                <a:hlinkClick r:id="rId8" tooltip="Salmonella paratyphi"/>
              </a:rPr>
              <a:t>paratyphi</a:t>
            </a:r>
            <a:r>
              <a:rPr lang="en-US" dirty="0" smtClean="0"/>
              <a:t>) include cultures of blood, urine and </a:t>
            </a:r>
            <a:r>
              <a:rPr lang="en-US" dirty="0" err="1" smtClean="0">
                <a:hlinkClick r:id="rId9" tooltip="Faeces"/>
              </a:rPr>
              <a:t>faeces</a:t>
            </a:r>
            <a:r>
              <a:rPr lang="en-US" dirty="0" smtClean="0"/>
              <a:t>. These organisms produce H</a:t>
            </a:r>
            <a:r>
              <a:rPr lang="en-US" baseline="-25000" dirty="0" smtClean="0"/>
              <a:t>2</a:t>
            </a:r>
            <a:r>
              <a:rPr lang="en-US" dirty="0" smtClean="0"/>
              <a:t>S from </a:t>
            </a:r>
            <a:r>
              <a:rPr lang="en-US" dirty="0" err="1" smtClean="0"/>
              <a:t>thiosulfate</a:t>
            </a:r>
            <a:r>
              <a:rPr lang="en-US" dirty="0" smtClean="0"/>
              <a:t> and can be identified easily on differential media such as </a:t>
            </a:r>
            <a:r>
              <a:rPr lang="en-US" dirty="0" smtClean="0">
                <a:hlinkClick r:id="rId10" tooltip="Bismuth sulfite agar"/>
              </a:rPr>
              <a:t>bismuth sulfite agar</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Widal</a:t>
            </a:r>
            <a:r>
              <a:rPr lang="en-US" dirty="0" smtClean="0"/>
              <a:t> test kit</a:t>
            </a:r>
            <a:endParaRPr lang="ar-IQ" dirty="0"/>
          </a:p>
        </p:txBody>
      </p:sp>
      <p:sp>
        <p:nvSpPr>
          <p:cNvPr id="3" name="Content Placeholder 2"/>
          <p:cNvSpPr>
            <a:spLocks noGrp="1"/>
          </p:cNvSpPr>
          <p:nvPr>
            <p:ph idx="1"/>
          </p:nvPr>
        </p:nvSpPr>
        <p:spPr/>
        <p:txBody>
          <a:bodyPr>
            <a:normAutofit fontScale="70000" lnSpcReduction="20000"/>
          </a:bodyPr>
          <a:lstStyle/>
          <a:p>
            <a:pPr fontAlgn="base"/>
            <a:r>
              <a:rPr lang="en-US" b="1" dirty="0" smtClean="0"/>
              <a:t>(</a:t>
            </a:r>
            <a:r>
              <a:rPr lang="en-US" b="1" dirty="0" smtClean="0"/>
              <a:t>killed colored suspension of </a:t>
            </a:r>
            <a:r>
              <a:rPr lang="en-US" b="1" i="1" dirty="0" smtClean="0"/>
              <a:t>S. </a:t>
            </a:r>
            <a:r>
              <a:rPr lang="en-US" b="1" i="1" dirty="0" err="1" smtClean="0"/>
              <a:t>enterica</a:t>
            </a:r>
            <a:r>
              <a:rPr lang="en-US" b="1" dirty="0" smtClean="0"/>
              <a:t> serotype </a:t>
            </a:r>
            <a:r>
              <a:rPr lang="en-US" b="1" dirty="0" err="1" smtClean="0"/>
              <a:t>Typhi</a:t>
            </a:r>
            <a:r>
              <a:rPr lang="en-US" b="1" dirty="0" smtClean="0"/>
              <a:t> O antigen, </a:t>
            </a:r>
            <a:r>
              <a:rPr lang="en-US" b="1" i="1" dirty="0" smtClean="0"/>
              <a:t>S. </a:t>
            </a:r>
            <a:r>
              <a:rPr lang="en-US" b="1" i="1" dirty="0" err="1" smtClean="0"/>
              <a:t>enterica</a:t>
            </a:r>
            <a:r>
              <a:rPr lang="en-US" b="1" dirty="0" smtClean="0"/>
              <a:t> serotype </a:t>
            </a:r>
            <a:r>
              <a:rPr lang="en-US" b="1" dirty="0" err="1" smtClean="0"/>
              <a:t>Typhi</a:t>
            </a:r>
            <a:r>
              <a:rPr lang="en-US" b="1" dirty="0" smtClean="0"/>
              <a:t> H antigen and </a:t>
            </a:r>
            <a:r>
              <a:rPr lang="en-US" b="1" i="1" dirty="0" smtClean="0"/>
              <a:t>S. </a:t>
            </a:r>
            <a:r>
              <a:rPr lang="en-US" b="1" i="1" dirty="0" err="1" smtClean="0"/>
              <a:t>enterica</a:t>
            </a:r>
            <a:r>
              <a:rPr lang="en-US" b="1" dirty="0" smtClean="0"/>
              <a:t> serotype </a:t>
            </a:r>
            <a:r>
              <a:rPr lang="en-US" b="1" dirty="0" err="1" smtClean="0"/>
              <a:t>Paratyphi</a:t>
            </a:r>
            <a:r>
              <a:rPr lang="en-US" b="1" dirty="0" smtClean="0"/>
              <a:t> AH antigen and </a:t>
            </a:r>
            <a:r>
              <a:rPr lang="en-US" b="1" i="1" dirty="0" smtClean="0"/>
              <a:t>S. </a:t>
            </a:r>
            <a:r>
              <a:rPr lang="en-US" b="1" i="1" dirty="0" err="1" smtClean="0"/>
              <a:t>enterica</a:t>
            </a:r>
            <a:r>
              <a:rPr lang="en-US" b="1" i="1" dirty="0" smtClean="0"/>
              <a:t> </a:t>
            </a:r>
            <a:r>
              <a:rPr lang="en-US" b="1" dirty="0" smtClean="0"/>
              <a:t>serotype </a:t>
            </a:r>
            <a:r>
              <a:rPr lang="en-US" b="1" dirty="0" err="1" smtClean="0"/>
              <a:t>Paratyphi</a:t>
            </a:r>
            <a:r>
              <a:rPr lang="en-US" b="1" dirty="0" smtClean="0"/>
              <a:t> BH antigen).</a:t>
            </a:r>
          </a:p>
          <a:p>
            <a:r>
              <a:rPr lang="en-US" b="1" dirty="0" smtClean="0"/>
              <a:t>The </a:t>
            </a:r>
            <a:r>
              <a:rPr lang="en-US" b="1" dirty="0" err="1" smtClean="0"/>
              <a:t>Widal</a:t>
            </a:r>
            <a:r>
              <a:rPr lang="en-US" b="1" dirty="0" smtClean="0"/>
              <a:t> test is positive if TO antigen </a:t>
            </a:r>
            <a:r>
              <a:rPr lang="en-US" b="1" dirty="0" smtClean="0">
                <a:hlinkClick r:id="rId2" tooltip="Titer"/>
              </a:rPr>
              <a:t>titer</a:t>
            </a:r>
            <a:r>
              <a:rPr lang="en-US" b="1" dirty="0" smtClean="0"/>
              <a:t> is more than 1:160 in an active infection, or if TH antigen titer is more than 1:160 in past infection or in immunized persons</a:t>
            </a:r>
            <a:r>
              <a:rPr lang="en-US" b="1" dirty="0" smtClean="0"/>
              <a:t>.</a:t>
            </a:r>
          </a:p>
          <a:p>
            <a:r>
              <a:rPr lang="en-US" b="1" dirty="0" smtClean="0"/>
              <a:t> </a:t>
            </a:r>
            <a:r>
              <a:rPr lang="en-US" b="1" dirty="0" smtClean="0"/>
              <a:t>A single </a:t>
            </a:r>
            <a:r>
              <a:rPr lang="en-US" b="1" dirty="0" err="1" smtClean="0"/>
              <a:t>Widal</a:t>
            </a:r>
            <a:r>
              <a:rPr lang="en-US" b="1" dirty="0" smtClean="0"/>
              <a:t> test is of little clinical relevance due to the high number of cross-reacting infections, including malaria. If no other tests (either bacteriologic culture or more specific serology) are available, a fourfold increase in the titer (e.g., from 1:40 to 1:640) in the course of the infection, or a conversion from an </a:t>
            </a:r>
            <a:r>
              <a:rPr lang="en-US" b="1" dirty="0" err="1" smtClean="0"/>
              <a:t>IgM</a:t>
            </a:r>
            <a:r>
              <a:rPr lang="en-US" b="1" dirty="0" smtClean="0"/>
              <a:t> reaction to an </a:t>
            </a:r>
            <a:r>
              <a:rPr lang="en-US" b="1" dirty="0" err="1" smtClean="0"/>
              <a:t>IgG</a:t>
            </a:r>
            <a:r>
              <a:rPr lang="en-US" b="1" dirty="0" smtClean="0"/>
              <a:t> reaction of at least the same titer, would be consistent with a typhoid infection</a:t>
            </a:r>
            <a:endParaRPr lang="ar-IQ"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Serological </a:t>
            </a:r>
            <a:r>
              <a:rPr lang="en-US" b="1" dirty="0" smtClean="0"/>
              <a:t>response with </a:t>
            </a:r>
            <a:r>
              <a:rPr lang="en-US" b="1" dirty="0" err="1" smtClean="0"/>
              <a:t>Widal</a:t>
            </a:r>
            <a:r>
              <a:rPr lang="en-US" b="1" dirty="0" smtClean="0"/>
              <a:t> agglutinins</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a:t>
            </a:r>
            <a:r>
              <a:rPr lang="en-US" dirty="0" smtClean="0"/>
              <a:t>The earliest serological response in acute typhoid fever is a rise in the </a:t>
            </a:r>
            <a:r>
              <a:rPr lang="en-US" dirty="0" err="1" smtClean="0"/>
              <a:t>titre</a:t>
            </a:r>
            <a:r>
              <a:rPr lang="en-US" dirty="0" smtClean="0"/>
              <a:t> of the O antibody, with an elevation of the H- antibody </a:t>
            </a:r>
            <a:r>
              <a:rPr lang="en-US" dirty="0" err="1" smtClean="0"/>
              <a:t>titre</a:t>
            </a:r>
            <a:r>
              <a:rPr lang="en-US" dirty="0" smtClean="0"/>
              <a:t> developing more slowly but persisting longer than that of the O- antibody cutoff </a:t>
            </a:r>
            <a:r>
              <a:rPr lang="en-US" dirty="0" err="1" smtClean="0"/>
              <a:t>titre</a:t>
            </a:r>
            <a:r>
              <a:rPr lang="en-US" dirty="0" smtClean="0"/>
              <a:t> . Usually, </a:t>
            </a:r>
            <a:r>
              <a:rPr lang="en-US" b="1" dirty="0" smtClean="0"/>
              <a:t>O antibodies appear on days 6-8 and H antibodies on days 10-12 after the onset of the disease</a:t>
            </a:r>
            <a:r>
              <a:rPr lang="en-US" dirty="0" smtClean="0"/>
              <a:t>. The O antibody concentrations fall about 6 months after previous exposure to typhoid . Patients from communities where typhoid is endemic have higher H-antibody </a:t>
            </a:r>
            <a:r>
              <a:rPr lang="en-US" dirty="0" err="1" smtClean="0"/>
              <a:t>titres</a:t>
            </a:r>
            <a:r>
              <a:rPr lang="en-US" dirty="0" smtClean="0"/>
              <a:t> than do those not previously exposed to the antigens.</a:t>
            </a:r>
          </a:p>
          <a:p>
            <a:r>
              <a:rPr lang="en-US" dirty="0" smtClean="0"/>
              <a:t>-Some authors have reported that the level of H agglutinins is unhelpful in the diagnosis of typhoid, mentioning that the H-agglutinin </a:t>
            </a:r>
            <a:r>
              <a:rPr lang="en-US" dirty="0" err="1" smtClean="0"/>
              <a:t>titre</a:t>
            </a:r>
            <a:r>
              <a:rPr lang="en-US" dirty="0" smtClean="0"/>
              <a:t> remains elevated for a longer period than the O-agglutinin </a:t>
            </a:r>
            <a:r>
              <a:rPr lang="en-US" dirty="0" err="1" smtClean="0"/>
              <a:t>titre</a:t>
            </a:r>
            <a:r>
              <a:rPr lang="en-US" dirty="0" smtClean="0"/>
              <a:t> after an episode of typhoid fever and also may rise as a nonspecific response to other infections. Some of the studies found O </a:t>
            </a:r>
            <a:r>
              <a:rPr lang="en-US" dirty="0" err="1" smtClean="0"/>
              <a:t>titre</a:t>
            </a:r>
            <a:r>
              <a:rPr lang="en-US" dirty="0" smtClean="0"/>
              <a:t> to be of greater diagnostic significance</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Rose Bengal plate test (RBT) for </a:t>
            </a:r>
            <a:r>
              <a:rPr lang="en-US" b="1" dirty="0" err="1" smtClean="0"/>
              <a:t>Brucella</a:t>
            </a:r>
            <a:endParaRPr lang="ar-IQ" dirty="0"/>
          </a:p>
        </p:txBody>
      </p:sp>
      <p:sp>
        <p:nvSpPr>
          <p:cNvPr id="3" name="Content Placeholder 2"/>
          <p:cNvSpPr>
            <a:spLocks noGrp="1"/>
          </p:cNvSpPr>
          <p:nvPr>
            <p:ph idx="1"/>
          </p:nvPr>
        </p:nvSpPr>
        <p:spPr/>
        <p:txBody>
          <a:bodyPr>
            <a:normAutofit fontScale="70000" lnSpcReduction="20000"/>
          </a:bodyPr>
          <a:lstStyle/>
          <a:p>
            <a:pPr fontAlgn="base"/>
            <a:r>
              <a:rPr lang="en-US" b="1" dirty="0" smtClean="0"/>
              <a:t>Four types of </a:t>
            </a:r>
            <a:r>
              <a:rPr lang="en-US" b="1" i="1" dirty="0" err="1" smtClean="0"/>
              <a:t>Brucella</a:t>
            </a:r>
            <a:r>
              <a:rPr lang="en-US" b="1" dirty="0" smtClean="0"/>
              <a:t> bacteria cause the majority of brucellosis infections in humans:</a:t>
            </a:r>
          </a:p>
          <a:p>
            <a:r>
              <a:rPr lang="en-US" b="1" i="1" dirty="0" smtClean="0"/>
              <a:t>B. </a:t>
            </a:r>
            <a:r>
              <a:rPr lang="en-US" b="1" i="1" dirty="0" err="1" smtClean="0"/>
              <a:t>melitensis</a:t>
            </a:r>
            <a:r>
              <a:rPr lang="en-US" b="1" dirty="0" smtClean="0"/>
              <a:t> </a:t>
            </a:r>
            <a:r>
              <a:rPr lang="en-US" b="1" i="1" dirty="0" smtClean="0"/>
              <a:t>.</a:t>
            </a:r>
            <a:r>
              <a:rPr lang="en-US" b="1" dirty="0" smtClean="0"/>
              <a:t> This type causes most cases of human brucellosis and is mainly found in sheep and goats. It is most often seen in :Middle </a:t>
            </a:r>
            <a:r>
              <a:rPr lang="en-US" b="1" dirty="0" err="1" smtClean="0"/>
              <a:t>East,Spain,Greece,Latin</a:t>
            </a:r>
            <a:r>
              <a:rPr lang="en-US" b="1" dirty="0" smtClean="0"/>
              <a:t> America, India</a:t>
            </a:r>
          </a:p>
          <a:p>
            <a:r>
              <a:rPr lang="en-US" b="1" i="1" dirty="0" smtClean="0"/>
              <a:t>B. </a:t>
            </a:r>
            <a:r>
              <a:rPr lang="en-US" b="1" i="1" dirty="0" err="1" smtClean="0"/>
              <a:t>suis</a:t>
            </a:r>
            <a:r>
              <a:rPr lang="en-US" b="1" dirty="0" smtClean="0"/>
              <a:t> </a:t>
            </a:r>
            <a:r>
              <a:rPr lang="en-US" b="1" i="1" dirty="0" smtClean="0"/>
              <a:t>. </a:t>
            </a:r>
            <a:r>
              <a:rPr lang="en-US" b="1" dirty="0" smtClean="0"/>
              <a:t>This infection found in wild pigs is the most common type of </a:t>
            </a:r>
            <a:r>
              <a:rPr lang="en-US" b="1" i="1" dirty="0" err="1" smtClean="0"/>
              <a:t>Brucella</a:t>
            </a:r>
            <a:r>
              <a:rPr lang="en-US" b="1" dirty="0" smtClean="0"/>
              <a:t> seen in the U.S. Brucellosis due to this strain most often occurs in the Southeast and California. It also occurs in Europe, South America, and Southeast Asia.</a:t>
            </a:r>
          </a:p>
          <a:p>
            <a:r>
              <a:rPr lang="en-US" b="1" i="1" dirty="0" smtClean="0"/>
              <a:t>B. </a:t>
            </a:r>
            <a:r>
              <a:rPr lang="en-US" b="1" i="1" dirty="0" err="1" smtClean="0"/>
              <a:t>canis</a:t>
            </a:r>
            <a:r>
              <a:rPr lang="en-US" b="1" i="1" dirty="0" smtClean="0"/>
              <a:t>. </a:t>
            </a:r>
            <a:r>
              <a:rPr lang="en-US" b="1" dirty="0" smtClean="0"/>
              <a:t>The infection from this type of bacteria spreads from dogs. It is most often seen in: North, Central, and South America, Japan, Central Europe</a:t>
            </a:r>
          </a:p>
          <a:p>
            <a:r>
              <a:rPr lang="en-US" b="1" i="1" dirty="0" smtClean="0"/>
              <a:t>B. </a:t>
            </a:r>
            <a:r>
              <a:rPr lang="en-US" b="1" i="1" dirty="0" err="1" smtClean="0"/>
              <a:t>abortus</a:t>
            </a:r>
            <a:r>
              <a:rPr lang="en-US" b="1" dirty="0" smtClean="0"/>
              <a:t> </a:t>
            </a:r>
            <a:r>
              <a:rPr lang="en-US" b="1" i="1" dirty="0" smtClean="0"/>
              <a:t>. </a:t>
            </a:r>
            <a:r>
              <a:rPr lang="en-US" b="1" dirty="0" smtClean="0"/>
              <a:t>This infection comes from cattle. It occurs worldwide. It has been wiped out in several European countries, Japan, </a:t>
            </a:r>
            <a:r>
              <a:rPr lang="en-US" b="1" dirty="0" smtClean="0"/>
              <a:t>Canada</a:t>
            </a:r>
            <a:r>
              <a:rPr lang="en-US" b="1" dirty="0" smtClean="0"/>
              <a:t>, Australia, and New Zealand.</a:t>
            </a:r>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en-US" dirty="0" smtClean="0"/>
              <a:t>The Rose Bengal test (RBT) is a simple, rapid slide-type agglutination assay performed with a stained </a:t>
            </a:r>
            <a:r>
              <a:rPr lang="en-US" i="1" dirty="0" smtClean="0"/>
              <a:t>B. </a:t>
            </a:r>
            <a:r>
              <a:rPr lang="en-US" i="1" dirty="0" err="1" smtClean="0"/>
              <a:t>abortus</a:t>
            </a:r>
            <a:r>
              <a:rPr lang="en-US" dirty="0" smtClean="0"/>
              <a:t> suspension at pH 3.6–3.7 and plain serum.</a:t>
            </a:r>
          </a:p>
          <a:p>
            <a:pPr fontAlgn="base"/>
            <a:r>
              <a:rPr lang="en-US" dirty="0" smtClean="0"/>
              <a:t>Although the overall sensitivity reported for RBT varies widely, with the use of good quality antigens made by experienced or reference laboratories, the sensitivity of RBT can increased.</a:t>
            </a:r>
          </a:p>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of Rose Bengal Plate Test</a:t>
            </a:r>
            <a:endParaRPr lang="ar-IQ" dirty="0"/>
          </a:p>
        </p:txBody>
      </p:sp>
      <p:sp>
        <p:nvSpPr>
          <p:cNvPr id="3" name="Content Placeholder 2"/>
          <p:cNvSpPr>
            <a:spLocks noGrp="1"/>
          </p:cNvSpPr>
          <p:nvPr>
            <p:ph idx="1"/>
          </p:nvPr>
        </p:nvSpPr>
        <p:spPr/>
        <p:txBody>
          <a:bodyPr>
            <a:normAutofit fontScale="92500"/>
          </a:bodyPr>
          <a:lstStyle/>
          <a:p>
            <a:pPr fontAlgn="base"/>
            <a:r>
              <a:rPr lang="en-US" dirty="0" smtClean="0"/>
              <a:t>:</a:t>
            </a:r>
            <a:endParaRPr lang="en-US" dirty="0" smtClean="0"/>
          </a:p>
          <a:p>
            <a:pPr fontAlgn="base"/>
            <a:r>
              <a:rPr lang="en-US" dirty="0" smtClean="0"/>
              <a:t>1-Test Serum (0.03 ml) is mixed with an equal volume of antigen on a white tile or enamel plate to produce a zone approximately 2 cm in diameter.</a:t>
            </a:r>
          </a:p>
          <a:p>
            <a:pPr fontAlgn="base"/>
            <a:r>
              <a:rPr lang="en-US" dirty="0" smtClean="0"/>
              <a:t>2-The mixture is agitated gently for four minutes at ambient temperature, and then observed for agglutination.</a:t>
            </a:r>
          </a:p>
          <a:p>
            <a:r>
              <a:rPr lang="en-US" dirty="0" smtClean="0"/>
              <a:t>3-Any visible reaction is considered to be positive</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Anti-</a:t>
            </a:r>
            <a:r>
              <a:rPr lang="en-US" dirty="0" err="1" smtClean="0"/>
              <a:t>streptolysin</a:t>
            </a:r>
            <a:r>
              <a:rPr lang="en-US" dirty="0" smtClean="0"/>
              <a:t> </a:t>
            </a:r>
            <a:r>
              <a:rPr lang="en-US" dirty="0" smtClean="0"/>
              <a:t>O</a:t>
            </a:r>
            <a:br>
              <a:rPr lang="en-US" dirty="0" smtClean="0"/>
            </a:br>
            <a:endParaRPr lang="ar-IQ" dirty="0"/>
          </a:p>
        </p:txBody>
      </p:sp>
      <p:sp>
        <p:nvSpPr>
          <p:cNvPr id="3" name="Content Placeholder 2"/>
          <p:cNvSpPr>
            <a:spLocks noGrp="1"/>
          </p:cNvSpPr>
          <p:nvPr>
            <p:ph idx="1"/>
          </p:nvPr>
        </p:nvSpPr>
        <p:spPr/>
        <p:txBody>
          <a:bodyPr>
            <a:normAutofit fontScale="92500" lnSpcReduction="20000"/>
          </a:bodyPr>
          <a:lstStyle/>
          <a:p>
            <a:r>
              <a:rPr lang="en-US" b="1" dirty="0" smtClean="0"/>
              <a:t>Anti-</a:t>
            </a:r>
            <a:r>
              <a:rPr lang="en-US" b="1" dirty="0" err="1" smtClean="0"/>
              <a:t>streptolysin</a:t>
            </a:r>
            <a:r>
              <a:rPr lang="en-US" b="1" dirty="0" smtClean="0"/>
              <a:t> </a:t>
            </a:r>
            <a:r>
              <a:rPr lang="en-US" b="1" dirty="0" smtClean="0"/>
              <a:t>O</a:t>
            </a:r>
            <a:r>
              <a:rPr lang="en-US" dirty="0" smtClean="0"/>
              <a:t> (ASO or ASLO) is the antibody made against </a:t>
            </a:r>
            <a:r>
              <a:rPr lang="en-US" dirty="0" err="1" smtClean="0">
                <a:hlinkClick r:id="rId2" tooltip="Streptolysin"/>
              </a:rPr>
              <a:t>streptolysin</a:t>
            </a:r>
            <a:r>
              <a:rPr lang="en-US" dirty="0" smtClean="0">
                <a:hlinkClick r:id="rId2" tooltip="Streptolysin"/>
              </a:rPr>
              <a:t> O</a:t>
            </a:r>
            <a:r>
              <a:rPr lang="en-US" dirty="0" smtClean="0"/>
              <a:t>, an immunogenic, oxygen-labile </a:t>
            </a:r>
            <a:r>
              <a:rPr lang="en-US" dirty="0" smtClean="0">
                <a:hlinkClick r:id="rId3" tooltip="Streptococcal"/>
              </a:rPr>
              <a:t>streptococcal</a:t>
            </a:r>
            <a:r>
              <a:rPr lang="en-US" dirty="0" smtClean="0"/>
              <a:t> </a:t>
            </a:r>
            <a:r>
              <a:rPr lang="en-US" dirty="0" smtClean="0">
                <a:hlinkClick r:id="rId4" tooltip="Hemolytic"/>
              </a:rPr>
              <a:t>hemolytic</a:t>
            </a:r>
            <a:r>
              <a:rPr lang="en-US" dirty="0" smtClean="0"/>
              <a:t> </a:t>
            </a:r>
            <a:r>
              <a:rPr lang="en-US" dirty="0" err="1" smtClean="0">
                <a:hlinkClick r:id="rId5" tooltip="Exotoxin"/>
              </a:rPr>
              <a:t>exotoxin</a:t>
            </a:r>
            <a:r>
              <a:rPr lang="en-US" dirty="0" smtClean="0"/>
              <a:t> produced by most strains of group A and many strains of groups C and G </a:t>
            </a:r>
            <a:r>
              <a:rPr lang="en-US" i="1" dirty="0" smtClean="0">
                <a:hlinkClick r:id="rId6" tooltip="Streptococcus"/>
              </a:rPr>
              <a:t>Streptococcus</a:t>
            </a:r>
            <a:r>
              <a:rPr lang="en-US" dirty="0" smtClean="0"/>
              <a:t> bacteria. </a:t>
            </a:r>
          </a:p>
          <a:p>
            <a:r>
              <a:rPr lang="en-US" dirty="0" smtClean="0"/>
              <a:t>The "O" in the name stands for </a:t>
            </a:r>
            <a:r>
              <a:rPr lang="en-US" i="1" dirty="0" smtClean="0"/>
              <a:t>oxygen-labile</a:t>
            </a:r>
            <a:r>
              <a:rPr lang="en-US" dirty="0" smtClean="0"/>
              <a:t>; the other related toxin being oxygen-stable </a:t>
            </a:r>
            <a:r>
              <a:rPr lang="en-US" dirty="0" err="1" smtClean="0"/>
              <a:t>streptolysin</a:t>
            </a:r>
            <a:r>
              <a:rPr lang="en-US" dirty="0" smtClean="0"/>
              <a:t>-S. The main function of </a:t>
            </a:r>
            <a:r>
              <a:rPr lang="en-US" dirty="0" err="1" smtClean="0"/>
              <a:t>streptolysin</a:t>
            </a:r>
            <a:r>
              <a:rPr lang="en-US" dirty="0" smtClean="0"/>
              <a:t> O is to cause </a:t>
            </a:r>
            <a:r>
              <a:rPr lang="en-US" dirty="0" err="1" smtClean="0"/>
              <a:t>hemolysis</a:t>
            </a:r>
            <a:r>
              <a:rPr lang="en-US" dirty="0" smtClean="0"/>
              <a:t> (the breaking open of red blood cells) — in particular, </a:t>
            </a:r>
            <a:r>
              <a:rPr lang="en-US" dirty="0" smtClean="0">
                <a:hlinkClick r:id="rId7" tooltip="Hemolysis (microbiology)"/>
              </a:rPr>
              <a:t>beta-</a:t>
            </a:r>
            <a:r>
              <a:rPr lang="en-US" dirty="0" err="1" smtClean="0">
                <a:hlinkClick r:id="rId7" tooltip="Hemolysis (microbiology)"/>
              </a:rPr>
              <a:t>hemolysis</a:t>
            </a:r>
            <a:r>
              <a:rPr lang="en-US" dirty="0" smtClean="0"/>
              <a:t>.</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Limitation of Rose Bengal Test:</a:t>
            </a:r>
            <a:br>
              <a:rPr lang="en-US" dirty="0" smtClean="0"/>
            </a:br>
            <a:endParaRPr lang="ar-IQ"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1-Low </a:t>
            </a:r>
            <a:r>
              <a:rPr lang="en-US" dirty="0" smtClean="0"/>
              <a:t>sensitivity particularly in long evolution (chronic) cases, and relatively low specificity in endemic areas.</a:t>
            </a:r>
          </a:p>
          <a:p>
            <a:pPr fontAlgn="base"/>
            <a:r>
              <a:rPr lang="en-US" dirty="0" smtClean="0"/>
              <a:t>2-Moreover, some authors consider that </a:t>
            </a:r>
            <a:r>
              <a:rPr lang="en-US" dirty="0" err="1" smtClean="0"/>
              <a:t>prozones</a:t>
            </a:r>
            <a:r>
              <a:rPr lang="en-US" dirty="0" smtClean="0"/>
              <a:t> make strongly positive sera appear as negative in RBT.</a:t>
            </a:r>
          </a:p>
          <a:p>
            <a:pPr fontAlgn="base">
              <a:buNone/>
            </a:pPr>
            <a:r>
              <a:rPr lang="en-US" dirty="0" smtClean="0"/>
              <a:t>The test is very sensitive and positive samples should be checked by the Complement fixation test (CFT) or by an </a:t>
            </a:r>
            <a:r>
              <a:rPr lang="en-US" dirty="0" err="1" smtClean="0"/>
              <a:t>IgG</a:t>
            </a:r>
            <a:r>
              <a:rPr lang="en-US" dirty="0" smtClean="0"/>
              <a:t> specific procedure such as ELISA. The RBT can be used in all animal species but positive results should be confirmed by a quantitative test.</a:t>
            </a:r>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Prozone</a:t>
            </a:r>
            <a:endParaRPr lang="ar-IQ" dirty="0"/>
          </a:p>
        </p:txBody>
      </p:sp>
      <p:sp>
        <p:nvSpPr>
          <p:cNvPr id="3" name="Content Placeholder 2"/>
          <p:cNvSpPr>
            <a:spLocks noGrp="1"/>
          </p:cNvSpPr>
          <p:nvPr>
            <p:ph idx="1"/>
          </p:nvPr>
        </p:nvSpPr>
        <p:spPr/>
        <p:txBody>
          <a:bodyPr/>
          <a:lstStyle/>
          <a:p>
            <a:r>
              <a:rPr lang="en-US" dirty="0" smtClean="0"/>
              <a:t>is</a:t>
            </a:r>
            <a:r>
              <a:rPr lang="en-US" dirty="0" smtClean="0"/>
              <a:t> an agglutination or precipitation reaction, the zone of relatively high  antibody concentrations within which no </a:t>
            </a:r>
            <a:r>
              <a:rPr lang="en-US" dirty="0" err="1" smtClean="0"/>
              <a:t>reactionoccurs</a:t>
            </a:r>
            <a:r>
              <a:rPr lang="en-US" dirty="0" smtClean="0"/>
              <a:t>. As the antibody concentration is lowered below the </a:t>
            </a:r>
            <a:r>
              <a:rPr lang="en-US" dirty="0" err="1" smtClean="0"/>
              <a:t>prozone</a:t>
            </a:r>
            <a:r>
              <a:rPr lang="en-US" dirty="0" smtClean="0"/>
              <a:t>, the reaction occurs. This phenomenon may be </a:t>
            </a:r>
            <a:r>
              <a:rPr lang="en-US" dirty="0" err="1" smtClean="0"/>
              <a:t>duesimply</a:t>
            </a:r>
            <a:r>
              <a:rPr lang="en-US" dirty="0" smtClean="0"/>
              <a:t> to antibody excess or it may be due to blocking antibody or to nonspecific inhibitors in serum</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Human chorionic </a:t>
            </a:r>
            <a:r>
              <a:rPr lang="en-US" dirty="0" err="1" smtClean="0"/>
              <a:t>gonadotropin</a:t>
            </a:r>
            <a:r>
              <a:rPr lang="en-US" dirty="0" smtClean="0"/>
              <a:t> (</a:t>
            </a:r>
            <a:r>
              <a:rPr lang="en-US" dirty="0" err="1" smtClean="0"/>
              <a:t>hCG</a:t>
            </a:r>
            <a:r>
              <a:rPr lang="en-US" dirty="0" smtClean="0"/>
              <a:t>)</a:t>
            </a:r>
            <a:endParaRPr lang="ar-IQ" dirty="0"/>
          </a:p>
        </p:txBody>
      </p:sp>
      <p:sp>
        <p:nvSpPr>
          <p:cNvPr id="3" name="Content Placeholder 2"/>
          <p:cNvSpPr>
            <a:spLocks noGrp="1"/>
          </p:cNvSpPr>
          <p:nvPr>
            <p:ph idx="1"/>
          </p:nvPr>
        </p:nvSpPr>
        <p:spPr/>
        <p:txBody>
          <a:bodyPr>
            <a:normAutofit/>
          </a:bodyPr>
          <a:lstStyle/>
          <a:p>
            <a:r>
              <a:rPr lang="en-US" dirty="0" smtClean="0"/>
              <a:t>is </a:t>
            </a:r>
            <a:r>
              <a:rPr lang="en-US" dirty="0" smtClean="0"/>
              <a:t>a glycoprotein hormone secreted by the developing placenta. In a normal pregnancy, </a:t>
            </a:r>
            <a:r>
              <a:rPr lang="en-US" dirty="0" err="1" smtClean="0"/>
              <a:t>hCG</a:t>
            </a:r>
            <a:r>
              <a:rPr lang="en-US" dirty="0" smtClean="0"/>
              <a:t> can be detected as early as seven days following conception. At the time of the first missed menstrual period, </a:t>
            </a:r>
            <a:r>
              <a:rPr lang="en-US" dirty="0" err="1" smtClean="0"/>
              <a:t>hCG</a:t>
            </a:r>
            <a:r>
              <a:rPr lang="en-US" dirty="0" smtClean="0"/>
              <a:t> concentration is about 100 </a:t>
            </a:r>
            <a:r>
              <a:rPr lang="en-US" dirty="0" err="1" smtClean="0"/>
              <a:t>mIU</a:t>
            </a:r>
            <a:r>
              <a:rPr lang="en-US" dirty="0" smtClean="0"/>
              <a:t>/ml, reaching peak levels at the end of the first trimester. HCG is an excellent marker for early detection of pregnancy</a:t>
            </a:r>
            <a:r>
              <a:rPr lang="en-US" dirty="0" smtClean="0"/>
              <a:t>.</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en-US" dirty="0" smtClean="0"/>
              <a:t>Latex </a:t>
            </a:r>
            <a:r>
              <a:rPr lang="en-US" dirty="0" err="1" smtClean="0"/>
              <a:t>Slidecheck</a:t>
            </a:r>
            <a:r>
              <a:rPr lang="en-US" dirty="0" smtClean="0"/>
              <a:t> is a rapid latex agglutination pregnancy test detecting </a:t>
            </a:r>
            <a:r>
              <a:rPr lang="en-US" dirty="0" err="1" smtClean="0"/>
              <a:t>hCG</a:t>
            </a:r>
            <a:r>
              <a:rPr lang="en-US" dirty="0" smtClean="0"/>
              <a:t> at levels 0.3 IU/ml and higher. </a:t>
            </a:r>
            <a:endParaRPr lang="en-US" dirty="0" smtClean="0"/>
          </a:p>
          <a:p>
            <a:r>
              <a:rPr lang="en-US" dirty="0" smtClean="0"/>
              <a:t>The </a:t>
            </a:r>
            <a:r>
              <a:rPr lang="en-US" dirty="0" smtClean="0"/>
              <a:t>test utilizes monoclonal antibodies raised against </a:t>
            </a:r>
            <a:r>
              <a:rPr lang="en-US" dirty="0" err="1" smtClean="0"/>
              <a:t>hCG</a:t>
            </a:r>
            <a:r>
              <a:rPr lang="en-US" dirty="0" smtClean="0"/>
              <a:t>. </a:t>
            </a:r>
            <a:endParaRPr lang="en-US" dirty="0" smtClean="0"/>
          </a:p>
          <a:p>
            <a:r>
              <a:rPr lang="en-US" dirty="0" smtClean="0"/>
              <a:t>The </a:t>
            </a:r>
            <a:r>
              <a:rPr lang="en-US" dirty="0" smtClean="0"/>
              <a:t>test is based upon the rapid agglutination of antibody coated latex particles. </a:t>
            </a:r>
            <a:endParaRPr lang="en-US" dirty="0" smtClean="0"/>
          </a:p>
          <a:p>
            <a:r>
              <a:rPr lang="en-US" dirty="0" smtClean="0"/>
              <a:t>HCG </a:t>
            </a:r>
            <a:r>
              <a:rPr lang="en-US" dirty="0" smtClean="0"/>
              <a:t>molecules present in the urine specimen form complexes with the antibody coated latex particles and visible agglutination results</a:t>
            </a:r>
          </a:p>
          <a:p>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r>
              <a:rPr lang="en-US" b="1" dirty="0" smtClean="0"/>
              <a:t>Pregnancy  test</a:t>
            </a:r>
            <a:endParaRPr lang="en-US" dirty="0" smtClean="0"/>
          </a:p>
          <a:p>
            <a:r>
              <a:rPr lang="en-US" dirty="0" smtClean="0"/>
              <a:t>HCG (</a:t>
            </a:r>
            <a:r>
              <a:rPr lang="en-US" dirty="0" smtClean="0">
                <a:hlinkClick r:id="rId2" tooltip="Human chorionic gonadotropin"/>
              </a:rPr>
              <a:t>human chorionic </a:t>
            </a:r>
            <a:r>
              <a:rPr lang="en-US" dirty="0" err="1" smtClean="0">
                <a:hlinkClick r:id="rId2" tooltip="Human chorionic gonadotropin"/>
              </a:rPr>
              <a:t>gonadotrophin</a:t>
            </a:r>
            <a:r>
              <a:rPr lang="en-US" dirty="0" smtClean="0"/>
              <a:t>) is a hormone secreted in pregnancy that is made by the developing </a:t>
            </a:r>
            <a:r>
              <a:rPr lang="en-US" dirty="0" smtClean="0">
                <a:hlinkClick r:id="rId3" tooltip="Embryo"/>
              </a:rPr>
              <a:t>embryo</a:t>
            </a:r>
            <a:r>
              <a:rPr lang="en-US" dirty="0" smtClean="0"/>
              <a:t> soon after </a:t>
            </a:r>
            <a:r>
              <a:rPr lang="en-US" dirty="0" smtClean="0">
                <a:hlinkClick r:id="rId4" tooltip="Fertilisation"/>
              </a:rPr>
              <a:t>conception</a:t>
            </a:r>
            <a:r>
              <a:rPr lang="en-US" dirty="0" smtClean="0"/>
              <a:t> and later by the </a:t>
            </a:r>
            <a:r>
              <a:rPr lang="en-US" dirty="0" err="1" smtClean="0">
                <a:hlinkClick r:id="rId5" tooltip="Syncytiotrophoblast"/>
              </a:rPr>
              <a:t>syncytiotrophoblast</a:t>
            </a:r>
            <a:r>
              <a:rPr lang="en-US" dirty="0" smtClean="0"/>
              <a:t> (part of the </a:t>
            </a:r>
            <a:r>
              <a:rPr lang="en-US" dirty="0" smtClean="0">
                <a:hlinkClick r:id="rId6" tooltip="Placenta"/>
              </a:rPr>
              <a:t>placenta</a:t>
            </a:r>
            <a:r>
              <a:rPr lang="en-US" dirty="0" smtClean="0"/>
              <a:t>) to maintain the </a:t>
            </a:r>
            <a:r>
              <a:rPr lang="en-US" dirty="0" smtClean="0">
                <a:hlinkClick r:id="rId7" tooltip="Fetus"/>
              </a:rPr>
              <a:t>fetal</a:t>
            </a:r>
            <a:r>
              <a:rPr lang="en-US" dirty="0" smtClean="0"/>
              <a:t> viability preventing the disintegration of the </a:t>
            </a:r>
            <a:r>
              <a:rPr lang="en-US" dirty="0" smtClean="0">
                <a:hlinkClick r:id="rId8" tooltip="Corpus luteum"/>
              </a:rPr>
              <a:t>corpus </a:t>
            </a:r>
            <a:r>
              <a:rPr lang="en-US" dirty="0" err="1" smtClean="0">
                <a:hlinkClick r:id="rId8" tooltip="Corpus luteum"/>
              </a:rPr>
              <a:t>luteum</a:t>
            </a:r>
            <a:r>
              <a:rPr lang="en-US" dirty="0" smtClean="0"/>
              <a:t> of the </a:t>
            </a:r>
            <a:r>
              <a:rPr lang="en-US" dirty="0" smtClean="0">
                <a:hlinkClick r:id="rId9" tooltip="Ovary"/>
              </a:rPr>
              <a:t>ovary</a:t>
            </a:r>
            <a:r>
              <a:rPr lang="en-US" dirty="0" smtClean="0"/>
              <a:t> and thereby maintaining </a:t>
            </a:r>
            <a:r>
              <a:rPr lang="en-US" dirty="0" smtClean="0">
                <a:hlinkClick r:id="rId10" tooltip="Progesterone"/>
              </a:rPr>
              <a:t>progesterone</a:t>
            </a:r>
            <a:r>
              <a:rPr lang="en-US" dirty="0" smtClean="0"/>
              <a:t> production that is critical for a </a:t>
            </a:r>
            <a:r>
              <a:rPr lang="en-US" dirty="0" smtClean="0">
                <a:hlinkClick r:id="rId11" tooltip="Pregnancy"/>
              </a:rPr>
              <a:t>pregnancy</a:t>
            </a:r>
            <a:r>
              <a:rPr lang="en-US" dirty="0" smtClean="0"/>
              <a:t> in humans; it also affects the immune tolerance of the pregnancy. </a:t>
            </a:r>
          </a:p>
          <a:p>
            <a:r>
              <a:rPr lang="en-US" dirty="0" smtClean="0"/>
              <a:t>HCG is excreted in the </a:t>
            </a:r>
            <a:r>
              <a:rPr lang="en-US" dirty="0" smtClean="0">
                <a:hlinkClick r:id="rId12" tooltip="Urine"/>
              </a:rPr>
              <a:t>urine</a:t>
            </a:r>
            <a:r>
              <a:rPr lang="en-US" dirty="0" smtClean="0"/>
              <a:t> of pregnant women. Detection of this </a:t>
            </a:r>
            <a:r>
              <a:rPr lang="en-US" dirty="0" smtClean="0">
                <a:hlinkClick r:id="rId13" tooltip="Hormone"/>
              </a:rPr>
              <a:t>hormone</a:t>
            </a:r>
            <a:r>
              <a:rPr lang="en-US" dirty="0" smtClean="0"/>
              <a:t> in urine or </a:t>
            </a:r>
            <a:r>
              <a:rPr lang="en-US" dirty="0" smtClean="0">
                <a:hlinkClick r:id="rId14" tooltip="Blood serum"/>
              </a:rPr>
              <a:t>serum</a:t>
            </a:r>
            <a:r>
              <a:rPr lang="en-US" dirty="0" smtClean="0"/>
              <a:t> is an easy first method of diagnosis of pregnancy. The hormone can be detected as early as the sixth day after </a:t>
            </a:r>
            <a:r>
              <a:rPr lang="en-US" dirty="0" smtClean="0">
                <a:hlinkClick r:id="rId15" tooltip="Conception (biology)"/>
              </a:rPr>
              <a:t>conception</a:t>
            </a:r>
            <a:r>
              <a:rPr lang="en-US" dirty="0" smtClean="0"/>
              <a:t>. </a:t>
            </a:r>
            <a:r>
              <a:rPr lang="en-US" dirty="0" err="1" smtClean="0"/>
              <a:t>hCG</a:t>
            </a:r>
            <a:r>
              <a:rPr lang="en-US" dirty="0" smtClean="0"/>
              <a:t> is also an important </a:t>
            </a:r>
            <a:r>
              <a:rPr lang="en-US" dirty="0" smtClean="0">
                <a:hlinkClick r:id="rId16" tooltip="Tumor marker"/>
              </a:rPr>
              <a:t>tumor marker</a:t>
            </a:r>
            <a:r>
              <a:rPr lang="en-US" dirty="0" smtClean="0"/>
              <a:t> because it is produced by some kinds of  </a:t>
            </a:r>
            <a:r>
              <a:rPr lang="en-US" dirty="0" smtClean="0">
                <a:hlinkClick r:id="rId17" tooltip="Tumor"/>
              </a:rPr>
              <a:t>tumor</a:t>
            </a:r>
            <a:r>
              <a:rPr lang="en-US" dirty="0" smtClean="0"/>
              <a:t>, such as: </a:t>
            </a:r>
            <a:r>
              <a:rPr lang="en-US" dirty="0" err="1" smtClean="0">
                <a:hlinkClick r:id="rId18" tooltip="Seminoma"/>
              </a:rPr>
              <a:t>seminoma</a:t>
            </a:r>
            <a:r>
              <a:rPr lang="en-US" dirty="0" smtClean="0"/>
              <a:t>, </a:t>
            </a:r>
            <a:r>
              <a:rPr lang="en-US" dirty="0" err="1" smtClean="0">
                <a:hlinkClick r:id="rId19" tooltip="Choriocarcinoma"/>
              </a:rPr>
              <a:t>choriocarcinoma</a:t>
            </a:r>
            <a:r>
              <a:rPr lang="en-US" dirty="0" smtClean="0"/>
              <a:t>, </a:t>
            </a:r>
            <a:r>
              <a:rPr lang="en-US" dirty="0" smtClean="0">
                <a:hlinkClick r:id="rId20" tooltip="Germ cell tumors"/>
              </a:rPr>
              <a:t>germ cell tumors</a:t>
            </a:r>
            <a:r>
              <a:rPr lang="en-US" dirty="0" smtClean="0"/>
              <a:t>, </a:t>
            </a:r>
            <a:r>
              <a:rPr lang="en-US" dirty="0" err="1" smtClean="0">
                <a:hlinkClick r:id="rId21" tooltip="Hydatidiform mole"/>
              </a:rPr>
              <a:t>hydatidiform</a:t>
            </a:r>
            <a:r>
              <a:rPr lang="en-US" dirty="0" smtClean="0">
                <a:hlinkClick r:id="rId21" tooltip="Hydatidiform mole"/>
              </a:rPr>
              <a:t> mole</a:t>
            </a:r>
            <a:r>
              <a:rPr lang="en-US" dirty="0" smtClean="0"/>
              <a:t>  formation, </a:t>
            </a:r>
            <a:r>
              <a:rPr lang="en-US" dirty="0" err="1" smtClean="0">
                <a:hlinkClick r:id="rId22" tooltip="Teratoma"/>
              </a:rPr>
              <a:t>teratoma</a:t>
            </a:r>
            <a:r>
              <a:rPr lang="en-US" dirty="0" smtClean="0"/>
              <a:t> with elements of </a:t>
            </a:r>
            <a:r>
              <a:rPr lang="en-US" dirty="0" err="1" smtClean="0">
                <a:hlinkClick r:id="rId19" tooltip="Choriocarcinoma"/>
              </a:rPr>
              <a:t>choriocarcinoma</a:t>
            </a:r>
            <a:r>
              <a:rPr lang="en-US" dirty="0" smtClean="0"/>
              <a:t>, and </a:t>
            </a:r>
            <a:r>
              <a:rPr lang="en-US" dirty="0" smtClean="0">
                <a:hlinkClick r:id="rId23" tooltip="Islet cell tumor"/>
              </a:rPr>
              <a:t>islet cell tumor</a:t>
            </a:r>
            <a:endParaRPr lang="en-US" dirty="0" smtClean="0"/>
          </a:p>
          <a:p>
            <a:r>
              <a:rPr lang="en-US" dirty="0" smtClean="0"/>
              <a:t>  </a:t>
            </a:r>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COMPONENTS </a:t>
            </a:r>
            <a:r>
              <a:rPr lang="en-US" b="1" dirty="0" smtClean="0"/>
              <a:t>OF THE TEST</a:t>
            </a:r>
            <a:br>
              <a:rPr lang="en-US" b="1" dirty="0" smtClean="0"/>
            </a:br>
            <a:endParaRPr lang="ar-IQ" dirty="0"/>
          </a:p>
        </p:txBody>
      </p:sp>
      <p:sp>
        <p:nvSpPr>
          <p:cNvPr id="3" name="Content Placeholder 2"/>
          <p:cNvSpPr>
            <a:spLocks noGrp="1"/>
          </p:cNvSpPr>
          <p:nvPr>
            <p:ph idx="1"/>
          </p:nvPr>
        </p:nvSpPr>
        <p:spPr/>
        <p:txBody>
          <a:bodyPr>
            <a:normAutofit lnSpcReduction="10000"/>
          </a:bodyPr>
          <a:lstStyle/>
          <a:p>
            <a:r>
              <a:rPr lang="en-US" dirty="0" smtClean="0"/>
              <a:t>1-Latex </a:t>
            </a:r>
            <a:r>
              <a:rPr lang="en-US" dirty="0" smtClean="0"/>
              <a:t>Reagent</a:t>
            </a:r>
            <a:r>
              <a:rPr lang="en-US" b="1" dirty="0" smtClean="0"/>
              <a:t>-</a:t>
            </a:r>
            <a:r>
              <a:rPr lang="en-US" dirty="0" smtClean="0"/>
              <a:t>Anti-</a:t>
            </a:r>
            <a:r>
              <a:rPr lang="en-US" dirty="0" err="1" smtClean="0"/>
              <a:t>hCG</a:t>
            </a:r>
            <a:r>
              <a:rPr lang="en-US" dirty="0" smtClean="0"/>
              <a:t> monoclonal antibody-coated latex particle suspension containing sodium </a:t>
            </a:r>
            <a:r>
              <a:rPr lang="en-US" dirty="0" err="1" smtClean="0"/>
              <a:t>azide</a:t>
            </a:r>
            <a:r>
              <a:rPr lang="en-US" dirty="0" smtClean="0"/>
              <a:t>, in a vial with a glass dropper. </a:t>
            </a:r>
          </a:p>
          <a:p>
            <a:r>
              <a:rPr lang="en-US" dirty="0" smtClean="0"/>
              <a:t>2-Positive Control-HCG in a buffered protein solution, with sodium </a:t>
            </a:r>
            <a:r>
              <a:rPr lang="en-US" dirty="0" err="1" smtClean="0"/>
              <a:t>azide</a:t>
            </a:r>
            <a:r>
              <a:rPr lang="en-US" dirty="0" smtClean="0"/>
              <a:t> as preservative, in a dropper vial. </a:t>
            </a:r>
          </a:p>
          <a:p>
            <a:r>
              <a:rPr lang="en-US" dirty="0" smtClean="0"/>
              <a:t>3-Dropper/Stirrers (100 </a:t>
            </a:r>
            <a:r>
              <a:rPr lang="en-US" dirty="0" err="1" smtClean="0"/>
              <a:t>pcs</a:t>
            </a:r>
            <a:r>
              <a:rPr lang="en-US" dirty="0" smtClean="0"/>
              <a:t>).</a:t>
            </a:r>
          </a:p>
          <a:p>
            <a:r>
              <a:rPr lang="en-US" dirty="0" smtClean="0"/>
              <a:t>4-Glass slide</a:t>
            </a:r>
            <a:r>
              <a:rPr lang="en-US" b="1" dirty="0" smtClean="0"/>
              <a:t> </a:t>
            </a:r>
            <a:r>
              <a:rPr lang="en-US" dirty="0" smtClean="0"/>
              <a:t>(re-usable, one per kit).</a:t>
            </a:r>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smtClean="0"/>
              <a:t/>
            </a:r>
            <a:br>
              <a:rPr lang="en-US" cap="all" dirty="0" smtClean="0"/>
            </a:br>
            <a:r>
              <a:rPr lang="en-US" cap="all" dirty="0" smtClean="0"/>
              <a:t>COLLECTION </a:t>
            </a:r>
            <a:r>
              <a:rPr lang="en-US" cap="all" dirty="0" smtClean="0"/>
              <a:t>OF SPECIMENS</a:t>
            </a:r>
            <a:r>
              <a:rPr lang="en-US" b="1" dirty="0" smtClean="0"/>
              <a:t/>
            </a:r>
            <a:br>
              <a:rPr lang="en-US" b="1" dirty="0" smtClean="0"/>
            </a:br>
            <a:endParaRPr lang="ar-IQ" dirty="0"/>
          </a:p>
        </p:txBody>
      </p:sp>
      <p:sp>
        <p:nvSpPr>
          <p:cNvPr id="3" name="Content Placeholder 2"/>
          <p:cNvSpPr>
            <a:spLocks noGrp="1"/>
          </p:cNvSpPr>
          <p:nvPr>
            <p:ph idx="1"/>
          </p:nvPr>
        </p:nvSpPr>
        <p:spPr/>
        <p:txBody>
          <a:bodyPr>
            <a:normAutofit fontScale="85000" lnSpcReduction="20000"/>
          </a:bodyPr>
          <a:lstStyle/>
          <a:p>
            <a:r>
              <a:rPr lang="en-US" dirty="0" smtClean="0"/>
              <a:t>Collect </a:t>
            </a:r>
            <a:r>
              <a:rPr lang="en-US" dirty="0" smtClean="0"/>
              <a:t>the urine sample in a clean, dry container, either plastic or glass, without preservatives. Specimens may be collected at any time; however the first morning urine contains the highest concentration of </a:t>
            </a:r>
            <a:r>
              <a:rPr lang="en-US" dirty="0" err="1" smtClean="0"/>
              <a:t>hCG</a:t>
            </a:r>
            <a:r>
              <a:rPr lang="en-US" dirty="0" smtClean="0"/>
              <a:t> and therefore is preferable for earlier detection of pregnancy.</a:t>
            </a:r>
          </a:p>
          <a:p>
            <a:r>
              <a:rPr lang="en-US" dirty="0" smtClean="0"/>
              <a:t>Urine specimens may be refrigerated (2-8°C) and stored up to 72 hours prior to testing. If samples are refrigerated, equilibrate to room temperature before testing.  Filter, centrifuge, or let settle urine samples exhibiting visible precipitates, use clear aliquots for testing.</a:t>
            </a:r>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TEST </a:t>
            </a:r>
            <a:r>
              <a:rPr lang="en-US" dirty="0" smtClean="0"/>
              <a:t>PROCEDURE</a:t>
            </a:r>
            <a:r>
              <a:rPr lang="en-US" b="1" dirty="0" smtClean="0"/>
              <a:t/>
            </a:r>
            <a:br>
              <a:rPr lang="en-US" b="1" dirty="0" smtClean="0"/>
            </a:br>
            <a:endParaRPr lang="ar-IQ" dirty="0"/>
          </a:p>
        </p:txBody>
      </p:sp>
      <p:sp>
        <p:nvSpPr>
          <p:cNvPr id="3" name="Content Placeholder 2"/>
          <p:cNvSpPr>
            <a:spLocks noGrp="1"/>
          </p:cNvSpPr>
          <p:nvPr>
            <p:ph idx="1"/>
          </p:nvPr>
        </p:nvSpPr>
        <p:spPr/>
        <p:txBody>
          <a:bodyPr>
            <a:normAutofit fontScale="77500" lnSpcReduction="20000"/>
          </a:bodyPr>
          <a:lstStyle/>
          <a:p>
            <a:r>
              <a:rPr lang="en-US" dirty="0" smtClean="0"/>
              <a:t>1-Place </a:t>
            </a:r>
            <a:r>
              <a:rPr lang="en-US" dirty="0" smtClean="0"/>
              <a:t>one drop of urine specimen into a circle on the slide</a:t>
            </a:r>
          </a:p>
          <a:p>
            <a:r>
              <a:rPr lang="en-US" dirty="0" smtClean="0"/>
              <a:t>2-Shake the vial containing Latex Reagent to </a:t>
            </a:r>
            <a:r>
              <a:rPr lang="en-US" dirty="0" err="1" smtClean="0"/>
              <a:t>resuspend</a:t>
            </a:r>
            <a:r>
              <a:rPr lang="en-US" dirty="0" smtClean="0"/>
              <a:t> the suspension completely. Add one drop of suspension to the urine on the slide.</a:t>
            </a:r>
          </a:p>
          <a:p>
            <a:r>
              <a:rPr lang="en-US" dirty="0" smtClean="0"/>
              <a:t>3-Stir with a Dropper/Stirrer until the mixture is spread over the entire surface of the circle.</a:t>
            </a:r>
          </a:p>
          <a:p>
            <a:r>
              <a:rPr lang="en-US" dirty="0" smtClean="0"/>
              <a:t>4-Rock the slide gently during two minutes, providing circular movement of the liquid inside the circle. 5-Watch for agglutination at two minutes. A good light source may improve visibility of agglutination. </a:t>
            </a:r>
            <a:r>
              <a:rPr lang="en-US" i="1" dirty="0" smtClean="0"/>
              <a:t>Note: Do not interpret the test results after more than three minutes</a:t>
            </a:r>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INTERPRETATION OF RESULT</a:t>
            </a:r>
            <a:r>
              <a:rPr lang="en-US" dirty="0" smtClean="0"/>
              <a:t/>
            </a:r>
            <a:br>
              <a:rPr lang="en-US" dirty="0" smtClean="0"/>
            </a:br>
            <a:endParaRPr lang="ar-IQ" dirty="0"/>
          </a:p>
        </p:txBody>
      </p:sp>
      <p:sp>
        <p:nvSpPr>
          <p:cNvPr id="3" name="Content Placeholder 2"/>
          <p:cNvSpPr>
            <a:spLocks noGrp="1"/>
          </p:cNvSpPr>
          <p:nvPr>
            <p:ph idx="1"/>
          </p:nvPr>
        </p:nvSpPr>
        <p:spPr/>
        <p:txBody>
          <a:bodyPr/>
          <a:lstStyle/>
          <a:p>
            <a:r>
              <a:rPr lang="en-US" b="1" dirty="0" smtClean="0"/>
              <a:t>Positive</a:t>
            </a:r>
            <a:r>
              <a:rPr lang="en-US" dirty="0" smtClean="0"/>
              <a:t>: at two minutes, agglutination is visible</a:t>
            </a:r>
            <a:endParaRPr lang="en-US" dirty="0" smtClean="0"/>
          </a:p>
          <a:p>
            <a:pPr>
              <a:buNone/>
            </a:pPr>
            <a:r>
              <a:rPr lang="en-US" b="1" dirty="0" smtClean="0"/>
              <a:t>Negative</a:t>
            </a:r>
            <a:r>
              <a:rPr lang="en-US" dirty="0" smtClean="0"/>
              <a:t>:  agglutination is not visible within two minutes.</a:t>
            </a:r>
          </a:p>
          <a:p>
            <a:pPr>
              <a:buNone/>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LIMITATIONS </a:t>
            </a:r>
            <a:r>
              <a:rPr lang="en-US" b="1" dirty="0" smtClean="0"/>
              <a:t>OF THE TEST</a:t>
            </a:r>
            <a:br>
              <a:rPr lang="en-US" b="1" dirty="0" smtClean="0"/>
            </a:br>
            <a:endParaRPr lang="ar-IQ"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t>
            </a:r>
            <a:r>
              <a:rPr lang="en-US" sz="3400" dirty="0" smtClean="0"/>
              <a:t>Test urine specimens only.  Latex </a:t>
            </a:r>
            <a:r>
              <a:rPr lang="en-US" sz="3400" dirty="0" err="1" smtClean="0"/>
              <a:t>Slidecheck</a:t>
            </a:r>
            <a:r>
              <a:rPr lang="en-US" sz="3400" dirty="0" smtClean="0"/>
              <a:t> is not intended for serum testing.</a:t>
            </a:r>
          </a:p>
          <a:p>
            <a:pPr>
              <a:buNone/>
            </a:pPr>
            <a:r>
              <a:rPr lang="en-US" sz="3400" dirty="0" smtClean="0"/>
              <a:t>•Presence of </a:t>
            </a:r>
            <a:r>
              <a:rPr lang="en-US" sz="3400" dirty="0" err="1" smtClean="0"/>
              <a:t>hCG</a:t>
            </a:r>
            <a:r>
              <a:rPr lang="en-US" sz="3400" dirty="0" smtClean="0"/>
              <a:t> at 0.3 IU/ml or greater is required for a positive result. Concentrations of </a:t>
            </a:r>
            <a:r>
              <a:rPr lang="en-US" sz="3400" dirty="0" err="1" smtClean="0"/>
              <a:t>hCG</a:t>
            </a:r>
            <a:r>
              <a:rPr lang="en-US" sz="3400" dirty="0" smtClean="0"/>
              <a:t> below this level will give negative results.</a:t>
            </a:r>
          </a:p>
          <a:p>
            <a:pPr>
              <a:buNone/>
            </a:pPr>
            <a:r>
              <a:rPr lang="en-US" sz="3400" dirty="0" smtClean="0"/>
              <a:t>•Elevated urine </a:t>
            </a:r>
            <a:r>
              <a:rPr lang="en-US" sz="3400" dirty="0" err="1" smtClean="0"/>
              <a:t>hCG</a:t>
            </a:r>
            <a:r>
              <a:rPr lang="en-US" sz="3400" dirty="0" smtClean="0"/>
              <a:t> levels comparable to those observed in early pregnancy may also be associated with </a:t>
            </a:r>
            <a:r>
              <a:rPr lang="en-US" sz="3400" dirty="0" err="1" smtClean="0"/>
              <a:t>trophoblastic</a:t>
            </a:r>
            <a:r>
              <a:rPr lang="en-US" sz="3400" dirty="0" smtClean="0"/>
              <a:t> or non-</a:t>
            </a:r>
            <a:r>
              <a:rPr lang="en-US" sz="3400" dirty="0" err="1" smtClean="0"/>
              <a:t>trophoblastic</a:t>
            </a:r>
            <a:r>
              <a:rPr lang="en-US" sz="3400" dirty="0" smtClean="0"/>
              <a:t> </a:t>
            </a:r>
            <a:r>
              <a:rPr lang="en-US" sz="3400" dirty="0" err="1" smtClean="0"/>
              <a:t>neoplasms</a:t>
            </a:r>
            <a:r>
              <a:rPr lang="en-US" sz="3400" dirty="0" smtClean="0"/>
              <a:t> such as a </a:t>
            </a:r>
            <a:r>
              <a:rPr lang="en-US" sz="3400" dirty="0" err="1" smtClean="0"/>
              <a:t>hydatidiform</a:t>
            </a:r>
            <a:r>
              <a:rPr lang="en-US" sz="3400" dirty="0" smtClean="0"/>
              <a:t> mole or </a:t>
            </a:r>
            <a:r>
              <a:rPr lang="en-US" sz="3400" dirty="0" err="1" smtClean="0"/>
              <a:t>choriocarcinoma</a:t>
            </a:r>
            <a:r>
              <a:rPr lang="en-US" sz="3400" dirty="0" smtClean="0"/>
              <a:t>; therefore such pathologic conditions should be ruled out before a positive diagnosis is reached.</a:t>
            </a:r>
          </a:p>
          <a:p>
            <a:pPr>
              <a:buNone/>
            </a:pPr>
            <a:r>
              <a:rPr lang="en-US" sz="3400" dirty="0" smtClean="0"/>
              <a:t>•As with all diagnostic tests, a definitive clinical diagnosis should not be based on the results of a single test, but should be made only by the physician after all clinical and laboratory findings have been evaluated.</a:t>
            </a:r>
          </a:p>
          <a:p>
            <a:endParaRPr lang="ar-IQ" sz="3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en-US" b="1" dirty="0" smtClean="0"/>
              <a:t>Increased levels of </a:t>
            </a:r>
            <a:r>
              <a:rPr lang="en-US" b="1" dirty="0" err="1" smtClean="0"/>
              <a:t>aso</a:t>
            </a:r>
            <a:r>
              <a:rPr lang="en-US" b="1" dirty="0" smtClean="0"/>
              <a:t> </a:t>
            </a:r>
            <a:r>
              <a:rPr lang="en-US" b="1" dirty="0" err="1" smtClean="0"/>
              <a:t>titre</a:t>
            </a:r>
            <a:r>
              <a:rPr lang="en-US" b="1" dirty="0" smtClean="0"/>
              <a:t> in the blood could cause damage to the heart and joints. In most cases, penicillin is used to treat patients with increased levels of </a:t>
            </a:r>
            <a:r>
              <a:rPr lang="en-US" b="1" dirty="0" err="1" smtClean="0"/>
              <a:t>aso</a:t>
            </a:r>
            <a:r>
              <a:rPr lang="en-US" b="1" dirty="0" smtClean="0"/>
              <a:t> </a:t>
            </a:r>
            <a:r>
              <a:rPr lang="en-US" b="1" dirty="0" err="1" smtClean="0"/>
              <a:t>titre</a:t>
            </a:r>
            <a:r>
              <a:rPr lang="en-US" b="1" dirty="0" smtClean="0"/>
              <a:t>.</a:t>
            </a:r>
          </a:p>
          <a:p>
            <a:r>
              <a:rPr lang="en-US" b="1" dirty="0" smtClean="0"/>
              <a:t>The ASOT helps direct </a:t>
            </a:r>
            <a:r>
              <a:rPr lang="en-US" b="1" dirty="0" smtClean="0">
                <a:hlinkClick r:id="rId2" tooltip="Antimicrobial"/>
              </a:rPr>
              <a:t>antimicrobial</a:t>
            </a:r>
            <a:r>
              <a:rPr lang="en-US" b="1" dirty="0" smtClean="0"/>
              <a:t> treatment and is used to assist in the diagnosis of scarlet fever, rheumatic fever, and </a:t>
            </a:r>
            <a:r>
              <a:rPr lang="en-US" b="1" dirty="0" smtClean="0">
                <a:hlinkClick r:id="rId3" tooltip="Glomerulonephritis"/>
              </a:rPr>
              <a:t>post infectious </a:t>
            </a:r>
            <a:r>
              <a:rPr lang="en-US" b="1" dirty="0" err="1" smtClean="0">
                <a:hlinkClick r:id="rId3" tooltip="Glomerulonephritis"/>
              </a:rPr>
              <a:t>glomerulonephritis</a:t>
            </a:r>
            <a:r>
              <a:rPr lang="en-US" b="1" dirty="0" smtClean="0"/>
              <a:t>.</a:t>
            </a:r>
          </a:p>
          <a:p>
            <a:r>
              <a:rPr lang="en-US" b="1" dirty="0" smtClean="0"/>
              <a:t>A positive test usually is &gt;200 units/</a:t>
            </a:r>
            <a:r>
              <a:rPr lang="en-US" b="1" dirty="0" err="1" smtClean="0"/>
              <a:t>mL</a:t>
            </a:r>
            <a:r>
              <a:rPr lang="en-US" b="1" dirty="0" smtClean="0"/>
              <a:t>, but normal ranges vary from laboratory to laboratory and by age</a:t>
            </a:r>
          </a:p>
          <a:p>
            <a:r>
              <a:rPr lang="en-US" b="1" dirty="0" smtClean="0"/>
              <a:t>The </a:t>
            </a:r>
            <a:r>
              <a:rPr lang="en-US" b="1" dirty="0" smtClean="0">
                <a:hlinkClick r:id="rId4" tooltip="False negative"/>
              </a:rPr>
              <a:t>false negatives</a:t>
            </a:r>
            <a:r>
              <a:rPr lang="en-US" b="1" dirty="0" smtClean="0"/>
              <a:t> rate is 20-30%. If a false negative is suspected, then an </a:t>
            </a:r>
            <a:r>
              <a:rPr lang="en-US" b="1" dirty="0" smtClean="0">
                <a:hlinkClick r:id="rId5" tooltip="Anti-DNase B"/>
              </a:rPr>
              <a:t>anti-</a:t>
            </a:r>
            <a:r>
              <a:rPr lang="en-US" b="1" dirty="0" err="1" smtClean="0">
                <a:hlinkClick r:id="rId5" tooltip="Anti-DNase B"/>
              </a:rPr>
              <a:t>DNase</a:t>
            </a:r>
            <a:r>
              <a:rPr lang="en-US" b="1" dirty="0" smtClean="0">
                <a:hlinkClick r:id="rId5" tooltip="Anti-DNase B"/>
              </a:rPr>
              <a:t> B</a:t>
            </a:r>
            <a:r>
              <a:rPr lang="en-US" b="1" dirty="0" smtClean="0"/>
              <a:t> </a:t>
            </a:r>
            <a:r>
              <a:rPr lang="en-US" b="1" dirty="0" err="1" smtClean="0"/>
              <a:t>titre</a:t>
            </a:r>
            <a:r>
              <a:rPr lang="en-US" b="1" dirty="0" smtClean="0"/>
              <a:t> should be sought. </a:t>
            </a:r>
            <a:r>
              <a:rPr lang="en-US" b="1" dirty="0" smtClean="0">
                <a:hlinkClick r:id="rId6" tooltip="False positive"/>
              </a:rPr>
              <a:t>False positives</a:t>
            </a:r>
            <a:r>
              <a:rPr lang="en-US" b="1" dirty="0" smtClean="0"/>
              <a:t> can result from </a:t>
            </a:r>
            <a:r>
              <a:rPr lang="en-US" b="1" dirty="0" smtClean="0">
                <a:hlinkClick r:id="rId7" tooltip="Liver disease"/>
              </a:rPr>
              <a:t>liver disease</a:t>
            </a:r>
            <a:r>
              <a:rPr lang="en-US" b="1" dirty="0" smtClean="0"/>
              <a:t> and </a:t>
            </a:r>
            <a:r>
              <a:rPr lang="en-US" b="1" dirty="0" smtClean="0">
                <a:hlinkClick r:id="rId8" tooltip="Tuberculosis"/>
              </a:rPr>
              <a:t>tuberculosis</a:t>
            </a:r>
            <a:endParaRPr lang="ar-IQ" b="1" dirty="0" smtClean="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significance</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r>
              <a:rPr lang="en-US" b="1" dirty="0" smtClean="0"/>
              <a:t>When </a:t>
            </a:r>
            <a:r>
              <a:rPr lang="en-US" b="1" dirty="0" smtClean="0"/>
              <a:t>the body is infected with streptococci, it produces </a:t>
            </a:r>
            <a:r>
              <a:rPr lang="en-US" b="1" dirty="0" smtClean="0">
                <a:hlinkClick r:id="rId2" tooltip="Antibodies"/>
              </a:rPr>
              <a:t>antibodies</a:t>
            </a:r>
            <a:r>
              <a:rPr lang="en-US" b="1" dirty="0" smtClean="0"/>
              <a:t> against the various </a:t>
            </a:r>
            <a:r>
              <a:rPr lang="en-US" b="1" dirty="0" smtClean="0">
                <a:hlinkClick r:id="rId3" tooltip="Antigen"/>
              </a:rPr>
              <a:t>antigens</a:t>
            </a:r>
            <a:r>
              <a:rPr lang="en-US" b="1" dirty="0" smtClean="0"/>
              <a:t> that the streptococci produce. ASO is one such antibody. A raised or rising levels can indicate past or present infection. Historically it was one of the first bacterial markers used for diagnosis and follow up of </a:t>
            </a:r>
            <a:r>
              <a:rPr lang="en-US" b="1" dirty="0" smtClean="0">
                <a:hlinkClick r:id="rId4" tooltip="Rheumatic fever"/>
              </a:rPr>
              <a:t>rheumatic fever</a:t>
            </a:r>
            <a:r>
              <a:rPr lang="en-US" b="1" dirty="0" smtClean="0"/>
              <a:t> or </a:t>
            </a:r>
            <a:r>
              <a:rPr lang="en-US" b="1" dirty="0" smtClean="0">
                <a:hlinkClick r:id="rId5" tooltip="Scarlet fever"/>
              </a:rPr>
              <a:t>scarlet fever</a:t>
            </a:r>
            <a:r>
              <a:rPr lang="en-US" b="1" dirty="0" smtClean="0"/>
              <a:t>. Its importance in this regard has not diminished.</a:t>
            </a:r>
          </a:p>
          <a:p>
            <a:r>
              <a:rPr lang="en-US" b="1" dirty="0" smtClean="0"/>
              <a:t>Since these antibodies are produced as a delayed antibody reaction to the above-mentioned bacteria, there is no normal value. The presence of these antibodies indicates an exposure to these bacteria. However, as many people are exposed to these bacteria and remain asymptomatic, the mere presence of ASO does not indicate disease.</a:t>
            </a: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7500" lnSpcReduction="20000"/>
          </a:bodyPr>
          <a:lstStyle/>
          <a:p>
            <a:r>
              <a:rPr lang="en-US" b="1" dirty="0" smtClean="0"/>
              <a:t>Acceptable values, where there is no clinical suspicion of rheumatism are as follows:</a:t>
            </a:r>
          </a:p>
          <a:p>
            <a:pPr>
              <a:buNone/>
            </a:pPr>
            <a:r>
              <a:rPr lang="en-US" b="1" dirty="0" smtClean="0"/>
              <a:t>     -</a:t>
            </a:r>
            <a:r>
              <a:rPr lang="en-US" b="1" dirty="0" smtClean="0"/>
              <a:t>Adults: less than 200 units</a:t>
            </a:r>
          </a:p>
          <a:p>
            <a:pPr>
              <a:buNone/>
            </a:pPr>
            <a:r>
              <a:rPr lang="en-US" b="1" dirty="0" smtClean="0"/>
              <a:t>     -</a:t>
            </a:r>
            <a:r>
              <a:rPr lang="en-US" b="1" dirty="0" smtClean="0"/>
              <a:t>Children: less than 400 units</a:t>
            </a:r>
          </a:p>
          <a:p>
            <a:endParaRPr lang="en-US" dirty="0" smtClean="0"/>
          </a:p>
          <a:p>
            <a:endParaRPr lang="en-US" dirty="0" smtClean="0"/>
          </a:p>
          <a:p>
            <a:r>
              <a:rPr lang="en-US" b="1" dirty="0" smtClean="0"/>
              <a:t>This</a:t>
            </a:r>
            <a:r>
              <a:rPr lang="en-US" b="1" dirty="0" smtClean="0"/>
              <a:t> </a:t>
            </a:r>
            <a:r>
              <a:rPr lang="en-US" b="1" dirty="0" err="1" smtClean="0">
                <a:hlinkClick r:id="rId2" tooltip="Titre"/>
              </a:rPr>
              <a:t>titre</a:t>
            </a:r>
            <a:r>
              <a:rPr lang="en-US" b="1" dirty="0" smtClean="0"/>
              <a:t> has a significance only if it is greatly elevated (&gt;200), or if a rise in </a:t>
            </a:r>
            <a:r>
              <a:rPr lang="en-US" b="1" dirty="0" err="1" smtClean="0"/>
              <a:t>titre</a:t>
            </a:r>
            <a:r>
              <a:rPr lang="en-US" b="1" dirty="0" smtClean="0"/>
              <a:t> can be demonstrated in paired blood samples taken days apart. The antibody levels begin to rise after 1 to 3 weeks of strep infection, peaks in 3 to 5 weeks and falls back to insignificant levels in 6 months. Values need to be correlated with a clinical diagnosis</a:t>
            </a:r>
            <a:endParaRPr lang="ar-IQ"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p>
        </p:txBody>
      </p:sp>
      <p:sp>
        <p:nvSpPr>
          <p:cNvPr id="3" name="Content Placeholder 2"/>
          <p:cNvSpPr>
            <a:spLocks noGrp="1"/>
          </p:cNvSpPr>
          <p:nvPr>
            <p:ph idx="1"/>
          </p:nvPr>
        </p:nvSpPr>
        <p:spPr/>
        <p:txBody>
          <a:bodyPr>
            <a:normAutofit fontScale="85000" lnSpcReduction="10000"/>
          </a:bodyPr>
          <a:lstStyle/>
          <a:p>
            <a:r>
              <a:rPr lang="en-US" dirty="0" smtClean="0"/>
              <a:t>It </a:t>
            </a:r>
            <a:r>
              <a:rPr lang="en-US" dirty="0" smtClean="0"/>
              <a:t>is done by </a:t>
            </a:r>
            <a:r>
              <a:rPr lang="en-US" dirty="0" smtClean="0">
                <a:hlinkClick r:id="rId2" tooltip="Serology"/>
              </a:rPr>
              <a:t>serological</a:t>
            </a:r>
            <a:r>
              <a:rPr lang="en-US" dirty="0" smtClean="0"/>
              <a:t> methods like latex agglutination or slide agglutination. </a:t>
            </a:r>
            <a:r>
              <a:rPr lang="en-US" dirty="0" smtClean="0">
                <a:hlinkClick r:id="rId3" tooltip="ELISA"/>
              </a:rPr>
              <a:t>ELISA</a:t>
            </a:r>
            <a:r>
              <a:rPr lang="en-US" dirty="0" smtClean="0"/>
              <a:t> may be performed to detect the exact </a:t>
            </a:r>
            <a:r>
              <a:rPr lang="en-US" dirty="0" err="1" smtClean="0"/>
              <a:t>titre</a:t>
            </a:r>
            <a:r>
              <a:rPr lang="en-US" dirty="0" smtClean="0"/>
              <a:t> value.</a:t>
            </a:r>
          </a:p>
          <a:p>
            <a:r>
              <a:rPr lang="en-US" dirty="0" smtClean="0"/>
              <a:t>To detect the </a:t>
            </a:r>
            <a:r>
              <a:rPr lang="en-US" dirty="0" err="1" smtClean="0"/>
              <a:t>titre</a:t>
            </a:r>
            <a:r>
              <a:rPr lang="en-US" dirty="0" smtClean="0"/>
              <a:t> value, by a non-ELISA method, one has to perform the above agglutination using a serial dilution technique.</a:t>
            </a:r>
          </a:p>
          <a:p>
            <a:r>
              <a:rPr lang="en-US" dirty="0" smtClean="0"/>
              <a:t>Mechanism of action</a:t>
            </a:r>
          </a:p>
          <a:p>
            <a:r>
              <a:rPr lang="en-US" dirty="0" smtClean="0"/>
              <a:t>These antibodies produced against the bacteria cross-react with human antigens (mainly </a:t>
            </a:r>
            <a:r>
              <a:rPr lang="en-US" dirty="0" smtClean="0">
                <a:hlinkClick r:id="rId4" tooltip="Collagen"/>
              </a:rPr>
              <a:t>collagen</a:t>
            </a:r>
            <a:r>
              <a:rPr lang="en-US" dirty="0" smtClean="0"/>
              <a:t>) and hence attack the </a:t>
            </a:r>
            <a:r>
              <a:rPr lang="en-US" dirty="0" smtClean="0">
                <a:hlinkClick r:id="rId5" tooltip="Cellular matrix"/>
              </a:rPr>
              <a:t>cellular matrix</a:t>
            </a:r>
            <a:r>
              <a:rPr lang="en-US" dirty="0" smtClean="0"/>
              <a:t> of various organs, mainly the heart, joints, skin, brain, etc.</a:t>
            </a: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ASO Latex test">
            <a:hlinkClick r:id="rId2"/>
          </p:cNvPr>
          <p:cNvPicPr>
            <a:picLocks noGrp="1"/>
          </p:cNvPicPr>
          <p:nvPr>
            <p:ph idx="1"/>
          </p:nvPr>
        </p:nvPicPr>
        <p:blipFill>
          <a:blip r:embed="rId3"/>
          <a:srcRect/>
          <a:stretch>
            <a:fillRect/>
          </a:stretch>
        </p:blipFill>
        <p:spPr bwMode="auto">
          <a:xfrm>
            <a:off x="990600" y="2209801"/>
            <a:ext cx="6324600" cy="4114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ASO </a:t>
            </a:r>
            <a:r>
              <a:rPr lang="en-US" dirty="0" smtClean="0"/>
              <a:t>Latex test</a:t>
            </a:r>
            <a:br>
              <a:rPr lang="en-US" dirty="0" smtClean="0"/>
            </a:br>
            <a:endParaRPr lang="ar-IQ" dirty="0"/>
          </a:p>
        </p:txBody>
      </p:sp>
      <p:sp>
        <p:nvSpPr>
          <p:cNvPr id="3" name="Content Placeholder 2"/>
          <p:cNvSpPr>
            <a:spLocks noGrp="1"/>
          </p:cNvSpPr>
          <p:nvPr>
            <p:ph idx="1"/>
          </p:nvPr>
        </p:nvSpPr>
        <p:spPr/>
        <p:txBody>
          <a:bodyPr/>
          <a:lstStyle/>
          <a:p>
            <a:r>
              <a:rPr lang="en-US" dirty="0" smtClean="0"/>
              <a:t>When </a:t>
            </a:r>
            <a:r>
              <a:rPr lang="en-US" dirty="0" smtClean="0"/>
              <a:t>the latex reagent is mixed with a serum containing ASO, agglutination occurs. The sensitivity of the latex reagent has been adjusted to yield agglutination when the level of ASO is greater than 200 IU/ml, a level determined to be indicative of disease by epidemiological and clinical studies</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fontAlgn="base"/>
            <a:r>
              <a:rPr lang="en-US" b="1" dirty="0" smtClean="0"/>
              <a:t>Sample Collection and Handling:  </a:t>
            </a:r>
            <a:r>
              <a:rPr lang="en-US" dirty="0" smtClean="0"/>
              <a:t>Only fresh serum specimens should be used. Plasma must not be used since fibrinogen may cause non-specific agglutination of the latex. It is preferable to test samples on the same day as collected. Serum samples may be stored at 2-8</a:t>
            </a:r>
            <a:r>
              <a:rPr lang="en-US" baseline="30000" dirty="0" smtClean="0"/>
              <a:t>o</a:t>
            </a:r>
            <a:r>
              <a:rPr lang="en-US" dirty="0" smtClean="0"/>
              <a:t> C for up to 48 hours prior to testing. If  longer storage is necessary,  sera should be stored frozen at -20ºC.</a:t>
            </a:r>
          </a:p>
          <a:p>
            <a:pPr fontAlgn="base"/>
            <a:r>
              <a:rPr lang="en-US" b="1" dirty="0" smtClean="0"/>
              <a:t>Materials used in the ASO Test</a:t>
            </a:r>
            <a:endParaRPr lang="en-US" dirty="0" smtClean="0"/>
          </a:p>
          <a:p>
            <a:pPr fontAlgn="base"/>
            <a:r>
              <a:rPr lang="en-US" b="1" dirty="0" smtClean="0"/>
              <a:t>1-ASO Antigen: </a:t>
            </a:r>
            <a:r>
              <a:rPr lang="en-US" dirty="0" smtClean="0"/>
              <a:t>A stabilized buffered suspension of polystyrene latex particles coated with </a:t>
            </a:r>
            <a:r>
              <a:rPr lang="en-US" dirty="0" err="1" smtClean="0"/>
              <a:t>Streptolysin</a:t>
            </a:r>
            <a:r>
              <a:rPr lang="en-US" dirty="0" smtClean="0"/>
              <a:t> O and 0.1% sodium </a:t>
            </a:r>
            <a:r>
              <a:rPr lang="en-US" dirty="0" err="1" smtClean="0"/>
              <a:t>azide</a:t>
            </a:r>
            <a:r>
              <a:rPr lang="en-US" dirty="0" smtClean="0"/>
              <a:t> as preservative. Shake well prior to use.</a:t>
            </a:r>
          </a:p>
          <a:p>
            <a:pPr fontAlgn="base"/>
            <a:r>
              <a:rPr lang="en-US" b="1" dirty="0" smtClean="0"/>
              <a:t>2-ASO Positive Control</a:t>
            </a:r>
            <a:r>
              <a:rPr lang="en-US" dirty="0" smtClean="0"/>
              <a:t>: Human serum containing more than 200 IU/ml ASO and 0.1% sodium </a:t>
            </a:r>
            <a:r>
              <a:rPr lang="en-US" dirty="0" err="1" smtClean="0"/>
              <a:t>azide</a:t>
            </a:r>
            <a:r>
              <a:rPr lang="en-US" dirty="0" smtClean="0"/>
              <a:t> as preservative.</a:t>
            </a:r>
          </a:p>
          <a:p>
            <a:pPr fontAlgn="base"/>
            <a:r>
              <a:rPr lang="en-US" b="1" dirty="0" smtClean="0"/>
              <a:t>3-ASO Negative Control</a:t>
            </a:r>
            <a:r>
              <a:rPr lang="en-US" dirty="0" smtClean="0"/>
              <a:t>: Human serum containing 0.1% sodium </a:t>
            </a:r>
            <a:r>
              <a:rPr lang="en-US" dirty="0" err="1" smtClean="0"/>
              <a:t>azide</a:t>
            </a:r>
            <a:r>
              <a:rPr lang="en-US" dirty="0" smtClean="0"/>
              <a:t> as preservative.</a:t>
            </a:r>
          </a:p>
          <a:p>
            <a:pPr fontAlgn="base"/>
            <a:r>
              <a:rPr lang="en-US" dirty="0" smtClean="0"/>
              <a:t>4-Sufficient disposable pipettes.</a:t>
            </a:r>
          </a:p>
          <a:p>
            <a:pPr fontAlgn="base"/>
            <a:r>
              <a:rPr lang="en-US" dirty="0" smtClean="0"/>
              <a:t>5-Glass test slide.</a:t>
            </a:r>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1138</Words>
  <Application>Microsoft Office PowerPoint</Application>
  <PresentationFormat>On-screen Show (4:3)</PresentationFormat>
  <Paragraphs>117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Serological tests </vt:lpstr>
      <vt:lpstr> Anti-streptolysin O </vt:lpstr>
      <vt:lpstr>Slide 3</vt:lpstr>
      <vt:lpstr>Clinical significance </vt:lpstr>
      <vt:lpstr>Slide 5</vt:lpstr>
      <vt:lpstr>Estimation</vt:lpstr>
      <vt:lpstr>Slide 7</vt:lpstr>
      <vt:lpstr> ASO Latex test </vt:lpstr>
      <vt:lpstr>Slide 9</vt:lpstr>
      <vt:lpstr>Procedure for Antistreptolysin O Test: </vt:lpstr>
      <vt:lpstr>Rheumatoid factor (RF)  </vt:lpstr>
      <vt:lpstr> Testing </vt:lpstr>
      <vt:lpstr>Interpretation </vt:lpstr>
      <vt:lpstr> Widal test </vt:lpstr>
      <vt:lpstr>Widal test kit</vt:lpstr>
      <vt:lpstr> Serological response with Widal agglutinins </vt:lpstr>
      <vt:lpstr>Rose Bengal plate test (RBT) for Brucella</vt:lpstr>
      <vt:lpstr>Slide 18</vt:lpstr>
      <vt:lpstr>Procedure of Rose Bengal Plate Test</vt:lpstr>
      <vt:lpstr>Limitation of Rose Bengal Test: </vt:lpstr>
      <vt:lpstr>Prozone</vt:lpstr>
      <vt:lpstr>Human chorionic gonadotropin (hCG)</vt:lpstr>
      <vt:lpstr>Slide 23</vt:lpstr>
      <vt:lpstr>Slide 24</vt:lpstr>
      <vt:lpstr> COMPONENTS OF THE TEST </vt:lpstr>
      <vt:lpstr> COLLECTION OF SPECIMENS </vt:lpstr>
      <vt:lpstr> TEST PROCEDURE </vt:lpstr>
      <vt:lpstr>INTERPRETATION OF RESULT </vt:lpstr>
      <vt:lpstr> LIMITATIONS OF THE TEST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Serological tests </dc:title>
  <dc:creator>lenovo</dc:creator>
  <cp:lastModifiedBy>lenovo</cp:lastModifiedBy>
  <cp:revision>1</cp:revision>
  <dcterms:created xsi:type="dcterms:W3CDTF">2006-08-16T00:00:00Z</dcterms:created>
  <dcterms:modified xsi:type="dcterms:W3CDTF">2017-12-15T14:21:19Z</dcterms:modified>
</cp:coreProperties>
</file>