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534400" cy="1470025"/>
          </a:xfrm>
        </p:spPr>
        <p:txBody>
          <a:bodyPr/>
          <a:lstStyle/>
          <a:p>
            <a:r>
              <a:rPr lang="en-US" b="1" dirty="0" smtClean="0"/>
              <a:t>Morphological </a:t>
            </a:r>
            <a:r>
              <a:rPr lang="en-US" b="1" dirty="0" smtClean="0"/>
              <a:t>patterns of cell injury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Assist.Prof.Dr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Baydaa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H.Abdullah</a:t>
            </a:r>
            <a:endParaRPr lang="ar-IQ" dirty="0" smtClean="0">
              <a:solidFill>
                <a:schemeClr val="tx1"/>
              </a:solidFill>
            </a:endParaRPr>
          </a:p>
          <a:p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Irreversible </a:t>
            </a:r>
            <a:r>
              <a:rPr lang="en-US" b="1" dirty="0" smtClean="0"/>
              <a:t>cell injury: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Necrosis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</a:t>
            </a:r>
            <a:r>
              <a:rPr lang="en-US" dirty="0" smtClean="0"/>
              <a:t>sequence of morphological changes that follows cell death in a living tissue and always associated with inflammation two important changes leads to irreversible cell injury, they are:</a:t>
            </a:r>
          </a:p>
          <a:p>
            <a:pPr lvl="0"/>
            <a:r>
              <a:rPr lang="en-US" dirty="0" smtClean="0"/>
              <a:t>Cell digestion by </a:t>
            </a:r>
            <a:r>
              <a:rPr lang="en-US" dirty="0" err="1" smtClean="0"/>
              <a:t>lytic</a:t>
            </a:r>
            <a:r>
              <a:rPr lang="en-US" dirty="0" smtClean="0"/>
              <a:t> enzymes</a:t>
            </a:r>
          </a:p>
          <a:p>
            <a:pPr lvl="0"/>
            <a:r>
              <a:rPr lang="en-US" dirty="0" err="1" smtClean="0"/>
              <a:t>Denaturation</a:t>
            </a:r>
            <a:r>
              <a:rPr lang="en-US" dirty="0" smtClean="0"/>
              <a:t> of proteins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Cytoplasmic</a:t>
            </a:r>
            <a:r>
              <a:rPr lang="en-US" b="1" dirty="0" smtClean="0"/>
              <a:t> </a:t>
            </a:r>
            <a:r>
              <a:rPr lang="en-US" b="1" dirty="0" smtClean="0"/>
              <a:t>changes in necrosis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Appears </a:t>
            </a:r>
            <a:r>
              <a:rPr lang="en-US" dirty="0" smtClean="0"/>
              <a:t>homogenous</a:t>
            </a:r>
          </a:p>
          <a:p>
            <a:pPr lvl="0"/>
            <a:r>
              <a:rPr lang="en-US" dirty="0" smtClean="0"/>
              <a:t>Intensely </a:t>
            </a:r>
            <a:r>
              <a:rPr lang="en-US" dirty="0" err="1" smtClean="0"/>
              <a:t>eosinophilic</a:t>
            </a:r>
            <a:r>
              <a:rPr lang="en-US" dirty="0" smtClean="0"/>
              <a:t> because   A- loss of basophilic effect  of RNA.                       B- binding of eosin to denatured proteins</a:t>
            </a:r>
          </a:p>
          <a:p>
            <a:pPr lvl="0"/>
            <a:r>
              <a:rPr lang="en-US" dirty="0" smtClean="0"/>
              <a:t>Sometimes </a:t>
            </a:r>
            <a:r>
              <a:rPr lang="en-US" dirty="0" err="1" smtClean="0"/>
              <a:t>vaculuolation</a:t>
            </a:r>
            <a:r>
              <a:rPr lang="en-US" dirty="0" smtClean="0"/>
              <a:t> or calcification.</a:t>
            </a:r>
          </a:p>
          <a:p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Nuclear </a:t>
            </a:r>
            <a:r>
              <a:rPr lang="en-US" b="1" dirty="0" smtClean="0"/>
              <a:t>changes in necrosis: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Pyknosis</a:t>
            </a:r>
            <a:r>
              <a:rPr lang="en-US" dirty="0" smtClean="0"/>
              <a:t> </a:t>
            </a:r>
            <a:r>
              <a:rPr lang="en-US" dirty="0" smtClean="0"/>
              <a:t>( condensation of nuclear chromatin)</a:t>
            </a:r>
          </a:p>
          <a:p>
            <a:pPr lvl="0"/>
            <a:r>
              <a:rPr lang="en-US" b="1" dirty="0" err="1" smtClean="0"/>
              <a:t>Karyolysis</a:t>
            </a:r>
            <a:r>
              <a:rPr lang="en-US" b="1" dirty="0" smtClean="0"/>
              <a:t> </a:t>
            </a:r>
            <a:r>
              <a:rPr lang="en-US" dirty="0" smtClean="0"/>
              <a:t>( dissolution of nuclear chromatin )</a:t>
            </a:r>
          </a:p>
          <a:p>
            <a:pPr lvl="0"/>
            <a:r>
              <a:rPr lang="en-US" b="1" dirty="0" err="1" smtClean="0"/>
              <a:t>Karyorrhexis</a:t>
            </a:r>
            <a:r>
              <a:rPr lang="en-US" b="1" dirty="0" smtClean="0"/>
              <a:t> </a:t>
            </a:r>
            <a:r>
              <a:rPr lang="en-US" dirty="0" smtClean="0"/>
              <a:t>(fragmentation)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Morphological types of necrosis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1-Coagulative </a:t>
            </a:r>
            <a:r>
              <a:rPr lang="en-US" b="1" dirty="0" smtClean="0"/>
              <a:t>necrosis</a:t>
            </a:r>
            <a:r>
              <a:rPr lang="en-US" dirty="0" smtClean="0"/>
              <a:t>:( when </a:t>
            </a:r>
            <a:r>
              <a:rPr lang="en-US" dirty="0" err="1" smtClean="0"/>
              <a:t>denaturation</a:t>
            </a:r>
            <a:r>
              <a:rPr lang="en-US" dirty="0" smtClean="0"/>
              <a:t> predominates )</a:t>
            </a:r>
          </a:p>
          <a:p>
            <a:pPr>
              <a:buNone/>
            </a:pPr>
            <a:r>
              <a:rPr lang="en-US" b="1" i="1" dirty="0" smtClean="0"/>
              <a:t>      Cause</a:t>
            </a:r>
            <a:r>
              <a:rPr lang="en-US" b="1" i="1" dirty="0" smtClean="0"/>
              <a:t>:</a:t>
            </a:r>
            <a:r>
              <a:rPr lang="en-US" dirty="0" smtClean="0"/>
              <a:t> sudden cut in blood supply in all tissues except the brain and less often from bacteria and chemical agents . e.g. myocardial infarction ,ischemia (local anemia)</a:t>
            </a:r>
          </a:p>
          <a:p>
            <a:r>
              <a:rPr lang="en-US" b="1" dirty="0" smtClean="0"/>
              <a:t>2-Liquefactive necrosis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</a:t>
            </a:r>
            <a:r>
              <a:rPr lang="en-US" dirty="0" smtClean="0"/>
              <a:t>It frequently occurs in brain tissues and results from break down of neurons by released </a:t>
            </a:r>
            <a:r>
              <a:rPr lang="en-US" dirty="0" err="1" smtClean="0"/>
              <a:t>lysosomal</a:t>
            </a:r>
            <a:r>
              <a:rPr lang="en-US" dirty="0" smtClean="0"/>
              <a:t> enzymes resulting in formation of pockets of liquid, debris and cyst like structures in the brain tissue.</a:t>
            </a:r>
          </a:p>
          <a:p>
            <a:pPr>
              <a:buNone/>
            </a:pPr>
            <a:r>
              <a:rPr lang="en-US" b="1" dirty="0" smtClean="0"/>
              <a:t>      Cause</a:t>
            </a:r>
            <a:r>
              <a:rPr lang="en-US" b="1" dirty="0" smtClean="0"/>
              <a:t>:</a:t>
            </a:r>
            <a:r>
              <a:rPr lang="en-US" dirty="0" smtClean="0"/>
              <a:t> ischemia bacterial infection (autolysis)</a:t>
            </a:r>
          </a:p>
          <a:p>
            <a:r>
              <a:rPr lang="en-US" b="1" dirty="0" smtClean="0"/>
              <a:t>3-Caseous necrosis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  </a:t>
            </a:r>
            <a:r>
              <a:rPr lang="en-US" b="1" dirty="0" err="1" smtClean="0"/>
              <a:t>Caseous</a:t>
            </a:r>
            <a:r>
              <a:rPr lang="en-US" b="1" dirty="0" smtClean="0"/>
              <a:t> </a:t>
            </a:r>
            <a:r>
              <a:rPr lang="en-US" b="1" dirty="0" smtClean="0"/>
              <a:t>Necrosis: - </a:t>
            </a:r>
            <a:r>
              <a:rPr lang="en-US" dirty="0" smtClean="0"/>
              <a:t>is a good example of </a:t>
            </a:r>
            <a:r>
              <a:rPr lang="en-US" dirty="0" err="1" smtClean="0"/>
              <a:t>structureless</a:t>
            </a:r>
            <a:r>
              <a:rPr lang="en-US" dirty="0" smtClean="0"/>
              <a:t> necrosis. It is common in tuberculosis and is characterized by central area of necrosis which is soft, friable and surrounded by an area with a cheesy, crumbly appearance.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4-Fat necrosis:</a:t>
            </a:r>
            <a:r>
              <a:rPr lang="en-US" dirty="0" smtClean="0"/>
              <a:t> are two types</a:t>
            </a:r>
          </a:p>
          <a:p>
            <a:pPr lvl="0">
              <a:buNone/>
            </a:pPr>
            <a:r>
              <a:rPr lang="en-US" b="1" dirty="0" smtClean="0"/>
              <a:t>      Enzymatic </a:t>
            </a:r>
            <a:r>
              <a:rPr lang="en-US" b="1" dirty="0" smtClean="0"/>
              <a:t>: </a:t>
            </a:r>
            <a:r>
              <a:rPr lang="en-US" dirty="0" smtClean="0"/>
              <a:t>occur in pancreas, caused by enzymatic digestion. </a:t>
            </a:r>
          </a:p>
          <a:p>
            <a:pPr>
              <a:buNone/>
            </a:pPr>
            <a:r>
              <a:rPr lang="en-US" dirty="0" smtClean="0"/>
              <a:t>      Pathogenesis</a:t>
            </a:r>
            <a:r>
              <a:rPr lang="en-US" dirty="0" smtClean="0"/>
              <a:t>: lipase activation and liberation will digest the fat and split it into </a:t>
            </a:r>
          </a:p>
          <a:p>
            <a:pPr>
              <a:buNone/>
            </a:pPr>
            <a:r>
              <a:rPr lang="en-US" b="1" dirty="0" smtClean="0"/>
              <a:t>      Glycerol </a:t>
            </a:r>
            <a:r>
              <a:rPr lang="en-US" b="1" dirty="0" smtClean="0"/>
              <a:t>&amp;F. a</a:t>
            </a:r>
            <a:r>
              <a:rPr lang="en-US" dirty="0" smtClean="0"/>
              <a:t> which will unite with calcium → chalky white material.</a:t>
            </a:r>
          </a:p>
          <a:p>
            <a:pPr lvl="0"/>
            <a:r>
              <a:rPr lang="en-US" b="1" dirty="0" smtClean="0"/>
              <a:t>Traumatic : </a:t>
            </a:r>
            <a:r>
              <a:rPr lang="en-US" dirty="0" smtClean="0"/>
              <a:t>occur in female breast caused by trauma </a:t>
            </a:r>
          </a:p>
          <a:p>
            <a:pPr>
              <a:buNone/>
            </a:pPr>
            <a:r>
              <a:rPr lang="en-US" dirty="0" smtClean="0"/>
              <a:t>      Pathogenesis </a:t>
            </a:r>
            <a:r>
              <a:rPr lang="en-US" dirty="0" smtClean="0"/>
              <a:t>trauma → </a:t>
            </a:r>
            <a:r>
              <a:rPr lang="en-US" dirty="0" err="1" smtClean="0"/>
              <a:t>adipocyte</a:t>
            </a:r>
            <a:r>
              <a:rPr lang="en-US" dirty="0" smtClean="0"/>
              <a:t> will rupture and liberate  fat which will act as foreign material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smtClean="0"/>
              <a:t>Stimulate inflammatory reaction. The macrophage will surround the area and ingest the fat ( lipid laden macrophage), later fibrosis will occur this will stimulate carcinoma.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5-gangerous necrosis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 smtClean="0"/>
              <a:t>is death of tissue + putrefaction. It is </a:t>
            </a:r>
            <a:r>
              <a:rPr lang="en-US" dirty="0" err="1" smtClean="0"/>
              <a:t>coagulative</a:t>
            </a:r>
            <a:r>
              <a:rPr lang="en-US" dirty="0" smtClean="0"/>
              <a:t> necrosis + </a:t>
            </a:r>
            <a:r>
              <a:rPr lang="en-US" dirty="0" err="1" smtClean="0"/>
              <a:t>liquefactive</a:t>
            </a:r>
            <a:r>
              <a:rPr lang="en-US" dirty="0" smtClean="0"/>
              <a:t> if the </a:t>
            </a:r>
            <a:r>
              <a:rPr lang="en-US" dirty="0" err="1" smtClean="0"/>
              <a:t>coagulative</a:t>
            </a:r>
            <a:r>
              <a:rPr lang="en-US" dirty="0" smtClean="0"/>
              <a:t> necrosis is predominant, then it is a dry gangrene </a:t>
            </a:r>
          </a:p>
          <a:p>
            <a:r>
              <a:rPr lang="en-US" dirty="0" smtClean="0"/>
              <a:t>If the </a:t>
            </a:r>
            <a:r>
              <a:rPr lang="en-US" dirty="0" err="1" smtClean="0"/>
              <a:t>liquefactive</a:t>
            </a:r>
            <a:r>
              <a:rPr lang="en-US" dirty="0" smtClean="0"/>
              <a:t> necrosis is predominant then it is wet gangrene</a:t>
            </a:r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1-</a:t>
            </a:r>
            <a:r>
              <a:rPr lang="en-US" b="1" dirty="0" smtClean="0"/>
              <a:t>Wet gangrene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Site</a:t>
            </a:r>
            <a:r>
              <a:rPr lang="en-US" b="1" dirty="0" smtClean="0"/>
              <a:t>:</a:t>
            </a:r>
            <a:r>
              <a:rPr lang="en-US" dirty="0" smtClean="0"/>
              <a:t> moist areas ( lung, vulva, diabetic foot)</a:t>
            </a:r>
          </a:p>
          <a:p>
            <a:r>
              <a:rPr lang="en-US" b="1" dirty="0" smtClean="0"/>
              <a:t>Cause:</a:t>
            </a:r>
            <a:r>
              <a:rPr lang="en-US" dirty="0" smtClean="0"/>
              <a:t> block of an artery or vein with stasis of blood + bacterial growth </a:t>
            </a:r>
          </a:p>
          <a:p>
            <a:r>
              <a:rPr lang="en-US" dirty="0" smtClean="0"/>
              <a:t> * rapid development </a:t>
            </a:r>
          </a:p>
          <a:p>
            <a:r>
              <a:rPr lang="en-US" dirty="0" smtClean="0"/>
              <a:t>* NO line of demarcation between the normal and abnormal areas .the affected part is swelled</a:t>
            </a:r>
          </a:p>
          <a:p>
            <a:r>
              <a:rPr lang="en-US" dirty="0" smtClean="0"/>
              <a:t>* there may be a spread of infection to the circulation (septicemia)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2- </a:t>
            </a:r>
            <a:r>
              <a:rPr lang="en-US" b="1" dirty="0" smtClean="0"/>
              <a:t>dry gangrene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Site</a:t>
            </a:r>
            <a:r>
              <a:rPr lang="en-US" b="1" dirty="0" smtClean="0"/>
              <a:t>:</a:t>
            </a:r>
            <a:r>
              <a:rPr lang="en-US" dirty="0" smtClean="0"/>
              <a:t> distal parts of the foot ( arterial sclerosis) </a:t>
            </a:r>
          </a:p>
          <a:p>
            <a:r>
              <a:rPr lang="en-US" dirty="0" smtClean="0"/>
              <a:t> * it develops slowly </a:t>
            </a:r>
          </a:p>
          <a:p>
            <a:r>
              <a:rPr lang="en-US" dirty="0" smtClean="0"/>
              <a:t>* NO bacterial growth </a:t>
            </a:r>
          </a:p>
          <a:p>
            <a:r>
              <a:rPr lang="en-US" dirty="0" smtClean="0"/>
              <a:t>* there is a line of demarcation in which the dead area appears black color. The affected part is  </a:t>
            </a:r>
            <a:r>
              <a:rPr lang="en-US" dirty="0" err="1" smtClean="0"/>
              <a:t>shrinked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 </a:t>
            </a:r>
            <a:r>
              <a:rPr lang="en-US" b="1" dirty="0" smtClean="0"/>
              <a:t>gas gangrene (wet </a:t>
            </a:r>
            <a:r>
              <a:rPr lang="en-US" b="1" dirty="0" smtClean="0"/>
              <a:t>gangrene)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Cause:</a:t>
            </a:r>
            <a:r>
              <a:rPr lang="en-US" dirty="0" smtClean="0"/>
              <a:t> the infection is with gas forming </a:t>
            </a:r>
            <a:r>
              <a:rPr lang="en-US" dirty="0" err="1" smtClean="0"/>
              <a:t>m.o</a:t>
            </a:r>
            <a:r>
              <a:rPr lang="en-US" dirty="0" smtClean="0"/>
              <a:t>.      e.g. clostridia which enters by :</a:t>
            </a:r>
          </a:p>
          <a:p>
            <a:r>
              <a:rPr lang="en-US" dirty="0" smtClean="0"/>
              <a:t>Open wound or as complication of colonic surgery clostridia   produce various toxins that lead to necrosis and edema and usually associated with systemic manifestations. 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Reversible </a:t>
            </a:r>
            <a:r>
              <a:rPr lang="en-US" b="1" dirty="0" smtClean="0"/>
              <a:t>cell injury </a:t>
            </a:r>
            <a:r>
              <a:rPr lang="en-US" dirty="0" smtClean="0"/>
              <a:t> 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 smtClean="0"/>
              <a:t>is called also </a:t>
            </a:r>
            <a:r>
              <a:rPr lang="en-US" b="1" dirty="0" smtClean="0"/>
              <a:t>degeneration </a:t>
            </a:r>
            <a:r>
              <a:rPr lang="en-US" dirty="0" smtClean="0"/>
              <a:t>.It is accumulation of normal substances (glycogen ,water) or abnormal (</a:t>
            </a:r>
            <a:r>
              <a:rPr lang="en-US" dirty="0" err="1" smtClean="0"/>
              <a:t>Amyloid</a:t>
            </a:r>
            <a:r>
              <a:rPr lang="en-US" dirty="0" smtClean="0"/>
              <a:t>) inside the cell due to injury agent. classified into two main groups </a:t>
            </a:r>
          </a:p>
          <a:p>
            <a:r>
              <a:rPr lang="en-US" dirty="0" smtClean="0"/>
              <a:t>1-those with primary change in the </a:t>
            </a:r>
            <a:r>
              <a:rPr lang="en-US" b="1" dirty="0" smtClean="0"/>
              <a:t>cell.</a:t>
            </a:r>
            <a:endParaRPr lang="en-US" dirty="0" smtClean="0"/>
          </a:p>
          <a:p>
            <a:r>
              <a:rPr lang="en-US" dirty="0" smtClean="0"/>
              <a:t>2-Those with </a:t>
            </a:r>
            <a:r>
              <a:rPr lang="en-US" b="1" dirty="0" smtClean="0"/>
              <a:t>interstitial </a:t>
            </a:r>
            <a:r>
              <a:rPr lang="en-US" dirty="0" smtClean="0"/>
              <a:t>accumulation compressing the cell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Classification </a:t>
            </a:r>
            <a:r>
              <a:rPr lang="en-US" b="1" u="sng" dirty="0" smtClean="0"/>
              <a:t>of degeneration 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1-primary </a:t>
            </a:r>
            <a:r>
              <a:rPr lang="en-US" b="1" dirty="0" smtClean="0"/>
              <a:t>changes in the cell.</a:t>
            </a:r>
            <a:endParaRPr lang="en-US" dirty="0" smtClean="0"/>
          </a:p>
          <a:p>
            <a:pPr lvl="0"/>
            <a:r>
              <a:rPr lang="en-US" dirty="0" smtClean="0"/>
              <a:t>Intracellular accumulation of water (cloudy swelling ,</a:t>
            </a:r>
            <a:r>
              <a:rPr lang="en-US" dirty="0" err="1" smtClean="0"/>
              <a:t>hydropic</a:t>
            </a:r>
            <a:r>
              <a:rPr lang="en-US" dirty="0" smtClean="0"/>
              <a:t>  &amp; vacuolar changes ).</a:t>
            </a:r>
          </a:p>
          <a:p>
            <a:pPr lvl="0"/>
            <a:r>
              <a:rPr lang="en-US" dirty="0" smtClean="0"/>
              <a:t>Intracellular accumulation of fat.(fatty change)</a:t>
            </a:r>
          </a:p>
          <a:p>
            <a:pPr lvl="0"/>
            <a:r>
              <a:rPr lang="en-US" dirty="0" smtClean="0"/>
              <a:t>Intracellular accumulation of CHO.</a:t>
            </a:r>
          </a:p>
          <a:p>
            <a:pPr lvl="0"/>
            <a:r>
              <a:rPr lang="en-US" dirty="0" smtClean="0"/>
              <a:t>Intracellular accumulation of proteins.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2-interstitial </a:t>
            </a:r>
            <a:r>
              <a:rPr lang="en-US" b="1" dirty="0" smtClean="0"/>
              <a:t>accumulation compressing the cells</a:t>
            </a:r>
            <a:r>
              <a:rPr lang="en-US" dirty="0" smtClean="0"/>
              <a:t>.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Amyloid</a:t>
            </a:r>
            <a:r>
              <a:rPr lang="en-US" dirty="0" smtClean="0"/>
              <a:t> </a:t>
            </a:r>
            <a:endParaRPr lang="en-US" dirty="0" smtClean="0"/>
          </a:p>
          <a:p>
            <a:pPr lvl="0"/>
            <a:r>
              <a:rPr lang="en-US" dirty="0" smtClean="0"/>
              <a:t>Hyaline change.(hyaline degeneration)</a:t>
            </a:r>
          </a:p>
          <a:p>
            <a:pPr lvl="0"/>
            <a:r>
              <a:rPr lang="en-US" dirty="0" err="1" smtClean="0"/>
              <a:t>Mucinous</a:t>
            </a:r>
            <a:r>
              <a:rPr lang="en-US" dirty="0" smtClean="0"/>
              <a:t> change.(</a:t>
            </a:r>
            <a:r>
              <a:rPr lang="en-US" dirty="0" err="1" smtClean="0"/>
              <a:t>Mucoid</a:t>
            </a:r>
            <a:r>
              <a:rPr lang="en-US" dirty="0" smtClean="0"/>
              <a:t> degeneration)</a:t>
            </a:r>
          </a:p>
          <a:p>
            <a:pPr lvl="0"/>
            <a:r>
              <a:rPr lang="en-US" dirty="0" smtClean="0"/>
              <a:t>Fatty infiltration.(fatty degeneration)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Intracellular accumulation of water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    </a:t>
            </a:r>
            <a:r>
              <a:rPr lang="en-US" b="1" dirty="0" smtClean="0"/>
              <a:t>1-cloudy </a:t>
            </a:r>
            <a:r>
              <a:rPr lang="en-US" b="1" dirty="0" smtClean="0"/>
              <a:t>swelling  </a:t>
            </a:r>
            <a:r>
              <a:rPr lang="en-US" dirty="0" smtClean="0"/>
              <a:t>results </a:t>
            </a:r>
            <a:r>
              <a:rPr lang="en-US" dirty="0" smtClean="0"/>
              <a:t>from impaired cellular regulation  for Na , when Na enters the cell ,water will follow to maintain the </a:t>
            </a:r>
            <a:r>
              <a:rPr lang="en-US" dirty="0" err="1" smtClean="0"/>
              <a:t>isoosmotic</a:t>
            </a:r>
            <a:r>
              <a:rPr lang="en-US" dirty="0" smtClean="0"/>
              <a:t> condition →cellular swelling .</a:t>
            </a:r>
          </a:p>
          <a:p>
            <a:pPr>
              <a:buNone/>
            </a:pPr>
            <a:r>
              <a:rPr lang="en-US" dirty="0" smtClean="0"/>
              <a:t>     This </a:t>
            </a:r>
            <a:r>
              <a:rPr lang="en-US" dirty="0" smtClean="0"/>
              <a:t>type of cellular degeneration occur in </a:t>
            </a:r>
            <a:r>
              <a:rPr lang="en-US" dirty="0" err="1" smtClean="0"/>
              <a:t>paranchymus</a:t>
            </a:r>
            <a:r>
              <a:rPr lang="en-US" dirty="0" smtClean="0"/>
              <a:t> organs such as liver, kidney and heart.</a:t>
            </a:r>
          </a:p>
          <a:p>
            <a:pPr>
              <a:buNone/>
            </a:pPr>
            <a:r>
              <a:rPr lang="en-US" dirty="0" smtClean="0"/>
              <a:t>    Etiology</a:t>
            </a:r>
            <a:r>
              <a:rPr lang="en-US" dirty="0" smtClean="0"/>
              <a:t>: 1-physical like heat in burn 2-chemical </a:t>
            </a:r>
            <a:r>
              <a:rPr lang="en-US" dirty="0" smtClean="0"/>
              <a:t>3-bacterial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    2-Hydropic </a:t>
            </a:r>
            <a:r>
              <a:rPr lang="en-US" b="1" dirty="0" smtClean="0"/>
              <a:t>change </a:t>
            </a:r>
            <a:r>
              <a:rPr lang="en-US" dirty="0" smtClean="0"/>
              <a:t>occur where water transfer is most active e.g. in renal tubular epithelium after I.V administration of hypertonic glucose or in </a:t>
            </a:r>
            <a:r>
              <a:rPr lang="en-US" dirty="0" err="1" smtClean="0"/>
              <a:t>hyperkalemia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Intercellular accumulation of lipid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Fatty </a:t>
            </a:r>
            <a:r>
              <a:rPr lang="en-US" b="1" dirty="0" smtClean="0"/>
              <a:t>change</a:t>
            </a:r>
            <a:r>
              <a:rPr lang="en-US" dirty="0" smtClean="0"/>
              <a:t>: is the accumulation of neutral fat within </a:t>
            </a:r>
            <a:r>
              <a:rPr lang="en-US" dirty="0" err="1" smtClean="0"/>
              <a:t>parenchynal</a:t>
            </a:r>
            <a:r>
              <a:rPr lang="en-US" dirty="0" smtClean="0"/>
              <a:t> cells. Seen in the </a:t>
            </a:r>
            <a:r>
              <a:rPr lang="en-US" u="sng" dirty="0" smtClean="0"/>
              <a:t>liver, heart, skeletal muscle, kidney</a:t>
            </a:r>
            <a:r>
              <a:rPr lang="en-US" dirty="0" smtClean="0"/>
              <a:t> and others.</a:t>
            </a:r>
          </a:p>
          <a:p>
            <a:r>
              <a:rPr lang="en-US" dirty="0" smtClean="0"/>
              <a:t>Why is it common in the liver?</a:t>
            </a:r>
          </a:p>
          <a:p>
            <a:r>
              <a:rPr lang="en-US" dirty="0" smtClean="0"/>
              <a:t>Because the liver plays central role in fat metabolism. The fatty change may be mild </a:t>
            </a:r>
            <a:r>
              <a:rPr lang="en-US" u="sng" dirty="0" smtClean="0"/>
              <a:t>reversible</a:t>
            </a:r>
            <a:r>
              <a:rPr lang="en-US" dirty="0" smtClean="0"/>
              <a:t> or producing severe </a:t>
            </a:r>
            <a:r>
              <a:rPr lang="en-US" u="sng" dirty="0" smtClean="0"/>
              <a:t>irreversible</a:t>
            </a:r>
            <a:r>
              <a:rPr lang="en-US" dirty="0" smtClean="0"/>
              <a:t> cell injury and death. This depends on the cause and amount of fat accumulation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Etiology (cause</a:t>
            </a:r>
            <a:r>
              <a:rPr lang="en-US" b="1" dirty="0" smtClean="0"/>
              <a:t>) of fatty change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Starvation</a:t>
            </a:r>
            <a:endParaRPr lang="en-US" dirty="0" smtClean="0"/>
          </a:p>
          <a:p>
            <a:pPr lvl="0"/>
            <a:r>
              <a:rPr lang="en-US" dirty="0" smtClean="0"/>
              <a:t>Obesity</a:t>
            </a:r>
          </a:p>
          <a:p>
            <a:pPr lvl="0"/>
            <a:r>
              <a:rPr lang="en-US" dirty="0" smtClean="0"/>
              <a:t>Malnutrition</a:t>
            </a:r>
          </a:p>
          <a:p>
            <a:pPr lvl="0"/>
            <a:r>
              <a:rPr lang="en-US" dirty="0" smtClean="0"/>
              <a:t>Alcoholism</a:t>
            </a:r>
          </a:p>
          <a:p>
            <a:pPr lvl="0"/>
            <a:r>
              <a:rPr lang="en-US" dirty="0" smtClean="0"/>
              <a:t>Diabetes mellitus</a:t>
            </a:r>
          </a:p>
          <a:p>
            <a:pPr lvl="0"/>
            <a:r>
              <a:rPr lang="en-US" dirty="0" smtClean="0"/>
              <a:t>Chronic illness like T.B</a:t>
            </a:r>
          </a:p>
          <a:p>
            <a:pPr lvl="0"/>
            <a:r>
              <a:rPr lang="en-US" dirty="0" smtClean="0"/>
              <a:t>Late pregnancy</a:t>
            </a:r>
          </a:p>
          <a:p>
            <a:pPr lvl="0"/>
            <a:r>
              <a:rPr lang="en-US" dirty="0" smtClean="0"/>
              <a:t>Liver toxin </a:t>
            </a:r>
          </a:p>
          <a:p>
            <a:pPr lvl="0"/>
            <a:r>
              <a:rPr lang="en-US" dirty="0" smtClean="0"/>
              <a:t>Drugs estrogen, steroid, tetracycline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Interstitial </a:t>
            </a:r>
            <a:r>
              <a:rPr lang="en-US" b="1" dirty="0" smtClean="0"/>
              <a:t>accumulations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en-US" b="1" dirty="0" smtClean="0"/>
              <a:t>1-Hyaline </a:t>
            </a:r>
            <a:r>
              <a:rPr lang="en-US" b="1" dirty="0" smtClean="0"/>
              <a:t>change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It </a:t>
            </a:r>
            <a:r>
              <a:rPr lang="en-US" dirty="0" smtClean="0"/>
              <a:t>is glassy homogenous, </a:t>
            </a:r>
            <a:r>
              <a:rPr lang="en-US" dirty="0" err="1" smtClean="0"/>
              <a:t>eosinophilic</a:t>
            </a:r>
            <a:r>
              <a:rPr lang="en-US" dirty="0" smtClean="0"/>
              <a:t> material, could be seen intra or extra cellular and it is not specific substance. This type of degeneration occur after necrosis of tissue.</a:t>
            </a:r>
          </a:p>
          <a:p>
            <a:pPr>
              <a:buNone/>
            </a:pPr>
            <a:r>
              <a:rPr lang="en-US" dirty="0" smtClean="0"/>
              <a:t>      1-connective </a:t>
            </a:r>
            <a:r>
              <a:rPr lang="en-US" dirty="0" smtClean="0"/>
              <a:t>tissue: blood vessels fused together&amp; it seems homogeneous mass.</a:t>
            </a:r>
          </a:p>
          <a:p>
            <a:pPr>
              <a:buNone/>
            </a:pPr>
            <a:r>
              <a:rPr lang="en-US" dirty="0" smtClean="0"/>
              <a:t>       2-Epithelial </a:t>
            </a:r>
            <a:r>
              <a:rPr lang="en-US" dirty="0" smtClean="0"/>
              <a:t>tissue: kidney, liver</a:t>
            </a:r>
          </a:p>
          <a:p>
            <a:r>
              <a:rPr lang="en-US" b="1" dirty="0" smtClean="0"/>
              <a:t>2</a:t>
            </a:r>
            <a:r>
              <a:rPr lang="en-US" dirty="0" smtClean="0"/>
              <a:t>-</a:t>
            </a:r>
            <a:r>
              <a:rPr lang="en-US" b="1" dirty="0" smtClean="0"/>
              <a:t>Fatty degeneration(</a:t>
            </a:r>
            <a:r>
              <a:rPr lang="en-US" b="1" dirty="0" err="1" smtClean="0"/>
              <a:t>stroma</a:t>
            </a:r>
            <a:r>
              <a:rPr lang="en-US" b="1" dirty="0" smtClean="0"/>
              <a:t> fatty infiltration</a:t>
            </a:r>
            <a:r>
              <a:rPr lang="en-US" dirty="0" smtClean="0"/>
              <a:t> )</a:t>
            </a:r>
          </a:p>
          <a:p>
            <a:pPr>
              <a:buNone/>
            </a:pPr>
            <a:r>
              <a:rPr lang="en-US" dirty="0" smtClean="0"/>
              <a:t>      It </a:t>
            </a:r>
            <a:r>
              <a:rPr lang="en-US" dirty="0" smtClean="0"/>
              <a:t>differs from fatty change, it is the deposition of mature adipose cells in the </a:t>
            </a:r>
            <a:r>
              <a:rPr lang="en-US" dirty="0" err="1" smtClean="0"/>
              <a:t>stromal</a:t>
            </a:r>
            <a:r>
              <a:rPr lang="en-US" dirty="0" smtClean="0"/>
              <a:t> connective tissue. In obese patient.</a:t>
            </a:r>
          </a:p>
          <a:p>
            <a:r>
              <a:rPr lang="en-US" b="1" dirty="0" smtClean="0"/>
              <a:t>3-Amyloidosis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Amyloid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 err="1" smtClean="0"/>
              <a:t>fibrillar</a:t>
            </a:r>
            <a:r>
              <a:rPr lang="en-US" dirty="0" smtClean="0"/>
              <a:t> material which is laid down in the tissues, usually </a:t>
            </a:r>
            <a:r>
              <a:rPr lang="en-US" dirty="0" err="1" smtClean="0"/>
              <a:t>extracellularly</a:t>
            </a:r>
            <a:r>
              <a:rPr lang="en-US" dirty="0" smtClean="0"/>
              <a:t> associated with chronic inflammation.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4-Mucoid degeneration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This type is derived from mucus which is </a:t>
            </a:r>
            <a:r>
              <a:rPr lang="en-US" dirty="0" err="1" smtClean="0"/>
              <a:t>mucin</a:t>
            </a:r>
            <a:r>
              <a:rPr lang="en-US" dirty="0" smtClean="0"/>
              <a:t> like substances with jelly appearance. Normally </a:t>
            </a:r>
            <a:r>
              <a:rPr lang="en-US" dirty="0" err="1" smtClean="0"/>
              <a:t>mucin</a:t>
            </a:r>
            <a:r>
              <a:rPr lang="en-US" dirty="0" smtClean="0"/>
              <a:t> is secreted by goblet cells of </a:t>
            </a:r>
            <a:r>
              <a:rPr lang="en-US" dirty="0" err="1" smtClean="0"/>
              <a:t>columnary</a:t>
            </a:r>
            <a:r>
              <a:rPr lang="en-US" dirty="0" smtClean="0"/>
              <a:t> epithelium of respiratory tract &amp;gastrointestinal tract. </a:t>
            </a:r>
          </a:p>
          <a:p>
            <a:r>
              <a:rPr lang="en-US" b="1" dirty="0" smtClean="0"/>
              <a:t>5-Fibrinoid degeneration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The deposition of fibrin like </a:t>
            </a:r>
            <a:r>
              <a:rPr lang="en-US" dirty="0" err="1" smtClean="0"/>
              <a:t>protineaceous</a:t>
            </a:r>
            <a:r>
              <a:rPr lang="en-US" dirty="0" smtClean="0"/>
              <a:t> material in the arterial walls. Often this type of degeneration associated with immune mediated vascular damage.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1001</Words>
  <Application>Microsoft Office PowerPoint</Application>
  <PresentationFormat>On-screen Show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Morphological patterns of cell injury</vt:lpstr>
      <vt:lpstr> Reversible cell injury   </vt:lpstr>
      <vt:lpstr> Classification of degeneration : </vt:lpstr>
      <vt:lpstr> 2-interstitial accumulation compressing the cells. </vt:lpstr>
      <vt:lpstr>Intracellular accumulation of water </vt:lpstr>
      <vt:lpstr>Intercellular accumulation of lipid </vt:lpstr>
      <vt:lpstr>Etiology (cause) of fatty change </vt:lpstr>
      <vt:lpstr>Interstitial accumulations</vt:lpstr>
      <vt:lpstr>Slide 9</vt:lpstr>
      <vt:lpstr> Irreversible cell injury: Necrosis </vt:lpstr>
      <vt:lpstr>Cytoplasmic changes in necrosis </vt:lpstr>
      <vt:lpstr>Nuclear changes in necrosis: </vt:lpstr>
      <vt:lpstr>Morphological types of necrosis </vt:lpstr>
      <vt:lpstr>Slide 14</vt:lpstr>
      <vt:lpstr>5-gangerous necrosis  </vt:lpstr>
      <vt:lpstr>1-Wet gangrene </vt:lpstr>
      <vt:lpstr>2- dry gangrene  </vt:lpstr>
      <vt:lpstr>3- gas gangrene (wet gangrene)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Morphological patterns of cell injury</dc:title>
  <dc:creator>lenovo</dc:creator>
  <cp:lastModifiedBy>lenovo</cp:lastModifiedBy>
  <cp:revision>1</cp:revision>
  <dcterms:created xsi:type="dcterms:W3CDTF">2006-08-16T00:00:00Z</dcterms:created>
  <dcterms:modified xsi:type="dcterms:W3CDTF">2017-12-15T13:19:15Z</dcterms:modified>
</cp:coreProperties>
</file>