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76"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AEDB606-1203-45C1-B84E-10D32523B9CA}" type="datetimeFigureOut">
              <a:rPr lang="ar-IQ" smtClean="0"/>
              <a:t>27/03/1439</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14324BC-071B-45DE-8FC4-45D78D1A2551}" type="slidenum">
              <a:rPr lang="ar-IQ" smtClean="0"/>
              <a:t>‹#›</a:t>
            </a:fld>
            <a:endParaRPr lang="ar-IQ"/>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dirty="0"/>
          </a:p>
        </p:txBody>
      </p:sp>
      <p:sp>
        <p:nvSpPr>
          <p:cNvPr id="4" name="Slide Number Placeholder 3"/>
          <p:cNvSpPr>
            <a:spLocks noGrp="1"/>
          </p:cNvSpPr>
          <p:nvPr>
            <p:ph type="sldNum" sz="quarter" idx="10"/>
          </p:nvPr>
        </p:nvSpPr>
        <p:spPr/>
        <p:txBody>
          <a:bodyPr/>
          <a:lstStyle/>
          <a:p>
            <a:fld id="{414324BC-071B-45DE-8FC4-45D78D1A2551}" type="slidenum">
              <a:rPr lang="ar-IQ" smtClean="0"/>
              <a:t>10</a:t>
            </a:fld>
            <a:endParaRPr lang="ar-IQ"/>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could.b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quizlet.com/5966603/chapter-1-introduction-to-pathophysiology-flash-cards/"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Introduction to </a:t>
            </a:r>
            <a:r>
              <a:rPr lang="en-US" b="1" dirty="0" err="1" smtClean="0"/>
              <a:t>Pathophysiology</a:t>
            </a:r>
            <a:r>
              <a:rPr lang="en-US" b="1" dirty="0" smtClean="0"/>
              <a:t> and adaptation</a:t>
            </a:r>
            <a:endParaRPr lang="ar-IQ" b="1" dirty="0"/>
          </a:p>
        </p:txBody>
      </p:sp>
      <p:sp>
        <p:nvSpPr>
          <p:cNvPr id="3" name="Subtitle 2"/>
          <p:cNvSpPr>
            <a:spLocks noGrp="1"/>
          </p:cNvSpPr>
          <p:nvPr>
            <p:ph type="subTitle" idx="1"/>
          </p:nvPr>
        </p:nvSpPr>
        <p:spPr/>
        <p:txBody>
          <a:bodyPr/>
          <a:lstStyle/>
          <a:p>
            <a:r>
              <a:rPr lang="en-US" dirty="0" err="1" smtClean="0">
                <a:solidFill>
                  <a:schemeClr val="tx1"/>
                </a:solidFill>
              </a:rPr>
              <a:t>Assist.Prof.Dr</a:t>
            </a:r>
            <a:r>
              <a:rPr lang="en-US" dirty="0" smtClean="0">
                <a:solidFill>
                  <a:schemeClr val="tx1"/>
                </a:solidFill>
              </a:rPr>
              <a:t>. </a:t>
            </a:r>
            <a:r>
              <a:rPr lang="en-US" dirty="0" err="1" smtClean="0">
                <a:solidFill>
                  <a:schemeClr val="tx1"/>
                </a:solidFill>
              </a:rPr>
              <a:t>Baydaa</a:t>
            </a:r>
            <a:r>
              <a:rPr lang="en-US" dirty="0" smtClean="0">
                <a:solidFill>
                  <a:schemeClr val="tx1"/>
                </a:solidFill>
              </a:rPr>
              <a:t> </a:t>
            </a:r>
            <a:r>
              <a:rPr lang="en-US" dirty="0" err="1" smtClean="0">
                <a:solidFill>
                  <a:schemeClr val="tx1"/>
                </a:solidFill>
              </a:rPr>
              <a:t>H.Abdullah</a:t>
            </a:r>
            <a:endParaRPr lang="ar-IQ" dirty="0" smtClean="0">
              <a:solidFill>
                <a:schemeClr val="tx1"/>
              </a:solidFill>
            </a:endParaRPr>
          </a:p>
          <a:p>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Types </a:t>
            </a:r>
            <a:r>
              <a:rPr lang="en-US" b="1" dirty="0" smtClean="0"/>
              <a:t>of cellular Adaptive-changes</a:t>
            </a:r>
            <a:r>
              <a:rPr lang="en-US" dirty="0" smtClean="0"/>
              <a:t/>
            </a:r>
            <a:br>
              <a:rPr lang="en-US" dirty="0" smtClean="0"/>
            </a:br>
            <a:endParaRPr lang="ar-IQ" dirty="0"/>
          </a:p>
        </p:txBody>
      </p:sp>
      <p:sp>
        <p:nvSpPr>
          <p:cNvPr id="3" name="Content Placeholder 2"/>
          <p:cNvSpPr>
            <a:spLocks noGrp="1"/>
          </p:cNvSpPr>
          <p:nvPr>
            <p:ph idx="1"/>
          </p:nvPr>
        </p:nvSpPr>
        <p:spPr/>
        <p:txBody>
          <a:bodyPr/>
          <a:lstStyle/>
          <a:p>
            <a:pPr>
              <a:buNone/>
            </a:pPr>
            <a:r>
              <a:rPr lang="en-US" dirty="0" smtClean="0"/>
              <a:t>When cells are exposed to one of the noxious stimulus they will undergo one or more of the following types of adaptive changes:-</a:t>
            </a:r>
          </a:p>
          <a:p>
            <a:r>
              <a:rPr lang="en-US" dirty="0" err="1" smtClean="0"/>
              <a:t>i</a:t>
            </a:r>
            <a:r>
              <a:rPr lang="en-US" dirty="0" smtClean="0"/>
              <a:t>. Increased concentrations of normal cellular constituents.</a:t>
            </a:r>
          </a:p>
          <a:p>
            <a:r>
              <a:rPr lang="en-US" dirty="0" smtClean="0"/>
              <a:t>ii. Accumulate abnormal substances</a:t>
            </a:r>
          </a:p>
          <a:p>
            <a:r>
              <a:rPr lang="en-US" dirty="0" smtClean="0"/>
              <a:t>iii. Change the cellular size or number </a:t>
            </a:r>
          </a:p>
          <a:p>
            <a:r>
              <a:rPr lang="en-US" dirty="0" smtClean="0"/>
              <a:t>iv. Undergo a lethal change.</a:t>
            </a:r>
          </a:p>
          <a:p>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1-Aplasia</a:t>
            </a:r>
            <a:endParaRPr lang="ar-IQ"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a:t>
            </a:r>
            <a:r>
              <a:rPr lang="en-US" dirty="0" smtClean="0"/>
              <a:t>Agenesis): it means extreme failure of development of tissue or organ., or  sometimes cell may not develop at all. This situation is caused by defective genetic instructions guiding development of cell populations, as a consequence an organ may not develop or Become small (only rudimentary tissue is present). </a:t>
            </a:r>
          </a:p>
          <a:p>
            <a:pPr>
              <a:buNone/>
            </a:pPr>
            <a:r>
              <a:rPr lang="en-US" dirty="0" smtClean="0"/>
              <a:t>*</a:t>
            </a:r>
            <a:r>
              <a:rPr lang="en-US" dirty="0" err="1" smtClean="0"/>
              <a:t>Aplasia</a:t>
            </a:r>
            <a:r>
              <a:rPr lang="en-US" dirty="0" smtClean="0"/>
              <a:t> usually affects the paired organs of the body like kidneys, adrenals, salivary glands, teeth,........etc.</a:t>
            </a:r>
            <a:endParaRPr lang="ar-IQ"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Atrophy:</a:t>
            </a:r>
            <a:endParaRPr lang="ar-IQ" dirty="0"/>
          </a:p>
        </p:txBody>
      </p:sp>
      <p:sp>
        <p:nvSpPr>
          <p:cNvPr id="3" name="Content Placeholder 2"/>
          <p:cNvSpPr>
            <a:spLocks noGrp="1"/>
          </p:cNvSpPr>
          <p:nvPr>
            <p:ph idx="1"/>
          </p:nvPr>
        </p:nvSpPr>
        <p:spPr/>
        <p:txBody>
          <a:bodyPr/>
          <a:lstStyle/>
          <a:p>
            <a:endParaRPr lang="ar-IQ" dirty="0" smtClean="0"/>
          </a:p>
          <a:p>
            <a:r>
              <a:rPr lang="en-US" dirty="0" smtClean="0"/>
              <a:t>Reduction </a:t>
            </a:r>
            <a:r>
              <a:rPr lang="en-US" dirty="0" smtClean="0"/>
              <a:t>in cell size and sometimes</a:t>
            </a:r>
            <a:r>
              <a:rPr lang="en-US" baseline="30000" dirty="0" smtClean="0"/>
              <a:t>-</a:t>
            </a:r>
            <a:r>
              <a:rPr lang="en-US" dirty="0" smtClean="0"/>
              <a:t>number of the cells of an organ or tissue which was previously normal one which lead to decrease in the size of that organ or tissue. </a:t>
            </a:r>
          </a:p>
          <a:p>
            <a:pPr>
              <a:buNone/>
            </a:pPr>
            <a:r>
              <a:rPr lang="en-US" i="1" dirty="0" smtClean="0"/>
              <a:t>*atrophy does not appear at birth but it is acquired afterward throughout life.</a:t>
            </a:r>
            <a:endParaRPr lang="en-US" dirty="0" smtClean="0"/>
          </a:p>
          <a:p>
            <a:endParaRPr lang="ar-IQ"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Atrophy is of 2 types</a:t>
            </a:r>
            <a:endParaRPr lang="ar-IQ" dirty="0"/>
          </a:p>
        </p:txBody>
      </p:sp>
      <p:sp>
        <p:nvSpPr>
          <p:cNvPr id="3" name="Content Placeholder 2"/>
          <p:cNvSpPr>
            <a:spLocks noGrp="1"/>
          </p:cNvSpPr>
          <p:nvPr>
            <p:ph idx="1"/>
          </p:nvPr>
        </p:nvSpPr>
        <p:spPr/>
        <p:txBody>
          <a:bodyPr/>
          <a:lstStyle/>
          <a:p>
            <a:pPr>
              <a:buNone/>
            </a:pPr>
            <a:endParaRPr lang="en-US" dirty="0" smtClean="0"/>
          </a:p>
          <a:p>
            <a:pPr lvl="0"/>
            <a:r>
              <a:rPr lang="en-US" dirty="0" smtClean="0"/>
              <a:t>Physiological atrophy: (normal programmed reduction of cell size) </a:t>
            </a:r>
            <a:r>
              <a:rPr lang="en-US" dirty="0" err="1" smtClean="0"/>
              <a:t>e.g</a:t>
            </a:r>
            <a:r>
              <a:rPr lang="en-US" dirty="0" smtClean="0"/>
              <a:t> : thymus gland. </a:t>
            </a:r>
          </a:p>
          <a:p>
            <a:r>
              <a:rPr lang="en-US" dirty="0" smtClean="0"/>
              <a:t> Pathological atrophy : related to diseases</a:t>
            </a:r>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Causes of pathological atrophy:</a:t>
            </a:r>
            <a:r>
              <a:rPr lang="en-US" dirty="0" smtClean="0"/>
              <a:t/>
            </a:r>
            <a:br>
              <a:rPr lang="en-US" dirty="0" smtClean="0"/>
            </a:br>
            <a:endParaRPr lang="ar-IQ" dirty="0"/>
          </a:p>
        </p:txBody>
      </p:sp>
      <p:sp>
        <p:nvSpPr>
          <p:cNvPr id="3" name="Content Placeholder 2"/>
          <p:cNvSpPr>
            <a:spLocks noGrp="1"/>
          </p:cNvSpPr>
          <p:nvPr>
            <p:ph idx="1"/>
          </p:nvPr>
        </p:nvSpPr>
        <p:spPr/>
        <p:txBody>
          <a:bodyPr>
            <a:normAutofit fontScale="92500"/>
          </a:bodyPr>
          <a:lstStyle/>
          <a:p>
            <a:r>
              <a:rPr lang="en-US" u="sng" dirty="0" smtClean="0"/>
              <a:t>1-Starvation </a:t>
            </a:r>
            <a:r>
              <a:rPr lang="en-US" dirty="0" smtClean="0"/>
              <a:t>atrophy: there is reduction in CHO, fat, followed by protein. There is general weakness, </a:t>
            </a:r>
            <a:r>
              <a:rPr lang="en-US" dirty="0" err="1" smtClean="0"/>
              <a:t>anaemia</a:t>
            </a:r>
            <a:r>
              <a:rPr lang="en-US" dirty="0" smtClean="0"/>
              <a:t> (emaciation) e.g. Cancer, chronic illness. </a:t>
            </a:r>
          </a:p>
          <a:p>
            <a:r>
              <a:rPr lang="en-US" u="sng" dirty="0" smtClean="0"/>
              <a:t>2-Ischaemic atrophy ;</a:t>
            </a:r>
            <a:r>
              <a:rPr lang="en-US" dirty="0" smtClean="0"/>
              <a:t> Due to decrease in blood supply which leads to shrinkage of the affected organ. gradual obstruction of the renal artery leads to </a:t>
            </a:r>
            <a:r>
              <a:rPr lang="en-US" dirty="0" err="1" smtClean="0"/>
              <a:t>ischaemic</a:t>
            </a:r>
            <a:r>
              <a:rPr lang="en-US" dirty="0" smtClean="0"/>
              <a:t> atrophy of the kidney , brain atrophy in </a:t>
            </a:r>
            <a:r>
              <a:rPr lang="en-US" dirty="0" err="1" smtClean="0"/>
              <a:t>cerebrovascular</a:t>
            </a:r>
            <a:r>
              <a:rPr lang="en-US" dirty="0" smtClean="0"/>
              <a:t> diseases. </a:t>
            </a:r>
          </a:p>
          <a:p>
            <a:endParaRPr lang="ar-IQ"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10000"/>
          </a:bodyPr>
          <a:lstStyle/>
          <a:p>
            <a:pPr lvl="0"/>
            <a:r>
              <a:rPr lang="en-US" u="sng" dirty="0" smtClean="0"/>
              <a:t>3-Disuse </a:t>
            </a:r>
            <a:r>
              <a:rPr lang="en-US" u="sng" dirty="0" smtClean="0"/>
              <a:t>atrophy:</a:t>
            </a:r>
            <a:r>
              <a:rPr lang="en-US" dirty="0" smtClean="0"/>
              <a:t> prolonged immobilization or decrease activity of the affected organ or tissue. e.g. wasting of the limb after fracture</a:t>
            </a:r>
          </a:p>
          <a:p>
            <a:pPr lvl="0"/>
            <a:r>
              <a:rPr lang="en-US" u="sng" dirty="0" smtClean="0"/>
              <a:t>4- Neuropathic </a:t>
            </a:r>
            <a:r>
              <a:rPr lang="en-US" u="sng" dirty="0" smtClean="0"/>
              <a:t>atrophy:</a:t>
            </a:r>
            <a:r>
              <a:rPr lang="en-US" dirty="0" smtClean="0"/>
              <a:t> damage to the nerve supply e.g.: poliomyelitis .</a:t>
            </a:r>
          </a:p>
          <a:p>
            <a:pPr lvl="0"/>
            <a:r>
              <a:rPr lang="en-US" u="sng" dirty="0" smtClean="0"/>
              <a:t>5-Endocrine</a:t>
            </a:r>
            <a:r>
              <a:rPr lang="en-US" dirty="0" smtClean="0"/>
              <a:t> </a:t>
            </a:r>
            <a:r>
              <a:rPr lang="en-US" dirty="0" smtClean="0"/>
              <a:t>atrophy {hormonal atrophy}: Loss of endocrine regulatory </a:t>
            </a:r>
            <a:r>
              <a:rPr lang="en-US" dirty="0" err="1" smtClean="0"/>
              <a:t>mechanisme.g.hypopitutarism</a:t>
            </a:r>
            <a:r>
              <a:rPr lang="en-US" dirty="0" smtClean="0"/>
              <a:t> cause </a:t>
            </a:r>
            <a:r>
              <a:rPr lang="en-US" dirty="0" err="1" smtClean="0"/>
              <a:t>atrophyof</a:t>
            </a:r>
            <a:r>
              <a:rPr lang="en-US" dirty="0" smtClean="0"/>
              <a:t> the Thyroid , atrophy of the adrenals . </a:t>
            </a:r>
          </a:p>
          <a:p>
            <a:pPr lvl="0"/>
            <a:r>
              <a:rPr lang="en-US" u="sng" dirty="0" smtClean="0"/>
              <a:t>6-Pressure </a:t>
            </a:r>
            <a:r>
              <a:rPr lang="en-US" u="sng" dirty="0" smtClean="0"/>
              <a:t>atrophy: </a:t>
            </a:r>
            <a:r>
              <a:rPr lang="en-US" dirty="0" smtClean="0"/>
              <a:t>prolong pressure on tissue causes atrophy . e.g.: pressure of tumor on the adjacent tissues, pressure on blood vessels etc. </a:t>
            </a:r>
          </a:p>
          <a:p>
            <a:endParaRPr lang="ar-IQ"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lvl="0"/>
            <a:r>
              <a:rPr lang="en-US" u="sng" dirty="0" smtClean="0"/>
              <a:t>7</a:t>
            </a:r>
            <a:r>
              <a:rPr lang="en-US" u="sng" dirty="0" smtClean="0"/>
              <a:t>-Exhaustion </a:t>
            </a:r>
            <a:r>
              <a:rPr lang="en-US" u="sng" dirty="0" smtClean="0"/>
              <a:t>atrophy:</a:t>
            </a:r>
            <a:r>
              <a:rPr lang="en-US" dirty="0" smtClean="0"/>
              <a:t> Due </a:t>
            </a:r>
            <a:r>
              <a:rPr lang="en-US" i="1" dirty="0" smtClean="0"/>
              <a:t>to over activity of the cell population may end </a:t>
            </a:r>
            <a:r>
              <a:rPr lang="en-US" dirty="0" smtClean="0"/>
              <a:t>with atrophy e.g.: atrophy of the thyroid, adrenals ....etc. </a:t>
            </a:r>
          </a:p>
          <a:p>
            <a:r>
              <a:rPr lang="en-US" u="sng" dirty="0" smtClean="0"/>
              <a:t>8-ldiopathic </a:t>
            </a:r>
            <a:r>
              <a:rPr lang="en-US" u="sng" dirty="0" smtClean="0"/>
              <a:t>atrophy:</a:t>
            </a:r>
            <a:r>
              <a:rPr lang="en-US" dirty="0" smtClean="0"/>
              <a:t> the cause is unknown e.g. </a:t>
            </a:r>
            <a:r>
              <a:rPr lang="en-US" dirty="0" err="1" smtClean="0"/>
              <a:t>myopathies.of</a:t>
            </a:r>
            <a:r>
              <a:rPr lang="en-US" dirty="0" smtClean="0"/>
              <a:t> the bone</a:t>
            </a:r>
            <a:endParaRPr lang="ar-IQ"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4-Hypertrophy</a:t>
            </a:r>
            <a:r>
              <a:rPr lang="en-US" dirty="0" smtClean="0"/>
              <a:t>:</a:t>
            </a:r>
            <a:endParaRPr lang="ar-IQ" dirty="0"/>
          </a:p>
        </p:txBody>
      </p:sp>
      <p:sp>
        <p:nvSpPr>
          <p:cNvPr id="3" name="Content Placeholder 2"/>
          <p:cNvSpPr>
            <a:spLocks noGrp="1"/>
          </p:cNvSpPr>
          <p:nvPr>
            <p:ph idx="1"/>
          </p:nvPr>
        </p:nvSpPr>
        <p:spPr/>
        <p:txBody>
          <a:bodyPr/>
          <a:lstStyle/>
          <a:p>
            <a:r>
              <a:rPr lang="en-US" dirty="0" smtClean="0"/>
              <a:t>increase </a:t>
            </a:r>
            <a:r>
              <a:rPr lang="en-US" dirty="0" smtClean="0"/>
              <a:t>in cell size without increase in the number of these cells (the cells cannot be divided) e.g. cardiac muscle (left ventricular hypertrophy), skeletal muscle cells. The cause is due to increase functional demand or due to hormonal stimulation. It is of 2 types: </a:t>
            </a:r>
          </a:p>
          <a:p>
            <a:pPr>
              <a:buNone/>
            </a:pPr>
            <a:r>
              <a:rPr lang="en-US" dirty="0" smtClean="0"/>
              <a:t>   physiological</a:t>
            </a:r>
            <a:r>
              <a:rPr lang="en-US" dirty="0" smtClean="0"/>
              <a:t>	&amp;  pathological. </a:t>
            </a:r>
          </a:p>
          <a:p>
            <a:endParaRPr lang="ar-IQ"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buNone/>
            </a:pPr>
            <a:r>
              <a:rPr lang="en-US" dirty="0" smtClean="0"/>
              <a:t>Pathological findings:	</a:t>
            </a:r>
          </a:p>
          <a:p>
            <a:r>
              <a:rPr lang="en-US" dirty="0" smtClean="0"/>
              <a:t>" Gross: the organ is large, heavy. </a:t>
            </a:r>
          </a:p>
          <a:p>
            <a:r>
              <a:rPr lang="en-US" dirty="0" smtClean="0"/>
              <a:t>Microscopic: </a:t>
            </a:r>
            <a:r>
              <a:rPr lang="en-US" dirty="0" err="1" smtClean="0"/>
              <a:t>enlargment</a:t>
            </a:r>
            <a:r>
              <a:rPr lang="en-US" dirty="0" smtClean="0"/>
              <a:t> of cell size and nuclei </a:t>
            </a:r>
          </a:p>
          <a:p>
            <a:r>
              <a:rPr lang="en-US" dirty="0" smtClean="0"/>
              <a:t>Under E.M: increase in RNA, DNA, and increase number of organelles (mitochondria, endoplasmic reticulum.........etc). </a:t>
            </a:r>
          </a:p>
          <a:p>
            <a:endParaRPr lang="ar-IQ"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5-Hyperplasia</a:t>
            </a:r>
            <a:r>
              <a:rPr lang="en-US" dirty="0" smtClean="0"/>
              <a:t>:</a:t>
            </a:r>
            <a:endParaRPr lang="ar-IQ" dirty="0"/>
          </a:p>
        </p:txBody>
      </p:sp>
      <p:sp>
        <p:nvSpPr>
          <p:cNvPr id="3" name="Content Placeholder 2"/>
          <p:cNvSpPr>
            <a:spLocks noGrp="1"/>
          </p:cNvSpPr>
          <p:nvPr>
            <p:ph idx="1"/>
          </p:nvPr>
        </p:nvSpPr>
        <p:spPr/>
        <p:txBody>
          <a:bodyPr>
            <a:normAutofit fontScale="85000" lnSpcReduction="20000"/>
          </a:bodyPr>
          <a:lstStyle/>
          <a:p>
            <a:r>
              <a:rPr lang="en-US" dirty="0" smtClean="0"/>
              <a:t>increase </a:t>
            </a:r>
            <a:r>
              <a:rPr lang="en-US" dirty="0" smtClean="0"/>
              <a:t>in the numbers of the cells that cause increase in the size of the tissue or organ .it is usually occurs in tissues or organs (cells) that have the ability to divide (ability for mitosis). It is usually occurs with hypertrophy.	</a:t>
            </a:r>
          </a:p>
          <a:p>
            <a:r>
              <a:rPr lang="en-US" dirty="0" smtClean="0"/>
              <a:t>It </a:t>
            </a:r>
            <a:r>
              <a:rPr lang="en-US" u="sng" dirty="0" smtClean="0">
                <a:hlinkClick r:id="rId2"/>
              </a:rPr>
              <a:t>could be</a:t>
            </a:r>
            <a:r>
              <a:rPr lang="en-US" dirty="0" smtClean="0"/>
              <a:t>: </a:t>
            </a:r>
          </a:p>
          <a:p>
            <a:r>
              <a:rPr lang="en-US" dirty="0" smtClean="0"/>
              <a:t>*physiological: e.g.: compensatory hyperplasia of the kidney, benign prostatic hyperplasia (hypertrophy) in old age men related to high androgen levels. </a:t>
            </a:r>
          </a:p>
          <a:p>
            <a:r>
              <a:rPr lang="en-US" dirty="0" smtClean="0"/>
              <a:t>*pathological.</a:t>
            </a:r>
          </a:p>
          <a:p>
            <a:r>
              <a:rPr lang="en-US" dirty="0" smtClean="0"/>
              <a:t>Pathological findings: increase number of the cells, and increase mitotic figures. </a:t>
            </a:r>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solidFill>
                  <a:srgbClr val="444444"/>
                </a:solidFill>
                <a:latin typeface="Arial"/>
                <a:ea typeface="Times New Roman"/>
                <a:cs typeface="Arial"/>
              </a:rPr>
              <a:t>Pathophysiology</a:t>
            </a:r>
            <a:r>
              <a:rPr lang="en-US" sz="800" dirty="0" smtClean="0">
                <a:ea typeface="Calibri"/>
                <a:cs typeface="Arial"/>
              </a:rPr>
              <a:t/>
            </a:r>
            <a:br>
              <a:rPr lang="en-US" sz="800" dirty="0" smtClean="0">
                <a:ea typeface="Calibri"/>
                <a:cs typeface="Arial"/>
              </a:rPr>
            </a:br>
            <a:endParaRPr lang="ar-IQ" dirty="0"/>
          </a:p>
        </p:txBody>
      </p:sp>
      <p:sp>
        <p:nvSpPr>
          <p:cNvPr id="3" name="Subtitle 2"/>
          <p:cNvSpPr>
            <a:spLocks noGrp="1"/>
          </p:cNvSpPr>
          <p:nvPr>
            <p:ph type="subTitle" idx="1"/>
          </p:nvPr>
        </p:nvSpPr>
        <p:spPr/>
        <p:txBody>
          <a:bodyPr/>
          <a:lstStyle/>
          <a:p>
            <a:r>
              <a:rPr lang="en-US" dirty="0" smtClean="0">
                <a:solidFill>
                  <a:schemeClr val="tx1">
                    <a:lumMod val="85000"/>
                    <a:lumOff val="15000"/>
                  </a:schemeClr>
                </a:solidFill>
              </a:rPr>
              <a:t>involves the study of functional or physiologic changes in the body that results from disease processes</a:t>
            </a:r>
            <a:r>
              <a:rPr lang="en-US" dirty="0" smtClean="0"/>
              <a:t>.</a:t>
            </a:r>
            <a:endParaRPr lang="ar-IQ"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6-Metaplasia</a:t>
            </a:r>
            <a:endParaRPr lang="ar-IQ" dirty="0"/>
          </a:p>
        </p:txBody>
      </p:sp>
      <p:pic>
        <p:nvPicPr>
          <p:cNvPr id="4" name="Content Placeholder 3"/>
          <p:cNvPicPr>
            <a:picLocks noGrp="1"/>
          </p:cNvPicPr>
          <p:nvPr>
            <p:ph idx="1"/>
          </p:nvPr>
        </p:nvPicPr>
        <p:blipFill>
          <a:blip r:embed="rId2"/>
          <a:srcRect/>
          <a:stretch>
            <a:fillRect/>
          </a:stretch>
        </p:blipFill>
        <p:spPr bwMode="auto">
          <a:xfrm>
            <a:off x="0" y="1219200"/>
            <a:ext cx="8686800" cy="50292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4" name="Content Placeholder 3"/>
          <p:cNvPicPr>
            <a:picLocks noGrp="1"/>
          </p:cNvPicPr>
          <p:nvPr>
            <p:ph idx="1"/>
          </p:nvPr>
        </p:nvPicPr>
        <p:blipFill>
          <a:blip r:embed="rId2"/>
          <a:srcRect/>
          <a:stretch>
            <a:fillRect/>
          </a:stretch>
        </p:blipFill>
        <p:spPr bwMode="auto">
          <a:xfrm>
            <a:off x="457200" y="1981200"/>
            <a:ext cx="7848600" cy="44196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57200" y="381000"/>
          <a:ext cx="8686800" cy="5962568"/>
        </p:xfrm>
        <a:graphic>
          <a:graphicData uri="http://schemas.openxmlformats.org/drawingml/2006/table">
            <a:tbl>
              <a:tblPr/>
              <a:tblGrid>
                <a:gridCol w="1600200"/>
                <a:gridCol w="7086600"/>
              </a:tblGrid>
              <a:tr h="498770">
                <a:tc>
                  <a:txBody>
                    <a:bodyPr/>
                    <a:lstStyle/>
                    <a:p>
                      <a:pPr>
                        <a:lnSpc>
                          <a:spcPct val="115000"/>
                        </a:lnSpc>
                        <a:spcAft>
                          <a:spcPts val="1000"/>
                        </a:spcAft>
                      </a:pPr>
                      <a:r>
                        <a:rPr lang="en-US" sz="1400" dirty="0">
                          <a:solidFill>
                            <a:srgbClr val="444444"/>
                          </a:solidFill>
                          <a:latin typeface="Arial"/>
                          <a:ea typeface="Times New Roman"/>
                          <a:cs typeface="Arial"/>
                        </a:rPr>
                        <a:t>Diagnosis</a:t>
                      </a:r>
                    </a:p>
                  </a:txBody>
                  <a:tcPr marL="25580" marR="25580" marT="29183" marB="29183">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nSpc>
                          <a:spcPct val="115000"/>
                        </a:lnSpc>
                        <a:spcAft>
                          <a:spcPts val="1000"/>
                        </a:spcAft>
                      </a:pPr>
                      <a:r>
                        <a:rPr lang="en-US" sz="1400" dirty="0">
                          <a:solidFill>
                            <a:srgbClr val="444444"/>
                          </a:solidFill>
                          <a:latin typeface="Arial"/>
                          <a:ea typeface="Times New Roman"/>
                          <a:cs typeface="Arial"/>
                        </a:rPr>
                        <a:t>refers to the identification of a specific disease through evaluation of signs and symptoms.</a:t>
                      </a:r>
                    </a:p>
                  </a:txBody>
                  <a:tcPr marL="25580" marR="25580" marT="29183" marB="29183">
                    <a:lnL w="12700" cap="flat" cmpd="sng" algn="ctr">
                      <a:solidFill>
                        <a:srgbClr val="DDDDDD"/>
                      </a:solidFill>
                      <a:prstDash val="solid"/>
                      <a:round/>
                      <a:headEnd type="none" w="med" len="med"/>
                      <a:tailEnd type="none" w="med" len="med"/>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r>
              <a:tr h="292350">
                <a:tc>
                  <a:txBody>
                    <a:bodyPr/>
                    <a:lstStyle/>
                    <a:p>
                      <a:pPr>
                        <a:lnSpc>
                          <a:spcPct val="115000"/>
                        </a:lnSpc>
                        <a:spcAft>
                          <a:spcPts val="1000"/>
                        </a:spcAft>
                      </a:pPr>
                      <a:r>
                        <a:rPr lang="en-US" sz="1400" dirty="0">
                          <a:solidFill>
                            <a:srgbClr val="444444"/>
                          </a:solidFill>
                          <a:latin typeface="Arial"/>
                          <a:ea typeface="Times New Roman"/>
                          <a:cs typeface="Arial"/>
                        </a:rPr>
                        <a:t>Etiology</a:t>
                      </a:r>
                    </a:p>
                  </a:txBody>
                  <a:tcPr marL="25580" marR="25580" marT="29183" marB="29183">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5F5F5"/>
                    </a:solidFill>
                  </a:tcPr>
                </a:tc>
                <a:tc>
                  <a:txBody>
                    <a:bodyPr/>
                    <a:lstStyle/>
                    <a:p>
                      <a:pPr>
                        <a:lnSpc>
                          <a:spcPct val="115000"/>
                        </a:lnSpc>
                        <a:spcAft>
                          <a:spcPts val="1000"/>
                        </a:spcAft>
                      </a:pPr>
                      <a:r>
                        <a:rPr lang="en-US" sz="1400" dirty="0">
                          <a:solidFill>
                            <a:srgbClr val="444444"/>
                          </a:solidFill>
                          <a:latin typeface="Arial"/>
                          <a:ea typeface="Times New Roman"/>
                          <a:cs typeface="Arial"/>
                        </a:rPr>
                        <a:t>concerns the causative factors in a particular disease.</a:t>
                      </a:r>
                    </a:p>
                  </a:txBody>
                  <a:tcPr marL="25580" marR="25580" marT="29183" marB="29183">
                    <a:lnL w="12700" cap="flat" cmpd="sng" algn="ctr">
                      <a:solidFill>
                        <a:srgbClr val="DDDDDD"/>
                      </a:solidFill>
                      <a:prstDash val="solid"/>
                      <a:round/>
                      <a:headEnd type="none" w="med" len="med"/>
                      <a:tailEnd type="none" w="med" len="med"/>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5F5F5"/>
                    </a:solidFill>
                  </a:tcPr>
                </a:tc>
              </a:tr>
              <a:tr h="292350">
                <a:tc>
                  <a:txBody>
                    <a:bodyPr/>
                    <a:lstStyle/>
                    <a:p>
                      <a:pPr>
                        <a:lnSpc>
                          <a:spcPct val="115000"/>
                        </a:lnSpc>
                        <a:spcAft>
                          <a:spcPts val="1000"/>
                        </a:spcAft>
                      </a:pPr>
                      <a:r>
                        <a:rPr lang="en-US" sz="1400" dirty="0">
                          <a:solidFill>
                            <a:srgbClr val="444444"/>
                          </a:solidFill>
                          <a:latin typeface="Arial"/>
                          <a:ea typeface="Times New Roman"/>
                          <a:cs typeface="Arial"/>
                        </a:rPr>
                        <a:t>Idiopathic</a:t>
                      </a:r>
                    </a:p>
                  </a:txBody>
                  <a:tcPr marL="25580" marR="25580" marT="29183" marB="29183">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nSpc>
                          <a:spcPct val="115000"/>
                        </a:lnSpc>
                        <a:spcAft>
                          <a:spcPts val="1000"/>
                        </a:spcAft>
                      </a:pPr>
                      <a:r>
                        <a:rPr lang="en-US" sz="1400" dirty="0">
                          <a:solidFill>
                            <a:srgbClr val="444444"/>
                          </a:solidFill>
                          <a:latin typeface="Arial"/>
                          <a:ea typeface="Times New Roman"/>
                          <a:cs typeface="Arial"/>
                        </a:rPr>
                        <a:t>When the cause of a disease is unknown.</a:t>
                      </a:r>
                    </a:p>
                  </a:txBody>
                  <a:tcPr marL="25580" marR="25580" marT="29183" marB="29183">
                    <a:lnL w="12700" cap="flat" cmpd="sng" algn="ctr">
                      <a:solidFill>
                        <a:srgbClr val="DDDDDD"/>
                      </a:solidFill>
                      <a:prstDash val="solid"/>
                      <a:round/>
                      <a:headEnd type="none" w="med" len="med"/>
                      <a:tailEnd type="none" w="med" len="med"/>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r>
              <a:tr h="498770">
                <a:tc>
                  <a:txBody>
                    <a:bodyPr/>
                    <a:lstStyle/>
                    <a:p>
                      <a:pPr>
                        <a:lnSpc>
                          <a:spcPct val="115000"/>
                        </a:lnSpc>
                        <a:spcAft>
                          <a:spcPts val="1000"/>
                        </a:spcAft>
                      </a:pPr>
                      <a:r>
                        <a:rPr lang="en-US" sz="1400" dirty="0">
                          <a:solidFill>
                            <a:srgbClr val="444444"/>
                          </a:solidFill>
                          <a:latin typeface="Arial"/>
                          <a:ea typeface="Times New Roman"/>
                          <a:cs typeface="Arial"/>
                        </a:rPr>
                        <a:t>Iatrogenic</a:t>
                      </a:r>
                    </a:p>
                  </a:txBody>
                  <a:tcPr marL="25580" marR="25580" marT="29183" marB="29183">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5F5F5"/>
                    </a:solidFill>
                  </a:tcPr>
                </a:tc>
                <a:tc>
                  <a:txBody>
                    <a:bodyPr/>
                    <a:lstStyle/>
                    <a:p>
                      <a:pPr>
                        <a:lnSpc>
                          <a:spcPct val="115000"/>
                        </a:lnSpc>
                        <a:spcAft>
                          <a:spcPts val="1000"/>
                        </a:spcAft>
                      </a:pPr>
                      <a:r>
                        <a:rPr lang="en-US" sz="1400" dirty="0">
                          <a:solidFill>
                            <a:srgbClr val="444444"/>
                          </a:solidFill>
                          <a:latin typeface="Arial"/>
                          <a:ea typeface="Times New Roman"/>
                          <a:cs typeface="Arial"/>
                        </a:rPr>
                        <a:t>A disease that was caused by a treatment, a procedure, or an error .</a:t>
                      </a:r>
                    </a:p>
                  </a:txBody>
                  <a:tcPr marL="25580" marR="25580" marT="29183" marB="29183">
                    <a:lnL w="12700" cap="flat" cmpd="sng" algn="ctr">
                      <a:solidFill>
                        <a:srgbClr val="DDDDDD"/>
                      </a:solidFill>
                      <a:prstDash val="solid"/>
                      <a:round/>
                      <a:headEnd type="none" w="med" len="med"/>
                      <a:tailEnd type="none" w="med" len="med"/>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5F5F5"/>
                    </a:solidFill>
                  </a:tcPr>
                </a:tc>
              </a:tr>
              <a:tr h="498770">
                <a:tc>
                  <a:txBody>
                    <a:bodyPr/>
                    <a:lstStyle/>
                    <a:p>
                      <a:pPr>
                        <a:lnSpc>
                          <a:spcPct val="115000"/>
                        </a:lnSpc>
                        <a:spcAft>
                          <a:spcPts val="1000"/>
                        </a:spcAft>
                      </a:pPr>
                      <a:r>
                        <a:rPr lang="en-US" sz="1400" dirty="0">
                          <a:solidFill>
                            <a:srgbClr val="444444"/>
                          </a:solidFill>
                          <a:latin typeface="Arial"/>
                          <a:ea typeface="Times New Roman"/>
                          <a:cs typeface="Arial"/>
                        </a:rPr>
                        <a:t>Predisposing factors</a:t>
                      </a:r>
                    </a:p>
                  </a:txBody>
                  <a:tcPr marL="25580" marR="25580" marT="29183" marB="29183">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nSpc>
                          <a:spcPct val="115000"/>
                        </a:lnSpc>
                        <a:spcAft>
                          <a:spcPts val="1000"/>
                        </a:spcAft>
                      </a:pPr>
                      <a:r>
                        <a:rPr lang="en-US" sz="1400" dirty="0">
                          <a:solidFill>
                            <a:srgbClr val="444444"/>
                          </a:solidFill>
                          <a:latin typeface="Arial"/>
                          <a:ea typeface="Times New Roman"/>
                          <a:cs typeface="Arial"/>
                        </a:rPr>
                        <a:t>Encompass the tendencies that promote development of a disease in an individual.</a:t>
                      </a:r>
                    </a:p>
                  </a:txBody>
                  <a:tcPr marL="25580" marR="25580" marT="29183" marB="29183">
                    <a:lnL w="12700" cap="flat" cmpd="sng" algn="ctr">
                      <a:solidFill>
                        <a:srgbClr val="DDDDDD"/>
                      </a:solidFill>
                      <a:prstDash val="solid"/>
                      <a:round/>
                      <a:headEnd type="none" w="med" len="med"/>
                      <a:tailEnd type="none" w="med" len="med"/>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r>
              <a:tr h="292350">
                <a:tc>
                  <a:txBody>
                    <a:bodyPr/>
                    <a:lstStyle/>
                    <a:p>
                      <a:pPr>
                        <a:lnSpc>
                          <a:spcPct val="115000"/>
                        </a:lnSpc>
                        <a:spcAft>
                          <a:spcPts val="1000"/>
                        </a:spcAft>
                      </a:pPr>
                      <a:r>
                        <a:rPr lang="en-US" sz="1400" dirty="0">
                          <a:latin typeface="Arial"/>
                          <a:ea typeface="Calibri"/>
                          <a:cs typeface="Arial"/>
                        </a:rPr>
                        <a:t>Pathogenesis</a:t>
                      </a:r>
                    </a:p>
                  </a:txBody>
                  <a:tcPr marL="25580" marR="25580" marT="29183" marB="29183">
                    <a:lnL w="12700" cap="flat" cmpd="sng" algn="ctr">
                      <a:solidFill>
                        <a:srgbClr val="DDDDDD"/>
                      </a:solidFill>
                      <a:prstDash val="solid"/>
                      <a:round/>
                      <a:headEnd type="none" w="med" len="med"/>
                      <a:tailEnd type="none" w="med" len="med"/>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5F5F5"/>
                    </a:solidFill>
                  </a:tcPr>
                </a:tc>
                <a:tc>
                  <a:txBody>
                    <a:bodyPr/>
                    <a:lstStyle/>
                    <a:p>
                      <a:pPr>
                        <a:lnSpc>
                          <a:spcPct val="115000"/>
                        </a:lnSpc>
                        <a:spcAft>
                          <a:spcPts val="1000"/>
                        </a:spcAft>
                      </a:pPr>
                      <a:r>
                        <a:rPr lang="en-US" sz="1400" dirty="0">
                          <a:latin typeface="Arial"/>
                          <a:ea typeface="Times New Roman"/>
                          <a:cs typeface="Arial"/>
                        </a:rPr>
                        <a:t>The development of the disease</a:t>
                      </a:r>
                    </a:p>
                  </a:txBody>
                  <a:tcPr marL="0" marR="0" marT="0" marB="0" anchor="ctr">
                    <a:lnL>
                      <a:noFill/>
                    </a:lnL>
                    <a:lnR>
                      <a:noFill/>
                    </a:lnR>
                    <a:lnT w="12700" cap="flat" cmpd="sng" algn="ctr">
                      <a:solidFill>
                        <a:srgbClr val="DDDDDD"/>
                      </a:solidFill>
                      <a:prstDash val="solid"/>
                      <a:round/>
                      <a:headEnd type="none" w="med" len="med"/>
                      <a:tailEnd type="none" w="med" len="med"/>
                    </a:lnT>
                    <a:lnB>
                      <a:noFill/>
                    </a:lnB>
                    <a:solidFill>
                      <a:srgbClr val="F5F5F5"/>
                    </a:solidFill>
                  </a:tcPr>
                </a:tc>
              </a:tr>
              <a:tr h="412841">
                <a:tc>
                  <a:txBody>
                    <a:bodyPr/>
                    <a:lstStyle/>
                    <a:p>
                      <a:pPr>
                        <a:lnSpc>
                          <a:spcPct val="115000"/>
                        </a:lnSpc>
                        <a:spcAft>
                          <a:spcPts val="1000"/>
                        </a:spcAft>
                      </a:pPr>
                      <a:r>
                        <a:rPr lang="en-US" sz="1400" dirty="0">
                          <a:solidFill>
                            <a:srgbClr val="444444"/>
                          </a:solidFill>
                          <a:latin typeface="Arial"/>
                          <a:ea typeface="Times New Roman"/>
                          <a:cs typeface="Arial"/>
                        </a:rPr>
                        <a:t>Acute disease</a:t>
                      </a:r>
                      <a:endParaRPr lang="en-US" sz="1400" dirty="0">
                        <a:latin typeface="Calibri"/>
                        <a:ea typeface="Calibri"/>
                        <a:cs typeface="Arial"/>
                      </a:endParaRPr>
                    </a:p>
                  </a:txBody>
                  <a:tcPr marL="25580" marR="25580" marT="29183" marB="29183">
                    <a:lnL w="12700" cap="flat" cmpd="sng" algn="ctr">
                      <a:solidFill>
                        <a:srgbClr val="DDDDDD"/>
                      </a:solidFill>
                      <a:prstDash val="solid"/>
                      <a:round/>
                      <a:headEnd type="none" w="med" len="med"/>
                      <a:tailEnd type="none" w="med" len="med"/>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5F5F5"/>
                    </a:solidFill>
                  </a:tcPr>
                </a:tc>
                <a:tc>
                  <a:txBody>
                    <a:bodyPr/>
                    <a:lstStyle/>
                    <a:p>
                      <a:pPr>
                        <a:lnSpc>
                          <a:spcPct val="115000"/>
                        </a:lnSpc>
                        <a:spcAft>
                          <a:spcPts val="1000"/>
                        </a:spcAft>
                      </a:pPr>
                      <a:r>
                        <a:rPr lang="en-US" sz="1400" dirty="0">
                          <a:latin typeface="Arial"/>
                          <a:ea typeface="Times New Roman"/>
                          <a:cs typeface="Arial"/>
                        </a:rPr>
                        <a:t>Short-term illness that develops very quickly with marked signs such as high fever or severe pain.</a:t>
                      </a:r>
                    </a:p>
                  </a:txBody>
                  <a:tcPr marL="0" marR="0" marT="0" marB="0" anchor="ctr">
                    <a:lnL>
                      <a:noFill/>
                    </a:lnL>
                    <a:lnR>
                      <a:noFill/>
                    </a:lnR>
                    <a:lnT>
                      <a:noFill/>
                    </a:lnT>
                    <a:lnB>
                      <a:noFill/>
                    </a:lnB>
                    <a:solidFill>
                      <a:srgbClr val="F5F5F5"/>
                    </a:solidFill>
                  </a:tcPr>
                </a:tc>
              </a:tr>
              <a:tr h="292350">
                <a:tc>
                  <a:txBody>
                    <a:bodyPr/>
                    <a:lstStyle/>
                    <a:p>
                      <a:pPr>
                        <a:lnSpc>
                          <a:spcPct val="115000"/>
                        </a:lnSpc>
                        <a:spcAft>
                          <a:spcPts val="1000"/>
                        </a:spcAft>
                      </a:pPr>
                      <a:r>
                        <a:rPr lang="en-US" sz="1400" dirty="0">
                          <a:solidFill>
                            <a:srgbClr val="444444"/>
                          </a:solidFill>
                          <a:latin typeface="Arial"/>
                          <a:ea typeface="Times New Roman"/>
                          <a:cs typeface="Arial"/>
                        </a:rPr>
                        <a:t>Chronic disease</a:t>
                      </a:r>
                      <a:endParaRPr lang="en-US" sz="1400" dirty="0">
                        <a:latin typeface="Calibri"/>
                        <a:ea typeface="Calibri"/>
                        <a:cs typeface="Arial"/>
                      </a:endParaRPr>
                    </a:p>
                  </a:txBody>
                  <a:tcPr marL="25580" marR="25580" marT="29183" marB="29183">
                    <a:lnL w="12700" cap="flat" cmpd="sng" algn="ctr">
                      <a:solidFill>
                        <a:srgbClr val="DDDDDD"/>
                      </a:solidFill>
                      <a:prstDash val="solid"/>
                      <a:round/>
                      <a:headEnd type="none" w="med" len="med"/>
                      <a:tailEnd type="none" w="med" len="med"/>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5F5F5"/>
                    </a:solidFill>
                  </a:tcPr>
                </a:tc>
                <a:tc>
                  <a:txBody>
                    <a:bodyPr/>
                    <a:lstStyle/>
                    <a:p>
                      <a:pPr>
                        <a:lnSpc>
                          <a:spcPct val="115000"/>
                        </a:lnSpc>
                        <a:spcAft>
                          <a:spcPts val="1000"/>
                        </a:spcAft>
                      </a:pPr>
                      <a:r>
                        <a:rPr lang="en-US" sz="1600" dirty="0">
                          <a:latin typeface="Times New Roman"/>
                          <a:ea typeface="Times New Roman"/>
                          <a:cs typeface="Arial"/>
                        </a:rPr>
                        <a:t>Often a milder condition developing gradually</a:t>
                      </a:r>
                      <a:r>
                        <a:rPr lang="en-US" sz="1400" dirty="0">
                          <a:latin typeface="Times New Roman"/>
                          <a:ea typeface="Times New Roman"/>
                          <a:cs typeface="Arial"/>
                        </a:rPr>
                        <a:t>.</a:t>
                      </a:r>
                    </a:p>
                  </a:txBody>
                  <a:tcPr marL="0" marR="0" marT="0" marB="0" anchor="ctr">
                    <a:lnL>
                      <a:noFill/>
                    </a:lnL>
                    <a:lnR>
                      <a:noFill/>
                    </a:lnR>
                    <a:lnT>
                      <a:noFill/>
                    </a:lnT>
                    <a:lnB>
                      <a:noFill/>
                    </a:lnB>
                    <a:solidFill>
                      <a:srgbClr val="F5F5F5"/>
                    </a:solidFill>
                  </a:tcPr>
                </a:tc>
              </a:tr>
              <a:tr h="412841">
                <a:tc>
                  <a:txBody>
                    <a:bodyPr/>
                    <a:lstStyle/>
                    <a:p>
                      <a:pPr>
                        <a:lnSpc>
                          <a:spcPct val="115000"/>
                        </a:lnSpc>
                        <a:spcAft>
                          <a:spcPts val="1000"/>
                        </a:spcAft>
                      </a:pPr>
                      <a:r>
                        <a:rPr lang="en-US" sz="1400" dirty="0">
                          <a:solidFill>
                            <a:srgbClr val="444444"/>
                          </a:solidFill>
                          <a:latin typeface="Arial"/>
                          <a:ea typeface="Times New Roman"/>
                          <a:cs typeface="Arial"/>
                        </a:rPr>
                        <a:t>Subclinical</a:t>
                      </a:r>
                      <a:endParaRPr lang="en-US" sz="1400" dirty="0">
                        <a:latin typeface="Calibri"/>
                        <a:ea typeface="Calibri"/>
                        <a:cs typeface="Arial"/>
                      </a:endParaRPr>
                    </a:p>
                  </a:txBody>
                  <a:tcPr marL="25580" marR="25580" marT="29183" marB="29183">
                    <a:lnL w="12700" cap="flat" cmpd="sng" algn="ctr">
                      <a:solidFill>
                        <a:srgbClr val="DDDDDD"/>
                      </a:solidFill>
                      <a:prstDash val="solid"/>
                      <a:round/>
                      <a:headEnd type="none" w="med" len="med"/>
                      <a:tailEnd type="none" w="med" len="med"/>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5F5F5"/>
                    </a:solidFill>
                  </a:tcPr>
                </a:tc>
                <a:tc>
                  <a:txBody>
                    <a:bodyPr/>
                    <a:lstStyle/>
                    <a:p>
                      <a:pPr>
                        <a:lnSpc>
                          <a:spcPct val="115000"/>
                        </a:lnSpc>
                        <a:spcAft>
                          <a:spcPts val="1000"/>
                        </a:spcAft>
                      </a:pPr>
                      <a:r>
                        <a:rPr lang="en-US" sz="1400" dirty="0">
                          <a:latin typeface="Times New Roman"/>
                          <a:ea typeface="Times New Roman"/>
                          <a:cs typeface="Arial"/>
                        </a:rPr>
                        <a:t>Exists in some conditions in which pathologic changes occur, but no obvious manifestations are exhibited by the patients.</a:t>
                      </a:r>
                    </a:p>
                  </a:txBody>
                  <a:tcPr marL="0" marR="0" marT="0" marB="0" anchor="ctr">
                    <a:lnL>
                      <a:noFill/>
                    </a:lnL>
                    <a:lnR>
                      <a:noFill/>
                    </a:lnR>
                    <a:lnT>
                      <a:noFill/>
                    </a:lnT>
                    <a:lnB>
                      <a:noFill/>
                    </a:lnB>
                    <a:solidFill>
                      <a:srgbClr val="F5F5F5"/>
                    </a:solidFill>
                  </a:tcPr>
                </a:tc>
              </a:tr>
              <a:tr h="412841">
                <a:tc>
                  <a:txBody>
                    <a:bodyPr/>
                    <a:lstStyle/>
                    <a:p>
                      <a:pPr>
                        <a:lnSpc>
                          <a:spcPct val="115000"/>
                        </a:lnSpc>
                        <a:spcAft>
                          <a:spcPts val="1000"/>
                        </a:spcAft>
                      </a:pPr>
                      <a:r>
                        <a:rPr lang="en-US" sz="1400" dirty="0">
                          <a:solidFill>
                            <a:srgbClr val="444444"/>
                          </a:solidFill>
                          <a:latin typeface="Arial"/>
                          <a:ea typeface="Times New Roman"/>
                          <a:cs typeface="Arial"/>
                        </a:rPr>
                        <a:t>Latent</a:t>
                      </a:r>
                      <a:endParaRPr lang="en-US" sz="1400" dirty="0">
                        <a:latin typeface="Calibri"/>
                        <a:ea typeface="Calibri"/>
                        <a:cs typeface="Arial"/>
                      </a:endParaRPr>
                    </a:p>
                  </a:txBody>
                  <a:tcPr marL="25580" marR="25580" marT="29183" marB="29183">
                    <a:lnL w="12700" cap="flat" cmpd="sng" algn="ctr">
                      <a:solidFill>
                        <a:srgbClr val="DDDDDD"/>
                      </a:solidFill>
                      <a:prstDash val="solid"/>
                      <a:round/>
                      <a:headEnd type="none" w="med" len="med"/>
                      <a:tailEnd type="none" w="med" len="med"/>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5F5F5"/>
                    </a:solidFill>
                  </a:tcPr>
                </a:tc>
                <a:tc>
                  <a:txBody>
                    <a:bodyPr/>
                    <a:lstStyle/>
                    <a:p>
                      <a:pPr>
                        <a:lnSpc>
                          <a:spcPct val="115000"/>
                        </a:lnSpc>
                        <a:spcAft>
                          <a:spcPts val="1000"/>
                        </a:spcAft>
                      </a:pPr>
                      <a:r>
                        <a:rPr lang="en-US" sz="1400" dirty="0">
                          <a:latin typeface="Times New Roman"/>
                          <a:ea typeface="Times New Roman"/>
                          <a:cs typeface="Arial"/>
                        </a:rPr>
                        <a:t>"Silent stage" which no clinical signs are evident, characterizes some disease.</a:t>
                      </a:r>
                    </a:p>
                  </a:txBody>
                  <a:tcPr marL="0" marR="0" marT="0" marB="0" anchor="ctr">
                    <a:lnL>
                      <a:noFill/>
                    </a:lnL>
                    <a:lnR>
                      <a:noFill/>
                    </a:lnR>
                    <a:lnT>
                      <a:noFill/>
                    </a:lnT>
                    <a:lnB>
                      <a:noFill/>
                    </a:lnB>
                    <a:solidFill>
                      <a:srgbClr val="F5F5F5"/>
                    </a:solidFill>
                  </a:tcPr>
                </a:tc>
              </a:tr>
              <a:tr h="412841">
                <a:tc>
                  <a:txBody>
                    <a:bodyPr/>
                    <a:lstStyle/>
                    <a:p>
                      <a:pPr>
                        <a:lnSpc>
                          <a:spcPct val="115000"/>
                        </a:lnSpc>
                        <a:spcAft>
                          <a:spcPts val="1000"/>
                        </a:spcAft>
                      </a:pPr>
                      <a:r>
                        <a:rPr lang="en-US" sz="1400" dirty="0">
                          <a:solidFill>
                            <a:srgbClr val="444444"/>
                          </a:solidFill>
                          <a:latin typeface="Arial"/>
                          <a:ea typeface="Times New Roman"/>
                          <a:cs typeface="Arial"/>
                        </a:rPr>
                        <a:t>Incubation</a:t>
                      </a:r>
                      <a:endParaRPr lang="en-US" sz="1400" dirty="0">
                        <a:latin typeface="Calibri"/>
                        <a:ea typeface="Calibri"/>
                        <a:cs typeface="Arial"/>
                      </a:endParaRPr>
                    </a:p>
                  </a:txBody>
                  <a:tcPr marL="25580" marR="25580" marT="29183" marB="29183">
                    <a:lnL w="12700" cap="flat" cmpd="sng" algn="ctr">
                      <a:solidFill>
                        <a:srgbClr val="DDDDDD"/>
                      </a:solidFill>
                      <a:prstDash val="solid"/>
                      <a:round/>
                      <a:headEnd type="none" w="med" len="med"/>
                      <a:tailEnd type="none" w="med" len="med"/>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5F5F5"/>
                    </a:solidFill>
                  </a:tcPr>
                </a:tc>
                <a:tc>
                  <a:txBody>
                    <a:bodyPr/>
                    <a:lstStyle/>
                    <a:p>
                      <a:pPr>
                        <a:lnSpc>
                          <a:spcPct val="115000"/>
                        </a:lnSpc>
                        <a:spcAft>
                          <a:spcPts val="1000"/>
                        </a:spcAft>
                      </a:pPr>
                      <a:r>
                        <a:rPr lang="en-US" sz="1400" u="sng" dirty="0">
                          <a:solidFill>
                            <a:srgbClr val="000000"/>
                          </a:solidFill>
                          <a:latin typeface="Times New Roman"/>
                          <a:ea typeface="Times New Roman"/>
                          <a:cs typeface="Arial"/>
                          <a:hlinkClick r:id="rId2" tooltip="Click to Continue &gt; by Text-Enhance"/>
                        </a:rPr>
                        <a:t>Time</a:t>
                      </a:r>
                      <a:r>
                        <a:rPr lang="en-US" sz="1400" dirty="0">
                          <a:latin typeface="Times New Roman"/>
                          <a:ea typeface="Times New Roman"/>
                          <a:cs typeface="Arial"/>
                        </a:rPr>
                        <a:t> between exposure to the </a:t>
                      </a:r>
                      <a:r>
                        <a:rPr lang="en-US" sz="1400" dirty="0" err="1">
                          <a:latin typeface="Times New Roman"/>
                          <a:ea typeface="Times New Roman"/>
                          <a:cs typeface="Arial"/>
                        </a:rPr>
                        <a:t>micoorganism</a:t>
                      </a:r>
                      <a:r>
                        <a:rPr lang="en-US" sz="1400" dirty="0">
                          <a:latin typeface="Times New Roman"/>
                          <a:ea typeface="Times New Roman"/>
                          <a:cs typeface="Arial"/>
                        </a:rPr>
                        <a:t> and the onset of signs or symptoms.</a:t>
                      </a:r>
                    </a:p>
                  </a:txBody>
                  <a:tcPr marL="0" marR="0" marT="0" marB="0" anchor="ctr">
                    <a:lnL>
                      <a:noFill/>
                    </a:lnL>
                    <a:lnR>
                      <a:noFill/>
                    </a:lnR>
                    <a:lnT>
                      <a:noFill/>
                    </a:lnT>
                    <a:lnB>
                      <a:noFill/>
                    </a:lnB>
                    <a:solidFill>
                      <a:srgbClr val="F5F5F5"/>
                    </a:solidFill>
                  </a:tcPr>
                </a:tc>
              </a:tr>
              <a:tr h="412841">
                <a:tc>
                  <a:txBody>
                    <a:bodyPr/>
                    <a:lstStyle/>
                    <a:p>
                      <a:pPr>
                        <a:lnSpc>
                          <a:spcPct val="115000"/>
                        </a:lnSpc>
                        <a:spcAft>
                          <a:spcPts val="1000"/>
                        </a:spcAft>
                      </a:pPr>
                      <a:r>
                        <a:rPr lang="en-US" sz="1400" dirty="0" err="1">
                          <a:solidFill>
                            <a:srgbClr val="444444"/>
                          </a:solidFill>
                          <a:latin typeface="Arial"/>
                          <a:ea typeface="Times New Roman"/>
                          <a:cs typeface="Arial"/>
                        </a:rPr>
                        <a:t>Prodromal</a:t>
                      </a:r>
                      <a:endParaRPr lang="en-US" sz="1400" dirty="0">
                        <a:latin typeface="Calibri"/>
                        <a:ea typeface="Calibri"/>
                        <a:cs typeface="Arial"/>
                      </a:endParaRPr>
                    </a:p>
                  </a:txBody>
                  <a:tcPr marL="25580" marR="25580" marT="29183" marB="29183">
                    <a:lnL w="12700" cap="flat" cmpd="sng" algn="ctr">
                      <a:solidFill>
                        <a:srgbClr val="DDDDDD"/>
                      </a:solidFill>
                      <a:prstDash val="solid"/>
                      <a:round/>
                      <a:headEnd type="none" w="med" len="med"/>
                      <a:tailEnd type="none" w="med" len="med"/>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5F5F5"/>
                    </a:solidFill>
                  </a:tcPr>
                </a:tc>
                <a:tc>
                  <a:txBody>
                    <a:bodyPr/>
                    <a:lstStyle/>
                    <a:p>
                      <a:pPr>
                        <a:lnSpc>
                          <a:spcPct val="115000"/>
                        </a:lnSpc>
                        <a:spcAft>
                          <a:spcPts val="1000"/>
                        </a:spcAft>
                      </a:pPr>
                      <a:r>
                        <a:rPr lang="en-US" sz="1400" dirty="0">
                          <a:latin typeface="Times New Roman"/>
                          <a:ea typeface="Times New Roman"/>
                          <a:cs typeface="Arial"/>
                        </a:rPr>
                        <a:t>Generalized symptoms, period comprises the time in the early development of a disease. Lab test are </a:t>
                      </a:r>
                      <a:r>
                        <a:rPr lang="en-US" sz="1400" dirty="0" err="1">
                          <a:latin typeface="Times New Roman"/>
                          <a:ea typeface="Times New Roman"/>
                          <a:cs typeface="Arial"/>
                        </a:rPr>
                        <a:t>negativeduring</a:t>
                      </a:r>
                      <a:r>
                        <a:rPr lang="en-US" sz="1400" dirty="0">
                          <a:latin typeface="Times New Roman"/>
                          <a:ea typeface="Times New Roman"/>
                          <a:cs typeface="Arial"/>
                        </a:rPr>
                        <a:t> this time.</a:t>
                      </a:r>
                    </a:p>
                  </a:txBody>
                  <a:tcPr marL="0" marR="0" marT="0" marB="0" anchor="ctr">
                    <a:lnL>
                      <a:noFill/>
                    </a:lnL>
                    <a:lnR>
                      <a:noFill/>
                    </a:lnR>
                    <a:lnT>
                      <a:noFill/>
                    </a:lnT>
                    <a:lnB>
                      <a:noFill/>
                    </a:lnB>
                    <a:solidFill>
                      <a:srgbClr val="F5F5F5"/>
                    </a:solidFill>
                  </a:tcPr>
                </a:tc>
              </a:tr>
              <a:tr h="498770">
                <a:tc>
                  <a:txBody>
                    <a:bodyPr/>
                    <a:lstStyle/>
                    <a:p>
                      <a:pPr>
                        <a:lnSpc>
                          <a:spcPct val="115000"/>
                        </a:lnSpc>
                        <a:spcAft>
                          <a:spcPts val="1000"/>
                        </a:spcAft>
                      </a:pPr>
                      <a:r>
                        <a:rPr lang="en-US" sz="1400" dirty="0">
                          <a:solidFill>
                            <a:srgbClr val="444444"/>
                          </a:solidFill>
                          <a:latin typeface="Arial"/>
                          <a:ea typeface="Times New Roman"/>
                          <a:cs typeface="Arial"/>
                        </a:rPr>
                        <a:t>Manifestations of a disease</a:t>
                      </a:r>
                      <a:endParaRPr lang="en-US" sz="1400" dirty="0">
                        <a:latin typeface="Calibri"/>
                        <a:ea typeface="Calibri"/>
                        <a:cs typeface="Arial"/>
                      </a:endParaRPr>
                    </a:p>
                  </a:txBody>
                  <a:tcPr marL="25580" marR="25580" marT="29183" marB="29183">
                    <a:lnL w="12700" cap="flat" cmpd="sng" algn="ctr">
                      <a:solidFill>
                        <a:srgbClr val="DDDDDD"/>
                      </a:solidFill>
                      <a:prstDash val="solid"/>
                      <a:round/>
                      <a:headEnd type="none" w="med" len="med"/>
                      <a:tailEnd type="none" w="med" len="med"/>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5F5F5"/>
                    </a:solidFill>
                  </a:tcPr>
                </a:tc>
                <a:tc>
                  <a:txBody>
                    <a:bodyPr/>
                    <a:lstStyle/>
                    <a:p>
                      <a:pPr>
                        <a:lnSpc>
                          <a:spcPct val="115000"/>
                        </a:lnSpc>
                        <a:spcAft>
                          <a:spcPts val="1000"/>
                        </a:spcAft>
                      </a:pPr>
                      <a:r>
                        <a:rPr lang="en-US" sz="1400" dirty="0">
                          <a:latin typeface="Times New Roman"/>
                          <a:ea typeface="Times New Roman"/>
                          <a:cs typeface="Arial"/>
                        </a:rPr>
                        <a:t>Are the clinical evidence or effects, the signs and symptoms of a disease.</a:t>
                      </a:r>
                    </a:p>
                  </a:txBody>
                  <a:tcPr marL="0" marR="0" marT="0" marB="0" anchor="ctr">
                    <a:lnL>
                      <a:noFill/>
                    </a:lnL>
                    <a:lnR>
                      <a:noFill/>
                    </a:lnR>
                    <a:lnT>
                      <a:noFill/>
                    </a:lnT>
                    <a:lnB>
                      <a:noFill/>
                    </a:lnB>
                    <a:solidFill>
                      <a:srgbClr val="F5F5F5"/>
                    </a:solidFill>
                  </a:tcPr>
                </a:tc>
              </a:tr>
              <a:tr h="292350">
                <a:tc>
                  <a:txBody>
                    <a:bodyPr/>
                    <a:lstStyle/>
                    <a:p>
                      <a:pPr>
                        <a:lnSpc>
                          <a:spcPct val="115000"/>
                        </a:lnSpc>
                        <a:spcAft>
                          <a:spcPts val="1000"/>
                        </a:spcAft>
                      </a:pPr>
                      <a:r>
                        <a:rPr lang="en-US" sz="1400" dirty="0">
                          <a:solidFill>
                            <a:srgbClr val="444444"/>
                          </a:solidFill>
                          <a:latin typeface="Arial"/>
                          <a:ea typeface="Times New Roman"/>
                          <a:cs typeface="Arial"/>
                        </a:rPr>
                        <a:t>Lesion</a:t>
                      </a:r>
                      <a:endParaRPr lang="en-US" sz="1400" dirty="0">
                        <a:latin typeface="Calibri"/>
                        <a:ea typeface="Calibri"/>
                        <a:cs typeface="Arial"/>
                      </a:endParaRPr>
                    </a:p>
                  </a:txBody>
                  <a:tcPr marL="25580" marR="25580" marT="29183" marB="29183">
                    <a:lnL w="12700" cap="flat" cmpd="sng" algn="ctr">
                      <a:solidFill>
                        <a:srgbClr val="DDDDDD"/>
                      </a:solidFill>
                      <a:prstDash val="solid"/>
                      <a:round/>
                      <a:headEnd type="none" w="med" len="med"/>
                      <a:tailEnd type="none" w="med" len="med"/>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5F5F5"/>
                    </a:solidFill>
                  </a:tcPr>
                </a:tc>
                <a:tc>
                  <a:txBody>
                    <a:bodyPr/>
                    <a:lstStyle/>
                    <a:p>
                      <a:pPr>
                        <a:lnSpc>
                          <a:spcPct val="115000"/>
                        </a:lnSpc>
                        <a:spcAft>
                          <a:spcPts val="1000"/>
                        </a:spcAft>
                      </a:pPr>
                      <a:r>
                        <a:rPr lang="en-US" sz="1400" dirty="0">
                          <a:latin typeface="Times New Roman"/>
                          <a:ea typeface="Times New Roman"/>
                          <a:cs typeface="Arial"/>
                        </a:rPr>
                        <a:t>Change in the tissue</a:t>
                      </a:r>
                    </a:p>
                  </a:txBody>
                  <a:tcPr marL="0" marR="0" marT="0" marB="0" anchor="ctr">
                    <a:lnL>
                      <a:noFill/>
                    </a:lnL>
                    <a:lnR>
                      <a:noFill/>
                    </a:lnR>
                    <a:lnT>
                      <a:noFill/>
                    </a:lnT>
                    <a:lnB>
                      <a:noFill/>
                    </a:lnB>
                    <a:solidFill>
                      <a:srgbClr val="F5F5F5"/>
                    </a:solidFill>
                  </a:tcPr>
                </a:tc>
              </a:tr>
            </a:tbl>
          </a:graphicData>
        </a:graphic>
      </p:graphicFrame>
      <p:pic>
        <p:nvPicPr>
          <p:cNvPr id="1053" name="Picture 1" descr="http://b.quizlet.com/a/i/spacer.99q4.gif"/>
          <p:cNvPicPr>
            <a:picLocks noChangeAspect="1" noChangeArrowheads="1"/>
          </p:cNvPicPr>
          <p:nvPr/>
        </p:nvPicPr>
        <p:blipFill>
          <a:blip r:embed="rId3"/>
          <a:srcRect/>
          <a:stretch>
            <a:fillRect/>
          </a:stretch>
        </p:blipFill>
        <p:spPr bwMode="auto">
          <a:xfrm>
            <a:off x="0" y="0"/>
            <a:ext cx="9525" cy="9525"/>
          </a:xfrm>
          <a:prstGeom prst="rect">
            <a:avLst/>
          </a:prstGeom>
          <a:noFill/>
        </p:spPr>
      </p:pic>
      <p:pic>
        <p:nvPicPr>
          <p:cNvPr id="1052" name="Picture 2" descr="http://b.quizlet.com/a/i/spacer.99q4.gif"/>
          <p:cNvPicPr>
            <a:picLocks noChangeAspect="1" noChangeArrowheads="1"/>
          </p:cNvPicPr>
          <p:nvPr/>
        </p:nvPicPr>
        <p:blipFill>
          <a:blip r:embed="rId3"/>
          <a:srcRect/>
          <a:stretch>
            <a:fillRect/>
          </a:stretch>
        </p:blipFill>
        <p:spPr bwMode="auto">
          <a:xfrm>
            <a:off x="0" y="0"/>
            <a:ext cx="9525" cy="9525"/>
          </a:xfrm>
          <a:prstGeom prst="rect">
            <a:avLst/>
          </a:prstGeom>
          <a:noFill/>
        </p:spPr>
      </p:pic>
      <p:pic>
        <p:nvPicPr>
          <p:cNvPr id="1051" name="Picture 3" descr="http://b.quizlet.com/a/i/spacer.99q4.gif"/>
          <p:cNvPicPr>
            <a:picLocks noChangeAspect="1" noChangeArrowheads="1"/>
          </p:cNvPicPr>
          <p:nvPr/>
        </p:nvPicPr>
        <p:blipFill>
          <a:blip r:embed="rId3"/>
          <a:srcRect/>
          <a:stretch>
            <a:fillRect/>
          </a:stretch>
        </p:blipFill>
        <p:spPr bwMode="auto">
          <a:xfrm>
            <a:off x="0" y="0"/>
            <a:ext cx="9525" cy="9525"/>
          </a:xfrm>
          <a:prstGeom prst="rect">
            <a:avLst/>
          </a:prstGeom>
          <a:noFill/>
        </p:spPr>
      </p:pic>
      <p:pic>
        <p:nvPicPr>
          <p:cNvPr id="1050" name="Picture 4" descr="http://b.quizlet.com/a/i/spacer.99q4.gif"/>
          <p:cNvPicPr>
            <a:picLocks noChangeAspect="1" noChangeArrowheads="1"/>
          </p:cNvPicPr>
          <p:nvPr/>
        </p:nvPicPr>
        <p:blipFill>
          <a:blip r:embed="rId3"/>
          <a:srcRect/>
          <a:stretch>
            <a:fillRect/>
          </a:stretch>
        </p:blipFill>
        <p:spPr bwMode="auto">
          <a:xfrm>
            <a:off x="0" y="0"/>
            <a:ext cx="9525" cy="9525"/>
          </a:xfrm>
          <a:prstGeom prst="rect">
            <a:avLst/>
          </a:prstGeom>
          <a:noFill/>
        </p:spPr>
      </p:pic>
      <p:pic>
        <p:nvPicPr>
          <p:cNvPr id="1049" name="Picture 5" descr="http://b.quizlet.com/a/i/spacer.99q4.gif"/>
          <p:cNvPicPr>
            <a:picLocks noChangeAspect="1" noChangeArrowheads="1"/>
          </p:cNvPicPr>
          <p:nvPr/>
        </p:nvPicPr>
        <p:blipFill>
          <a:blip r:embed="rId3"/>
          <a:srcRect/>
          <a:stretch>
            <a:fillRect/>
          </a:stretch>
        </p:blipFill>
        <p:spPr bwMode="auto">
          <a:xfrm>
            <a:off x="0" y="0"/>
            <a:ext cx="9525" cy="9525"/>
          </a:xfrm>
          <a:prstGeom prst="rect">
            <a:avLst/>
          </a:prstGeom>
          <a:noFill/>
        </p:spPr>
      </p:pic>
      <p:pic>
        <p:nvPicPr>
          <p:cNvPr id="1048" name="Picture 6" descr="http://b.quizlet.com/a/i/spacer.99q4.gif"/>
          <p:cNvPicPr>
            <a:picLocks noChangeAspect="1" noChangeArrowheads="1"/>
          </p:cNvPicPr>
          <p:nvPr/>
        </p:nvPicPr>
        <p:blipFill>
          <a:blip r:embed="rId3"/>
          <a:srcRect/>
          <a:stretch>
            <a:fillRect/>
          </a:stretch>
        </p:blipFill>
        <p:spPr bwMode="auto">
          <a:xfrm>
            <a:off x="0" y="0"/>
            <a:ext cx="9525" cy="9525"/>
          </a:xfrm>
          <a:prstGeom prst="rect">
            <a:avLst/>
          </a:prstGeom>
          <a:noFill/>
        </p:spPr>
      </p:pic>
      <p:pic>
        <p:nvPicPr>
          <p:cNvPr id="1047" name="Picture 7" descr="http://b.quizlet.com/a/i/spacer.99q4.gif"/>
          <p:cNvPicPr>
            <a:picLocks noChangeAspect="1" noChangeArrowheads="1"/>
          </p:cNvPicPr>
          <p:nvPr/>
        </p:nvPicPr>
        <p:blipFill>
          <a:blip r:embed="rId3"/>
          <a:srcRect/>
          <a:stretch>
            <a:fillRect/>
          </a:stretch>
        </p:blipFill>
        <p:spPr bwMode="auto">
          <a:xfrm>
            <a:off x="0" y="0"/>
            <a:ext cx="9525" cy="9525"/>
          </a:xfrm>
          <a:prstGeom prst="rect">
            <a:avLst/>
          </a:prstGeom>
          <a:noFill/>
        </p:spPr>
      </p:pic>
      <p:pic>
        <p:nvPicPr>
          <p:cNvPr id="1046" name="Picture 8" descr="http://b.quizlet.com/a/i/spacer.99q4.gif"/>
          <p:cNvPicPr>
            <a:picLocks noChangeAspect="1" noChangeArrowheads="1"/>
          </p:cNvPicPr>
          <p:nvPr/>
        </p:nvPicPr>
        <p:blipFill>
          <a:blip r:embed="rId3"/>
          <a:srcRect/>
          <a:stretch>
            <a:fillRect/>
          </a:stretch>
        </p:blipFill>
        <p:spPr bwMode="auto">
          <a:xfrm>
            <a:off x="0" y="0"/>
            <a:ext cx="9525" cy="9525"/>
          </a:xfrm>
          <a:prstGeom prst="rect">
            <a:avLst/>
          </a:prstGeom>
          <a:noFill/>
        </p:spPr>
      </p:pic>
      <p:pic>
        <p:nvPicPr>
          <p:cNvPr id="1045" name="Picture 9" descr="http://b.quizlet.com/a/i/spacer.99q4.gif"/>
          <p:cNvPicPr>
            <a:picLocks noChangeAspect="1" noChangeArrowheads="1"/>
          </p:cNvPicPr>
          <p:nvPr/>
        </p:nvPicPr>
        <p:blipFill>
          <a:blip r:embed="rId3"/>
          <a:srcRect/>
          <a:stretch>
            <a:fillRect/>
          </a:stretch>
        </p:blipFill>
        <p:spPr bwMode="auto">
          <a:xfrm>
            <a:off x="0" y="0"/>
            <a:ext cx="9525" cy="9525"/>
          </a:xfrm>
          <a:prstGeom prst="rect">
            <a:avLst/>
          </a:prstGeom>
          <a:noFill/>
        </p:spPr>
      </p:pic>
      <p:pic>
        <p:nvPicPr>
          <p:cNvPr id="1044" name="Picture 10" descr="http://b.quizlet.com/a/i/spacer.99q4.gif"/>
          <p:cNvPicPr>
            <a:picLocks noChangeAspect="1" noChangeArrowheads="1"/>
          </p:cNvPicPr>
          <p:nvPr/>
        </p:nvPicPr>
        <p:blipFill>
          <a:blip r:embed="rId3"/>
          <a:srcRect/>
          <a:stretch>
            <a:fillRect/>
          </a:stretch>
        </p:blipFill>
        <p:spPr bwMode="auto">
          <a:xfrm>
            <a:off x="0" y="0"/>
            <a:ext cx="9525" cy="9525"/>
          </a:xfrm>
          <a:prstGeom prst="rect">
            <a:avLst/>
          </a:prstGeom>
          <a:noFill/>
        </p:spPr>
      </p:pic>
      <p:pic>
        <p:nvPicPr>
          <p:cNvPr id="1043" name="Picture 11" descr="http://b.quizlet.com/a/i/spacer.99q4.gif"/>
          <p:cNvPicPr>
            <a:picLocks noChangeAspect="1" noChangeArrowheads="1"/>
          </p:cNvPicPr>
          <p:nvPr/>
        </p:nvPicPr>
        <p:blipFill>
          <a:blip r:embed="rId3"/>
          <a:srcRect/>
          <a:stretch>
            <a:fillRect/>
          </a:stretch>
        </p:blipFill>
        <p:spPr bwMode="auto">
          <a:xfrm>
            <a:off x="0" y="0"/>
            <a:ext cx="9525" cy="9525"/>
          </a:xfrm>
          <a:prstGeom prst="rect">
            <a:avLst/>
          </a:prstGeom>
          <a:noFill/>
        </p:spPr>
      </p:pic>
      <p:pic>
        <p:nvPicPr>
          <p:cNvPr id="1042" name="Picture 27" descr="http://b.quizlet.com/a/i/spacer.99q4.gif"/>
          <p:cNvPicPr>
            <a:picLocks noChangeAspect="1" noChangeArrowheads="1"/>
          </p:cNvPicPr>
          <p:nvPr/>
        </p:nvPicPr>
        <p:blipFill>
          <a:blip r:embed="rId3"/>
          <a:srcRect/>
          <a:stretch>
            <a:fillRect/>
          </a:stretch>
        </p:blipFill>
        <p:spPr bwMode="auto">
          <a:xfrm>
            <a:off x="0" y="0"/>
            <a:ext cx="9525" cy="9525"/>
          </a:xfrm>
          <a:prstGeom prst="rect">
            <a:avLst/>
          </a:prstGeom>
          <a:noFill/>
        </p:spPr>
      </p:pic>
      <p:pic>
        <p:nvPicPr>
          <p:cNvPr id="1041" name="Picture 28" descr="http://b.quizlet.com/a/i/spacer.99q4.gif"/>
          <p:cNvPicPr>
            <a:picLocks noChangeAspect="1" noChangeArrowheads="1"/>
          </p:cNvPicPr>
          <p:nvPr/>
        </p:nvPicPr>
        <p:blipFill>
          <a:blip r:embed="rId3"/>
          <a:srcRect/>
          <a:stretch>
            <a:fillRect/>
          </a:stretch>
        </p:blipFill>
        <p:spPr bwMode="auto">
          <a:xfrm>
            <a:off x="0" y="0"/>
            <a:ext cx="9525" cy="9525"/>
          </a:xfrm>
          <a:prstGeom prst="rect">
            <a:avLst/>
          </a:prstGeom>
          <a:noFill/>
        </p:spPr>
      </p:pic>
      <p:pic>
        <p:nvPicPr>
          <p:cNvPr id="1040" name="Picture 29" descr="http://b.quizlet.com/a/i/spacer.99q4.gif"/>
          <p:cNvPicPr>
            <a:picLocks noChangeAspect="1" noChangeArrowheads="1"/>
          </p:cNvPicPr>
          <p:nvPr/>
        </p:nvPicPr>
        <p:blipFill>
          <a:blip r:embed="rId3"/>
          <a:srcRect/>
          <a:stretch>
            <a:fillRect/>
          </a:stretch>
        </p:blipFill>
        <p:spPr bwMode="auto">
          <a:xfrm>
            <a:off x="0" y="0"/>
            <a:ext cx="9525" cy="9525"/>
          </a:xfrm>
          <a:prstGeom prst="rect">
            <a:avLst/>
          </a:prstGeom>
          <a:noFill/>
        </p:spPr>
      </p:pic>
      <p:pic>
        <p:nvPicPr>
          <p:cNvPr id="1039" name="Picture 30" descr="http://b.quizlet.com/a/i/spacer.99q4.gif"/>
          <p:cNvPicPr>
            <a:picLocks noChangeAspect="1" noChangeArrowheads="1"/>
          </p:cNvPicPr>
          <p:nvPr/>
        </p:nvPicPr>
        <p:blipFill>
          <a:blip r:embed="rId3"/>
          <a:srcRect/>
          <a:stretch>
            <a:fillRect/>
          </a:stretch>
        </p:blipFill>
        <p:spPr bwMode="auto">
          <a:xfrm>
            <a:off x="0" y="0"/>
            <a:ext cx="9525" cy="9525"/>
          </a:xfrm>
          <a:prstGeom prst="rect">
            <a:avLst/>
          </a:prstGeom>
          <a:noFill/>
        </p:spPr>
      </p:pic>
      <p:pic>
        <p:nvPicPr>
          <p:cNvPr id="1038" name="Picture 31" descr="http://b.quizlet.com/a/i/spacer.99q4.gif"/>
          <p:cNvPicPr>
            <a:picLocks noChangeAspect="1" noChangeArrowheads="1"/>
          </p:cNvPicPr>
          <p:nvPr/>
        </p:nvPicPr>
        <p:blipFill>
          <a:blip r:embed="rId3"/>
          <a:srcRect/>
          <a:stretch>
            <a:fillRect/>
          </a:stretch>
        </p:blipFill>
        <p:spPr bwMode="auto">
          <a:xfrm>
            <a:off x="0" y="0"/>
            <a:ext cx="9525" cy="9525"/>
          </a:xfrm>
          <a:prstGeom prst="rect">
            <a:avLst/>
          </a:prstGeom>
          <a:noFill/>
        </p:spPr>
      </p:pic>
      <p:pic>
        <p:nvPicPr>
          <p:cNvPr id="1037" name="Picture 32" descr="http://b.quizlet.com/a/i/spacer.99q4.gif"/>
          <p:cNvPicPr>
            <a:picLocks noChangeAspect="1" noChangeArrowheads="1"/>
          </p:cNvPicPr>
          <p:nvPr/>
        </p:nvPicPr>
        <p:blipFill>
          <a:blip r:embed="rId3"/>
          <a:srcRect/>
          <a:stretch>
            <a:fillRect/>
          </a:stretch>
        </p:blipFill>
        <p:spPr bwMode="auto">
          <a:xfrm>
            <a:off x="0" y="0"/>
            <a:ext cx="9525" cy="9525"/>
          </a:xfrm>
          <a:prstGeom prst="rect">
            <a:avLst/>
          </a:prstGeom>
          <a:noFill/>
        </p:spPr>
      </p:pic>
      <p:pic>
        <p:nvPicPr>
          <p:cNvPr id="1036" name="Picture 33" descr="http://b.quizlet.com/a/i/spacer.99q4.gif"/>
          <p:cNvPicPr>
            <a:picLocks noChangeAspect="1" noChangeArrowheads="1"/>
          </p:cNvPicPr>
          <p:nvPr/>
        </p:nvPicPr>
        <p:blipFill>
          <a:blip r:embed="rId3"/>
          <a:srcRect/>
          <a:stretch>
            <a:fillRect/>
          </a:stretch>
        </p:blipFill>
        <p:spPr bwMode="auto">
          <a:xfrm>
            <a:off x="0" y="0"/>
            <a:ext cx="9525" cy="9525"/>
          </a:xfrm>
          <a:prstGeom prst="rect">
            <a:avLst/>
          </a:prstGeom>
          <a:noFill/>
        </p:spPr>
      </p:pic>
      <p:pic>
        <p:nvPicPr>
          <p:cNvPr id="1035" name="Picture 34" descr="http://b.quizlet.com/a/i/spacer.99q4.gif"/>
          <p:cNvPicPr>
            <a:picLocks noChangeAspect="1" noChangeArrowheads="1"/>
          </p:cNvPicPr>
          <p:nvPr/>
        </p:nvPicPr>
        <p:blipFill>
          <a:blip r:embed="rId3"/>
          <a:srcRect/>
          <a:stretch>
            <a:fillRect/>
          </a:stretch>
        </p:blipFill>
        <p:spPr bwMode="auto">
          <a:xfrm>
            <a:off x="0" y="0"/>
            <a:ext cx="9525" cy="9525"/>
          </a:xfrm>
          <a:prstGeom prst="rect">
            <a:avLst/>
          </a:prstGeom>
          <a:noFill/>
        </p:spPr>
      </p:pic>
      <p:pic>
        <p:nvPicPr>
          <p:cNvPr id="1034" name="Picture 35" descr="http://b.quizlet.com/a/i/spacer.99q4.gif"/>
          <p:cNvPicPr>
            <a:picLocks noChangeAspect="1" noChangeArrowheads="1"/>
          </p:cNvPicPr>
          <p:nvPr/>
        </p:nvPicPr>
        <p:blipFill>
          <a:blip r:embed="rId3"/>
          <a:srcRect/>
          <a:stretch>
            <a:fillRect/>
          </a:stretch>
        </p:blipFill>
        <p:spPr bwMode="auto">
          <a:xfrm>
            <a:off x="0" y="0"/>
            <a:ext cx="9525" cy="9525"/>
          </a:xfrm>
          <a:prstGeom prst="rect">
            <a:avLst/>
          </a:prstGeom>
          <a:noFill/>
        </p:spPr>
      </p:pic>
      <p:pic>
        <p:nvPicPr>
          <p:cNvPr id="1033" name="Picture 36" descr="http://b.quizlet.com/a/i/spacer.99q4.gif"/>
          <p:cNvPicPr>
            <a:picLocks noChangeAspect="1" noChangeArrowheads="1"/>
          </p:cNvPicPr>
          <p:nvPr/>
        </p:nvPicPr>
        <p:blipFill>
          <a:blip r:embed="rId3"/>
          <a:srcRect/>
          <a:stretch>
            <a:fillRect/>
          </a:stretch>
        </p:blipFill>
        <p:spPr bwMode="auto">
          <a:xfrm>
            <a:off x="0" y="0"/>
            <a:ext cx="9525" cy="9525"/>
          </a:xfrm>
          <a:prstGeom prst="rect">
            <a:avLst/>
          </a:prstGeom>
          <a:noFill/>
        </p:spPr>
      </p:pic>
      <p:pic>
        <p:nvPicPr>
          <p:cNvPr id="1032" name="Picture 37" descr="http://b.quizlet.com/a/i/spacer.99q4.gif"/>
          <p:cNvPicPr>
            <a:picLocks noChangeAspect="1" noChangeArrowheads="1"/>
          </p:cNvPicPr>
          <p:nvPr/>
        </p:nvPicPr>
        <p:blipFill>
          <a:blip r:embed="rId3"/>
          <a:srcRect/>
          <a:stretch>
            <a:fillRect/>
          </a:stretch>
        </p:blipFill>
        <p:spPr bwMode="auto">
          <a:xfrm>
            <a:off x="0" y="0"/>
            <a:ext cx="9525" cy="9525"/>
          </a:xfrm>
          <a:prstGeom prst="rect">
            <a:avLst/>
          </a:prstGeom>
          <a:noFill/>
        </p:spPr>
      </p:pic>
      <p:pic>
        <p:nvPicPr>
          <p:cNvPr id="1031" name="Picture 38" descr="http://b.quizlet.com/a/i/spacer.99q4.gif"/>
          <p:cNvPicPr>
            <a:picLocks noChangeAspect="1" noChangeArrowheads="1"/>
          </p:cNvPicPr>
          <p:nvPr/>
        </p:nvPicPr>
        <p:blipFill>
          <a:blip r:embed="rId3"/>
          <a:srcRect/>
          <a:stretch>
            <a:fillRect/>
          </a:stretch>
        </p:blipFill>
        <p:spPr bwMode="auto">
          <a:xfrm>
            <a:off x="0" y="0"/>
            <a:ext cx="9525" cy="9525"/>
          </a:xfrm>
          <a:prstGeom prst="rect">
            <a:avLst/>
          </a:prstGeom>
          <a:noFill/>
        </p:spPr>
      </p:pic>
      <p:pic>
        <p:nvPicPr>
          <p:cNvPr id="1030" name="Picture 39" descr="http://b.quizlet.com/a/i/spacer.99q4.gif"/>
          <p:cNvPicPr>
            <a:picLocks noChangeAspect="1" noChangeArrowheads="1"/>
          </p:cNvPicPr>
          <p:nvPr/>
        </p:nvPicPr>
        <p:blipFill>
          <a:blip r:embed="rId3"/>
          <a:srcRect/>
          <a:stretch>
            <a:fillRect/>
          </a:stretch>
        </p:blipFill>
        <p:spPr bwMode="auto">
          <a:xfrm>
            <a:off x="0" y="0"/>
            <a:ext cx="9525" cy="9525"/>
          </a:xfrm>
          <a:prstGeom prst="rect">
            <a:avLst/>
          </a:prstGeom>
          <a:noFill/>
        </p:spPr>
      </p:pic>
      <p:pic>
        <p:nvPicPr>
          <p:cNvPr id="1029" name="Picture 40" descr="http://b.quizlet.com/a/i/spacer.99q4.gif"/>
          <p:cNvPicPr>
            <a:picLocks noChangeAspect="1" noChangeArrowheads="1"/>
          </p:cNvPicPr>
          <p:nvPr/>
        </p:nvPicPr>
        <p:blipFill>
          <a:blip r:embed="rId3"/>
          <a:srcRect/>
          <a:stretch>
            <a:fillRect/>
          </a:stretch>
        </p:blipFill>
        <p:spPr bwMode="auto">
          <a:xfrm>
            <a:off x="0" y="0"/>
            <a:ext cx="9525" cy="9525"/>
          </a:xfrm>
          <a:prstGeom prst="rect">
            <a:avLst/>
          </a:prstGeom>
          <a:noFill/>
        </p:spPr>
      </p:pic>
      <p:pic>
        <p:nvPicPr>
          <p:cNvPr id="1028" name="Picture 41" descr="http://b.quizlet.com/a/i/spacer.99q4.gif"/>
          <p:cNvPicPr>
            <a:picLocks noChangeAspect="1" noChangeArrowheads="1"/>
          </p:cNvPicPr>
          <p:nvPr/>
        </p:nvPicPr>
        <p:blipFill>
          <a:blip r:embed="rId3"/>
          <a:srcRect/>
          <a:stretch>
            <a:fillRect/>
          </a:stretch>
        </p:blipFill>
        <p:spPr bwMode="auto">
          <a:xfrm>
            <a:off x="0" y="0"/>
            <a:ext cx="9525" cy="9525"/>
          </a:xfrm>
          <a:prstGeom prst="rect">
            <a:avLst/>
          </a:prstGeom>
          <a:noFill/>
        </p:spPr>
      </p:pic>
      <p:pic>
        <p:nvPicPr>
          <p:cNvPr id="1027" name="Picture 42" descr="http://b.quizlet.com/a/i/spacer.99q4.gif"/>
          <p:cNvPicPr>
            <a:picLocks noChangeAspect="1" noChangeArrowheads="1"/>
          </p:cNvPicPr>
          <p:nvPr/>
        </p:nvPicPr>
        <p:blipFill>
          <a:blip r:embed="rId3"/>
          <a:srcRect/>
          <a:stretch>
            <a:fillRect/>
          </a:stretch>
        </p:blipFill>
        <p:spPr bwMode="auto">
          <a:xfrm>
            <a:off x="0" y="0"/>
            <a:ext cx="9525" cy="9525"/>
          </a:xfrm>
          <a:prstGeom prst="rect">
            <a:avLst/>
          </a:prstGeom>
          <a:noFill/>
        </p:spPr>
      </p:pic>
      <p:pic>
        <p:nvPicPr>
          <p:cNvPr id="1026" name="Picture 43" descr="http://b.quizlet.com/a/i/spacer.99q4.gif"/>
          <p:cNvPicPr>
            <a:picLocks noChangeAspect="1" noChangeArrowheads="1"/>
          </p:cNvPicPr>
          <p:nvPr/>
        </p:nvPicPr>
        <p:blipFill>
          <a:blip r:embed="rId3"/>
          <a:srcRect/>
          <a:stretch>
            <a:fillRect/>
          </a:stretch>
        </p:blipFill>
        <p:spPr bwMode="auto">
          <a:xfrm>
            <a:off x="0" y="0"/>
            <a:ext cx="9525" cy="9525"/>
          </a:xfrm>
          <a:prstGeom prst="rect">
            <a:avLst/>
          </a:prstGeom>
          <a:noFill/>
        </p:spPr>
      </p:pic>
      <p:pic>
        <p:nvPicPr>
          <p:cNvPr id="1025" name="Picture 44" descr="http://b.quizlet.com/a/i/spacer.99q4.gif"/>
          <p:cNvPicPr>
            <a:picLocks noChangeAspect="1" noChangeArrowheads="1"/>
          </p:cNvPicPr>
          <p:nvPr/>
        </p:nvPicPr>
        <p:blipFill>
          <a:blip r:embed="rId3"/>
          <a:srcRect/>
          <a:stretch>
            <a:fillRect/>
          </a:stretch>
        </p:blipFill>
        <p:spPr bwMode="auto">
          <a:xfrm>
            <a:off x="0" y="0"/>
            <a:ext cx="9525" cy="952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Cell </a:t>
            </a:r>
            <a:r>
              <a:rPr lang="en-US" b="1" dirty="0" smtClean="0"/>
              <a:t>injury</a:t>
            </a:r>
            <a:r>
              <a:rPr lang="en-US" dirty="0" smtClean="0"/>
              <a:t/>
            </a:r>
            <a:br>
              <a:rPr lang="en-US" dirty="0" smtClean="0"/>
            </a:br>
            <a:endParaRPr lang="ar-IQ" dirty="0"/>
          </a:p>
        </p:txBody>
      </p:sp>
      <p:sp>
        <p:nvSpPr>
          <p:cNvPr id="3" name="Content Placeholder 2"/>
          <p:cNvSpPr>
            <a:spLocks noGrp="1"/>
          </p:cNvSpPr>
          <p:nvPr>
            <p:ph idx="1"/>
          </p:nvPr>
        </p:nvSpPr>
        <p:spPr/>
        <p:txBody>
          <a:bodyPr>
            <a:normAutofit lnSpcReduction="10000"/>
          </a:bodyPr>
          <a:lstStyle/>
          <a:p>
            <a:r>
              <a:rPr lang="en-US" dirty="0" smtClean="0"/>
              <a:t>Cells </a:t>
            </a:r>
            <a:r>
              <a:rPr lang="en-US" dirty="0" smtClean="0"/>
              <a:t>can adjust their structure and function to accommodate the changes of the environment, this is called (adaptation)this is done by atrophy, hypertrophy, hyperplasia, </a:t>
            </a:r>
            <a:r>
              <a:rPr lang="en-US" dirty="0" err="1" smtClean="0"/>
              <a:t>metaplasia</a:t>
            </a:r>
            <a:r>
              <a:rPr lang="en-US" dirty="0" smtClean="0"/>
              <a:t>.</a:t>
            </a:r>
          </a:p>
          <a:p>
            <a:r>
              <a:rPr lang="en-US" dirty="0" smtClean="0"/>
              <a:t>If the cell exposed to injurious agent that exceed the adaptation capacity of the cell, then cell injury will develop, which is either reversible cell injury or irreversible ( death </a:t>
            </a: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
            </a:r>
            <a:br>
              <a:rPr lang="en-US" b="1" u="sng" dirty="0" smtClean="0"/>
            </a:br>
            <a:r>
              <a:rPr lang="en-US" b="1" u="sng" dirty="0" smtClean="0"/>
              <a:t>Causes </a:t>
            </a:r>
            <a:r>
              <a:rPr lang="en-US" b="1" u="sng" dirty="0" smtClean="0"/>
              <a:t>of cell injury </a:t>
            </a:r>
            <a:r>
              <a:rPr lang="en-US" dirty="0" smtClean="0"/>
              <a:t/>
            </a:r>
            <a:br>
              <a:rPr lang="en-US" dirty="0" smtClean="0"/>
            </a:br>
            <a:endParaRPr lang="ar-IQ" dirty="0"/>
          </a:p>
        </p:txBody>
      </p:sp>
      <p:sp>
        <p:nvSpPr>
          <p:cNvPr id="3" name="Content Placeholder 2"/>
          <p:cNvSpPr>
            <a:spLocks noGrp="1"/>
          </p:cNvSpPr>
          <p:nvPr>
            <p:ph idx="1"/>
          </p:nvPr>
        </p:nvSpPr>
        <p:spPr/>
        <p:txBody>
          <a:bodyPr/>
          <a:lstStyle/>
          <a:p>
            <a:r>
              <a:rPr lang="en-US" dirty="0" smtClean="0"/>
              <a:t>Hypoxia</a:t>
            </a:r>
            <a:r>
              <a:rPr lang="en-US" dirty="0" smtClean="0"/>
              <a:t>, physical, chemical and drugs</a:t>
            </a:r>
          </a:p>
          <a:p>
            <a:r>
              <a:rPr lang="en-US" dirty="0" smtClean="0"/>
              <a:t>Microbial, immunological, genetic, nutritional, aging.</a:t>
            </a:r>
          </a:p>
          <a:p>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lvl="0"/>
            <a:r>
              <a:rPr lang="en-US" b="1" dirty="0" smtClean="0"/>
              <a:t>Hypoxia </a:t>
            </a:r>
          </a:p>
          <a:p>
            <a:pPr>
              <a:buNone/>
            </a:pPr>
            <a:r>
              <a:rPr lang="en-US" dirty="0" smtClean="0"/>
              <a:t>Is the most important and common cause of the cell injury and death, it means oxygen deficiency.</a:t>
            </a:r>
          </a:p>
          <a:p>
            <a:pPr lvl="0"/>
            <a:r>
              <a:rPr lang="en-US" b="1" i="1" dirty="0" smtClean="0"/>
              <a:t>Physical :</a:t>
            </a:r>
            <a:endParaRPr lang="en-US" dirty="0" smtClean="0"/>
          </a:p>
          <a:p>
            <a:pPr>
              <a:buNone/>
            </a:pPr>
            <a:r>
              <a:rPr lang="en-US" dirty="0" smtClean="0"/>
              <a:t>*trauma                  *extreme of temperature</a:t>
            </a:r>
          </a:p>
          <a:p>
            <a:pPr>
              <a:buNone/>
            </a:pPr>
            <a:r>
              <a:rPr lang="en-US" dirty="0" smtClean="0"/>
              <a:t>*radiation               *electric shock </a:t>
            </a:r>
          </a:p>
          <a:p>
            <a:pPr>
              <a:buNone/>
            </a:pPr>
            <a:r>
              <a:rPr lang="en-US" dirty="0" smtClean="0"/>
              <a:t>*sudden change in atmospheric pressure</a:t>
            </a:r>
          </a:p>
          <a:p>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chemical, </a:t>
            </a:r>
            <a:r>
              <a:rPr lang="en-US" dirty="0" smtClean="0"/>
              <a:t>drugs:</a:t>
            </a:r>
            <a:endParaRPr lang="ar-IQ" dirty="0"/>
          </a:p>
        </p:txBody>
      </p:sp>
      <p:sp>
        <p:nvSpPr>
          <p:cNvPr id="3" name="Content Placeholder 2"/>
          <p:cNvSpPr>
            <a:spLocks noGrp="1"/>
          </p:cNvSpPr>
          <p:nvPr>
            <p:ph idx="1"/>
          </p:nvPr>
        </p:nvSpPr>
        <p:spPr/>
        <p:txBody>
          <a:bodyPr>
            <a:normAutofit lnSpcReduction="10000"/>
          </a:bodyPr>
          <a:lstStyle/>
          <a:p>
            <a:r>
              <a:rPr lang="en-US" dirty="0" smtClean="0"/>
              <a:t>Any </a:t>
            </a:r>
            <a:r>
              <a:rPr lang="en-US" dirty="0" smtClean="0"/>
              <a:t>chemical agent may cause injury even sugar &amp;salt in high or low concentration affecting the osmotic environment which cause cell injury and death.</a:t>
            </a:r>
          </a:p>
          <a:p>
            <a:pPr>
              <a:buNone/>
            </a:pPr>
            <a:r>
              <a:rPr lang="en-US" dirty="0" smtClean="0"/>
              <a:t>*oxygen at high partial pressure.*poisons which may effect the membrane permeability, osmotic homeostasis integrity of enzymes</a:t>
            </a:r>
            <a:r>
              <a:rPr lang="en-US" dirty="0" smtClean="0"/>
              <a:t>.</a:t>
            </a:r>
          </a:p>
          <a:p>
            <a:pPr>
              <a:buNone/>
            </a:pPr>
            <a:r>
              <a:rPr lang="en-US" dirty="0" smtClean="0"/>
              <a:t>*</a:t>
            </a:r>
            <a:r>
              <a:rPr lang="en-US" dirty="0" smtClean="0"/>
              <a:t>air pollution *insecticides * CO *asbestos * therapeutic drugs *ethanol</a:t>
            </a:r>
          </a:p>
          <a:p>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en-US" dirty="0" smtClean="0"/>
              <a:t>4-</a:t>
            </a:r>
            <a:r>
              <a:rPr lang="en-US" b="1" dirty="0" smtClean="0"/>
              <a:t>microbial agents</a:t>
            </a:r>
            <a:r>
              <a:rPr lang="en-US" dirty="0" smtClean="0"/>
              <a:t> :</a:t>
            </a:r>
          </a:p>
          <a:p>
            <a:pPr>
              <a:buNone/>
            </a:pPr>
            <a:r>
              <a:rPr lang="en-US" dirty="0" smtClean="0"/>
              <a:t>    Ranging </a:t>
            </a:r>
            <a:r>
              <a:rPr lang="en-US" dirty="0" smtClean="0"/>
              <a:t>from viruses to tapeworms including bacteria, fungi ,protozoa ,</a:t>
            </a:r>
            <a:r>
              <a:rPr lang="en-US" dirty="0" err="1" smtClean="0"/>
              <a:t>rickettsia</a:t>
            </a:r>
            <a:r>
              <a:rPr lang="en-US" dirty="0" smtClean="0"/>
              <a:t> </a:t>
            </a:r>
          </a:p>
          <a:p>
            <a:r>
              <a:rPr lang="en-US" dirty="0" smtClean="0"/>
              <a:t>5-</a:t>
            </a:r>
            <a:r>
              <a:rPr lang="en-US" b="1" u="sng" dirty="0" smtClean="0"/>
              <a:t>immunological </a:t>
            </a:r>
            <a:r>
              <a:rPr lang="en-US" dirty="0" smtClean="0"/>
              <a:t>: although the immune system serves to defend the body ,but it may cause cell injury e.g. in anaphylactic reaction to foreign protein or reaction to self antigen in number of autoimmune disease.</a:t>
            </a:r>
          </a:p>
          <a:p>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en-US" dirty="0" smtClean="0"/>
              <a:t>6- </a:t>
            </a:r>
            <a:r>
              <a:rPr lang="en-US" b="1" u="sng" dirty="0" smtClean="0"/>
              <a:t>genetic </a:t>
            </a:r>
            <a:r>
              <a:rPr lang="en-US" b="1" u="sng" dirty="0" err="1" smtClean="0"/>
              <a:t>defects</a:t>
            </a:r>
            <a:r>
              <a:rPr lang="en-US" dirty="0" err="1" smtClean="0"/>
              <a:t>many</a:t>
            </a:r>
            <a:r>
              <a:rPr lang="en-US" dirty="0" smtClean="0"/>
              <a:t> genetic defects are congenital malformations may cause pathological changes.</a:t>
            </a:r>
          </a:p>
          <a:p>
            <a:r>
              <a:rPr lang="en-US" dirty="0" smtClean="0"/>
              <a:t>7- </a:t>
            </a:r>
            <a:r>
              <a:rPr lang="en-US" b="1" u="sng" dirty="0" smtClean="0"/>
              <a:t>nutrition</a:t>
            </a:r>
            <a:endParaRPr lang="en-US" dirty="0" smtClean="0"/>
          </a:p>
          <a:p>
            <a:r>
              <a:rPr lang="en-US" dirty="0" smtClean="0"/>
              <a:t>8</a:t>
            </a:r>
            <a:r>
              <a:rPr lang="en-US" b="1" u="sng" dirty="0" smtClean="0"/>
              <a:t>- aging</a:t>
            </a:r>
            <a:endParaRPr lang="en-US" dirty="0" smtClean="0"/>
          </a:p>
          <a:p>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986</Words>
  <Application>Microsoft Office PowerPoint</Application>
  <PresentationFormat>On-screen Show (4:3)</PresentationFormat>
  <Paragraphs>95</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Introduction to Pathophysiology and adaptation</vt:lpstr>
      <vt:lpstr>Pathophysiology </vt:lpstr>
      <vt:lpstr>Slide 3</vt:lpstr>
      <vt:lpstr> Cell injury </vt:lpstr>
      <vt:lpstr> Causes of cell injury  </vt:lpstr>
      <vt:lpstr>Slide 6</vt:lpstr>
      <vt:lpstr>3- chemical, drugs:</vt:lpstr>
      <vt:lpstr>Slide 8</vt:lpstr>
      <vt:lpstr>Slide 9</vt:lpstr>
      <vt:lpstr> Types of cellular Adaptive-changes </vt:lpstr>
      <vt:lpstr>1-Aplasia</vt:lpstr>
      <vt:lpstr>3- Atrophy:</vt:lpstr>
      <vt:lpstr>Atrophy is of 2 types</vt:lpstr>
      <vt:lpstr>Causes of pathological atrophy: </vt:lpstr>
      <vt:lpstr>Slide 15</vt:lpstr>
      <vt:lpstr>Slide 16</vt:lpstr>
      <vt:lpstr>4-Hypertrophy:</vt:lpstr>
      <vt:lpstr>Slide 18</vt:lpstr>
      <vt:lpstr>5-Hyperplasia:</vt:lpstr>
      <vt:lpstr>6-Metaplasia</vt:lpstr>
      <vt:lpstr>Slide 21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Pathophysiology and adaptation</dc:title>
  <dc:creator>lenovo</dc:creator>
  <cp:lastModifiedBy>lenovo</cp:lastModifiedBy>
  <cp:revision>1</cp:revision>
  <dcterms:created xsi:type="dcterms:W3CDTF">2006-08-16T00:00:00Z</dcterms:created>
  <dcterms:modified xsi:type="dcterms:W3CDTF">2017-12-15T12:40:00Z</dcterms:modified>
</cp:coreProperties>
</file>