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users.rcn.com/jkimball.ma.ultranet/BiologyPages/D/DCs.html" TargetMode="External"/><Relationship Id="rId13" Type="http://schemas.openxmlformats.org/officeDocument/2006/relationships/hyperlink" Target="http://users.rcn.com/jkimball.ma.ultranet/BiologyPages/C/CellSignaling.html" TargetMode="External"/><Relationship Id="rId3" Type="http://schemas.openxmlformats.org/officeDocument/2006/relationships/hyperlink" Target="http://users.rcn.com/jkimball.ma.ultranet/BiologyPages/C/CellularRespiration.html" TargetMode="External"/><Relationship Id="rId7" Type="http://schemas.openxmlformats.org/officeDocument/2006/relationships/hyperlink" Target="http://users.rcn.com/jkimball.ma.ultranet/BiologyPages/B/Blood.html" TargetMode="External"/><Relationship Id="rId12" Type="http://schemas.openxmlformats.org/officeDocument/2006/relationships/hyperlink" Target="http://users.rcn.com/jkimball.ma.ultranet/BiologyPages/T/Treg.html" TargetMode="External"/><Relationship Id="rId2" Type="http://schemas.openxmlformats.org/officeDocument/2006/relationships/hyperlink" Target="http://users.rcn.com/jkimball.ma.ultranet/BiologyPages/N/Nucleus.html" TargetMode="External"/><Relationship Id="rId1" Type="http://schemas.openxmlformats.org/officeDocument/2006/relationships/slideLayout" Target="../slideLayouts/slideLayout2.xml"/><Relationship Id="rId6" Type="http://schemas.openxmlformats.org/officeDocument/2006/relationships/hyperlink" Target="http://users.rcn.com/jkimball.ma.ultranet/BiologyPages/E/Endocytosis.html" TargetMode="External"/><Relationship Id="rId11" Type="http://schemas.openxmlformats.org/officeDocument/2006/relationships/hyperlink" Target="http://users.rcn.com/jkimball.ma.ultranet/BiologyPages/I/Inflammation.html" TargetMode="External"/><Relationship Id="rId5" Type="http://schemas.openxmlformats.org/officeDocument/2006/relationships/hyperlink" Target="http://users.rcn.com/jkimball.ma.ultranet/BiologyPages/N/Nucleotides.html" TargetMode="External"/><Relationship Id="rId10" Type="http://schemas.openxmlformats.org/officeDocument/2006/relationships/hyperlink" Target="http://users.rcn.com/jkimball.ma.ultranet/BiologyPages/C/C.html" TargetMode="External"/><Relationship Id="rId4" Type="http://schemas.openxmlformats.org/officeDocument/2006/relationships/hyperlink" Target="http://users.rcn.com/jkimball.ma.ultranet/BiologyPages/A/ATP.html" TargetMode="External"/><Relationship Id="rId9" Type="http://schemas.openxmlformats.org/officeDocument/2006/relationships/hyperlink" Target="http://users.rcn.com/jkimball.ma.ultranet/BiologyPages/P/Phospholipids.html"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users.rcn.com/jkimball.ma.ultranet/BiologyPages/M/Mitosi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users.rcn.com/jkimball.ma.ultranet/BiologyPages/S/Synapses.html" TargetMode="External"/><Relationship Id="rId2" Type="http://schemas.openxmlformats.org/officeDocument/2006/relationships/hyperlink" Target="http://users.rcn.com/jkimball.ma.ultranet/BiologyPages/S/SexHormone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Apoptosis</a:t>
            </a:r>
            <a:r>
              <a:rPr lang="en-US" dirty="0" smtClean="0"/>
              <a:t/>
            </a:r>
            <a:br>
              <a:rPr lang="en-US" dirty="0" smtClean="0"/>
            </a:br>
            <a:endParaRPr lang="ar-IQ" dirty="0"/>
          </a:p>
        </p:txBody>
      </p:sp>
      <p:sp>
        <p:nvSpPr>
          <p:cNvPr id="3" name="Subtitle 2"/>
          <p:cNvSpPr>
            <a:spLocks noGrp="1"/>
          </p:cNvSpPr>
          <p:nvPr>
            <p:ph type="subTitle" idx="1"/>
          </p:nvPr>
        </p:nvSpPr>
        <p:spPr/>
        <p:txBody>
          <a:bodyPr/>
          <a:lstStyle/>
          <a:p>
            <a:r>
              <a:rPr lang="en-US" dirty="0" err="1" smtClean="0"/>
              <a:t>Assist.Prof.Dr</a:t>
            </a:r>
            <a:r>
              <a:rPr lang="en-US" dirty="0" smtClean="0"/>
              <a:t>. </a:t>
            </a:r>
            <a:r>
              <a:rPr lang="en-US" dirty="0" err="1" smtClean="0"/>
              <a:t>Baydaa</a:t>
            </a:r>
            <a:r>
              <a:rPr lang="en-US" dirty="0" smtClean="0"/>
              <a:t> </a:t>
            </a:r>
            <a:r>
              <a:rPr lang="en-US" dirty="0" err="1" smtClean="0"/>
              <a:t>H.Abdullah</a:t>
            </a:r>
            <a:endParaRPr lang="ar-IQ"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br>
              <a:rPr lang="en-US" b="1" dirty="0" smtClean="0"/>
            </a:br>
            <a:r>
              <a:rPr lang="en-US" b="1" dirty="0" smtClean="0"/>
              <a:t>Apoptosis</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buNone/>
            </a:pPr>
            <a:r>
              <a:rPr lang="en-US" dirty="0" smtClean="0"/>
              <a:t>     </a:t>
            </a:r>
            <a:r>
              <a:rPr lang="en-US" dirty="0" smtClean="0"/>
              <a:t> A form of cell death in which a programmed sequence of events leads to the elimination of cells without releasing harmful substances into the surrounding area.</a:t>
            </a:r>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a:bodyPr>
          <a:lstStyle/>
          <a:p>
            <a:r>
              <a:rPr lang="en-US" dirty="0" smtClean="0"/>
              <a:t>Apoptosis plays a crucial role in developing and maintaining the health of the body by eliminating old cells, unnecessary cells, and unhealthy cells. </a:t>
            </a:r>
          </a:p>
          <a:p>
            <a:r>
              <a:rPr lang="en-US" dirty="0" smtClean="0"/>
              <a:t>The human body replaces perhaps one million cells per second. Too little or too much apoptosis can play a role in many diseases. When apoptosis does not work correctly, cells that should be eliminated may persist and become immortal.</a:t>
            </a: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en-US" dirty="0" smtClean="0"/>
              <a:t>For every cell, there is a time to live and a time to die.</a:t>
            </a:r>
          </a:p>
          <a:p>
            <a:pPr>
              <a:buNone/>
            </a:pPr>
            <a:r>
              <a:rPr lang="en-US" dirty="0" smtClean="0"/>
              <a:t>   There </a:t>
            </a:r>
            <a:r>
              <a:rPr lang="en-US" dirty="0" smtClean="0"/>
              <a:t>are two ways in which cells die:</a:t>
            </a:r>
          </a:p>
          <a:p>
            <a:pPr lvl="0"/>
            <a:r>
              <a:rPr lang="en-US" dirty="0" smtClean="0"/>
              <a:t>They are killed by injurious agents.</a:t>
            </a:r>
          </a:p>
          <a:p>
            <a:r>
              <a:rPr lang="en-US" dirty="0" smtClean="0"/>
              <a:t>They are induced to commit suicide</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Cells that are induced to commit suicide</a:t>
            </a:r>
            <a:endParaRPr lang="ar-IQ" dirty="0"/>
          </a:p>
        </p:txBody>
      </p:sp>
      <p:sp>
        <p:nvSpPr>
          <p:cNvPr id="3" name="Content Placeholder 2"/>
          <p:cNvSpPr>
            <a:spLocks noGrp="1"/>
          </p:cNvSpPr>
          <p:nvPr>
            <p:ph idx="1"/>
          </p:nvPr>
        </p:nvSpPr>
        <p:spPr/>
        <p:txBody>
          <a:bodyPr>
            <a:normAutofit fontScale="55000" lnSpcReduction="20000"/>
          </a:bodyPr>
          <a:lstStyle/>
          <a:p>
            <a:pPr>
              <a:buNone/>
            </a:pPr>
            <a:endParaRPr lang="en-US" dirty="0" smtClean="0"/>
          </a:p>
          <a:p>
            <a:pPr lvl="0"/>
            <a:r>
              <a:rPr lang="en-US" dirty="0" smtClean="0"/>
              <a:t>shrink;</a:t>
            </a:r>
          </a:p>
          <a:p>
            <a:pPr lvl="0"/>
            <a:r>
              <a:rPr lang="en-US" dirty="0" smtClean="0"/>
              <a:t>develop bubble-like blebs on their surface;</a:t>
            </a:r>
          </a:p>
          <a:p>
            <a:pPr lvl="0"/>
            <a:r>
              <a:rPr lang="en-US" dirty="0" smtClean="0"/>
              <a:t>have the </a:t>
            </a:r>
            <a:r>
              <a:rPr lang="en-US" u="sng" dirty="0" smtClean="0">
                <a:hlinkClick r:id="rId2"/>
              </a:rPr>
              <a:t>chromatin</a:t>
            </a:r>
            <a:r>
              <a:rPr lang="en-US" dirty="0" smtClean="0"/>
              <a:t> (DNA and protein) in their nucleus degraded;</a:t>
            </a:r>
          </a:p>
          <a:p>
            <a:pPr lvl="0"/>
            <a:r>
              <a:rPr lang="en-US" dirty="0" smtClean="0"/>
              <a:t>have their mitochondria break down with the release of </a:t>
            </a:r>
            <a:r>
              <a:rPr lang="en-US" u="sng" dirty="0" err="1" smtClean="0">
                <a:hlinkClick r:id="rId3"/>
              </a:rPr>
              <a:t>cytochrome</a:t>
            </a:r>
            <a:r>
              <a:rPr lang="en-US" u="sng" dirty="0" smtClean="0">
                <a:hlinkClick r:id="rId3"/>
              </a:rPr>
              <a:t> c</a:t>
            </a:r>
            <a:r>
              <a:rPr lang="en-US" dirty="0" smtClean="0"/>
              <a:t>;</a:t>
            </a:r>
          </a:p>
          <a:p>
            <a:pPr lvl="0"/>
            <a:r>
              <a:rPr lang="en-US" dirty="0" smtClean="0"/>
              <a:t>break into small, membrane-wrapped, fragments;</a:t>
            </a:r>
          </a:p>
          <a:p>
            <a:pPr lvl="0"/>
            <a:r>
              <a:rPr lang="en-US" dirty="0" smtClean="0"/>
              <a:t>release (at least in mammalian cells) </a:t>
            </a:r>
            <a:r>
              <a:rPr lang="en-US" u="sng" dirty="0" smtClean="0">
                <a:hlinkClick r:id="rId4"/>
              </a:rPr>
              <a:t>ATP</a:t>
            </a:r>
            <a:r>
              <a:rPr lang="en-US" dirty="0" smtClean="0"/>
              <a:t> and </a:t>
            </a:r>
            <a:r>
              <a:rPr lang="en-US" u="sng" dirty="0" smtClean="0">
                <a:hlinkClick r:id="rId5"/>
              </a:rPr>
              <a:t>UTP</a:t>
            </a:r>
            <a:r>
              <a:rPr lang="en-US" dirty="0" smtClean="0"/>
              <a:t>.</a:t>
            </a:r>
          </a:p>
          <a:p>
            <a:pPr lvl="0"/>
            <a:r>
              <a:rPr lang="en-US" dirty="0" smtClean="0"/>
              <a:t>These nucleotides bind to receptors on wandering </a:t>
            </a:r>
            <a:r>
              <a:rPr lang="en-US" u="sng" dirty="0" err="1" smtClean="0">
                <a:hlinkClick r:id="rId6"/>
              </a:rPr>
              <a:t>phagocytic</a:t>
            </a:r>
            <a:r>
              <a:rPr lang="en-US" dirty="0" smtClean="0"/>
              <a:t> cells like </a:t>
            </a:r>
            <a:r>
              <a:rPr lang="en-US" u="sng" dirty="0" smtClean="0">
                <a:hlinkClick r:id="rId7"/>
              </a:rPr>
              <a:t>macrophages</a:t>
            </a:r>
            <a:r>
              <a:rPr lang="en-US" dirty="0" smtClean="0"/>
              <a:t> and </a:t>
            </a:r>
            <a:r>
              <a:rPr lang="en-US" u="sng" dirty="0" err="1" smtClean="0">
                <a:hlinkClick r:id="rId8"/>
              </a:rPr>
              <a:t>dendritic</a:t>
            </a:r>
            <a:r>
              <a:rPr lang="en-US" u="sng" dirty="0" smtClean="0">
                <a:hlinkClick r:id="rId8"/>
              </a:rPr>
              <a:t> cells</a:t>
            </a:r>
            <a:r>
              <a:rPr lang="en-US" dirty="0" smtClean="0"/>
              <a:t> and attract them to the dying cells (a "find-me" signal").</a:t>
            </a:r>
          </a:p>
          <a:p>
            <a:pPr lvl="0"/>
            <a:r>
              <a:rPr lang="en-US" dirty="0" smtClean="0"/>
              <a:t>The </a:t>
            </a:r>
            <a:r>
              <a:rPr lang="en-US" u="sng" dirty="0" err="1" smtClean="0">
                <a:hlinkClick r:id="rId9"/>
              </a:rPr>
              <a:t>phospholipid</a:t>
            </a:r>
            <a:r>
              <a:rPr lang="en-US" dirty="0" smtClean="0"/>
              <a:t> </a:t>
            </a:r>
            <a:r>
              <a:rPr lang="en-US" dirty="0" err="1" smtClean="0"/>
              <a:t>phosphatidylserine</a:t>
            </a:r>
            <a:r>
              <a:rPr lang="en-US" dirty="0" smtClean="0"/>
              <a:t>, which is normally hidden in the inner layer of the plasma membrane, is exposed on the surface.</a:t>
            </a:r>
          </a:p>
          <a:p>
            <a:pPr lvl="0"/>
            <a:r>
              <a:rPr lang="en-US" dirty="0" smtClean="0"/>
              <a:t>This "eat me" signal is bound by other receptors on the phagocytes which then engulf the cell fragments.</a:t>
            </a:r>
          </a:p>
          <a:p>
            <a:pPr lvl="0"/>
            <a:r>
              <a:rPr lang="en-US" dirty="0" smtClean="0"/>
              <a:t>The </a:t>
            </a:r>
            <a:r>
              <a:rPr lang="en-US" dirty="0" err="1" smtClean="0"/>
              <a:t>phagocytic</a:t>
            </a:r>
            <a:r>
              <a:rPr lang="en-US" dirty="0" smtClean="0"/>
              <a:t> cells secrete </a:t>
            </a:r>
            <a:r>
              <a:rPr lang="en-US" u="sng" dirty="0" smtClean="0">
                <a:hlinkClick r:id="rId10"/>
              </a:rPr>
              <a:t>cytokines</a:t>
            </a:r>
            <a:r>
              <a:rPr lang="en-US" dirty="0" smtClean="0"/>
              <a:t> that inhibit </a:t>
            </a:r>
            <a:r>
              <a:rPr lang="en-US" u="sng" dirty="0" smtClean="0">
                <a:hlinkClick r:id="rId11"/>
              </a:rPr>
              <a:t>inflammation</a:t>
            </a:r>
            <a:r>
              <a:rPr lang="en-US" dirty="0" smtClean="0"/>
              <a:t> (e.g., </a:t>
            </a:r>
            <a:r>
              <a:rPr lang="en-US" u="sng" dirty="0" smtClean="0">
                <a:hlinkClick r:id="rId12"/>
              </a:rPr>
              <a:t>IL-10</a:t>
            </a:r>
            <a:r>
              <a:rPr lang="en-US" dirty="0" smtClean="0"/>
              <a:t>and </a:t>
            </a:r>
            <a:r>
              <a:rPr lang="en-US" u="sng" dirty="0" smtClean="0">
                <a:hlinkClick r:id="rId13"/>
              </a:rPr>
              <a:t>TGF-β</a:t>
            </a:r>
            <a:r>
              <a:rPr lang="en-US" dirty="0" smtClean="0"/>
              <a:t>)</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en-US" dirty="0" smtClean="0"/>
              <a:t>The pattern of events in death by suicide is so orderly that the process is often called programmed cell death or PCD. The cellular machinery of programmed cell death turns out to be as intrinsic to the cell as, say, </a:t>
            </a:r>
            <a:r>
              <a:rPr lang="en-US" u="sng" dirty="0" smtClean="0">
                <a:hlinkClick r:id="rId2"/>
              </a:rPr>
              <a:t>mitosis</a:t>
            </a:r>
            <a:r>
              <a:rPr lang="en-US" dirty="0" smtClean="0"/>
              <a:t>.</a:t>
            </a:r>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should a cell commit suicide?</a:t>
            </a:r>
            <a:br>
              <a:rPr lang="en-US" dirty="0" smtClean="0"/>
            </a:br>
            <a:endParaRPr lang="ar-IQ" dirty="0"/>
          </a:p>
        </p:txBody>
      </p:sp>
      <p:sp>
        <p:nvSpPr>
          <p:cNvPr id="3" name="Content Placeholder 2"/>
          <p:cNvSpPr>
            <a:spLocks noGrp="1"/>
          </p:cNvSpPr>
          <p:nvPr>
            <p:ph idx="1"/>
          </p:nvPr>
        </p:nvSpPr>
        <p:spPr/>
        <p:txBody>
          <a:bodyPr/>
          <a:lstStyle/>
          <a:p>
            <a:r>
              <a:rPr lang="en-US" dirty="0" smtClean="0"/>
              <a:t>There are two different reasons.</a:t>
            </a:r>
          </a:p>
          <a:p>
            <a:pPr>
              <a:buNone/>
            </a:pPr>
            <a:r>
              <a:rPr lang="en-US" dirty="0" smtClean="0"/>
              <a:t>1. Programmed cell death is as needed for proper development as mitosis is</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en-US" dirty="0" smtClean="0"/>
              <a:t>Examples:</a:t>
            </a:r>
          </a:p>
          <a:p>
            <a:pPr>
              <a:buNone/>
            </a:pPr>
            <a:endParaRPr lang="en-US" dirty="0" smtClean="0"/>
          </a:p>
          <a:p>
            <a:pPr lvl="0"/>
            <a:r>
              <a:rPr lang="en-US" dirty="0" smtClean="0"/>
              <a:t>The formation of the fingers and toes of the fetus requires the removal, by apoptosis, of the tissue between them.</a:t>
            </a:r>
          </a:p>
          <a:p>
            <a:pPr lvl="0"/>
            <a:r>
              <a:rPr lang="en-US" dirty="0" smtClean="0"/>
              <a:t>The sloughing off of the inner lining of the uterus (the </a:t>
            </a:r>
            <a:r>
              <a:rPr lang="en-US" dirty="0" err="1" smtClean="0"/>
              <a:t>endometrium</a:t>
            </a:r>
            <a:r>
              <a:rPr lang="en-US" dirty="0" smtClean="0"/>
              <a:t>) at the start of </a:t>
            </a:r>
            <a:r>
              <a:rPr lang="en-US" u="sng" dirty="0" smtClean="0">
                <a:hlinkClick r:id="rId2"/>
              </a:rPr>
              <a:t>menstruation</a:t>
            </a:r>
            <a:r>
              <a:rPr lang="en-US" dirty="0" smtClean="0"/>
              <a:t> occurs by apoptosis.</a:t>
            </a:r>
          </a:p>
          <a:p>
            <a:pPr lvl="0"/>
            <a:r>
              <a:rPr lang="en-US" dirty="0" smtClean="0"/>
              <a:t>The formation of the proper connections (</a:t>
            </a:r>
            <a:r>
              <a:rPr lang="en-US" u="sng" dirty="0" smtClean="0">
                <a:hlinkClick r:id="rId3"/>
              </a:rPr>
              <a:t>synapses</a:t>
            </a:r>
            <a:r>
              <a:rPr lang="en-US" dirty="0" smtClean="0"/>
              <a:t>) between neurons in the brain requires that surplus cells be eliminated by apoptosis.</a:t>
            </a:r>
          </a:p>
          <a:p>
            <a:pPr lvl="0"/>
            <a:r>
              <a:rPr lang="en-US" dirty="0" smtClean="0"/>
              <a:t>The elimination of T cells that might otherwise mount an autoimmune attack on the body occurs by apoptosis.</a:t>
            </a: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buNone/>
            </a:pPr>
            <a:r>
              <a:rPr lang="en-US" dirty="0" smtClean="0"/>
              <a:t>2. Programmed cell death is needed to destroy cells that represent a threat to the integrity of the organism.</a:t>
            </a:r>
          </a:p>
          <a:p>
            <a:r>
              <a:rPr lang="en-US" dirty="0" smtClean="0"/>
              <a:t>Examples:</a:t>
            </a:r>
          </a:p>
          <a:p>
            <a:r>
              <a:rPr lang="en-US" dirty="0" smtClean="0"/>
              <a:t>Cells infected with viruses</a:t>
            </a:r>
          </a:p>
          <a:p>
            <a:r>
              <a:rPr lang="en-US" dirty="0" smtClean="0"/>
              <a:t>Cells of the immune system</a:t>
            </a:r>
          </a:p>
          <a:p>
            <a:r>
              <a:rPr lang="en-US" dirty="0" smtClean="0"/>
              <a:t>Cells with DNA damage</a:t>
            </a:r>
          </a:p>
          <a:p>
            <a:r>
              <a:rPr lang="en-US" dirty="0" smtClean="0"/>
              <a:t>Cancer cells</a:t>
            </a:r>
          </a:p>
          <a:p>
            <a:r>
              <a:rPr lang="en-US" dirty="0" smtClean="0"/>
              <a:t>Radiation and chemicals used in cancer therapy induce apoptosis in some types of cancer cells.</a:t>
            </a:r>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274</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Apoptosis </vt:lpstr>
      <vt:lpstr>  Apoptosis </vt:lpstr>
      <vt:lpstr>Slide 3</vt:lpstr>
      <vt:lpstr>Slide 4</vt:lpstr>
      <vt:lpstr>Cells that are induced to commit suicide</vt:lpstr>
      <vt:lpstr>Slide 6</vt:lpstr>
      <vt:lpstr>Why should a cell commit suicide? </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Apoptosis </dc:title>
  <dc:creator>lenovo</dc:creator>
  <cp:lastModifiedBy>lenovo</cp:lastModifiedBy>
  <cp:revision>1</cp:revision>
  <dcterms:created xsi:type="dcterms:W3CDTF">2006-08-16T00:00:00Z</dcterms:created>
  <dcterms:modified xsi:type="dcterms:W3CDTF">2017-12-15T11:02:57Z</dcterms:modified>
</cp:coreProperties>
</file>