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79" r:id="rId8"/>
    <p:sldId id="258" r:id="rId9"/>
    <p:sldId id="260" r:id="rId10"/>
    <p:sldId id="280" r:id="rId11"/>
    <p:sldId id="281" r:id="rId12"/>
    <p:sldId id="282" r:id="rId13"/>
    <p:sldId id="261" r:id="rId14"/>
    <p:sldId id="262" r:id="rId15"/>
    <p:sldId id="283" r:id="rId16"/>
    <p:sldId id="284" r:id="rId17"/>
    <p:sldId id="285" r:id="rId18"/>
    <p:sldId id="286" r:id="rId19"/>
    <p:sldId id="287" r:id="rId20"/>
    <p:sldId id="288" r:id="rId21"/>
    <p:sldId id="263" r:id="rId22"/>
    <p:sldId id="264" r:id="rId23"/>
    <p:sldId id="292" r:id="rId24"/>
    <p:sldId id="293" r:id="rId25"/>
    <p:sldId id="294" r:id="rId26"/>
    <p:sldId id="295" r:id="rId27"/>
    <p:sldId id="266" r:id="rId28"/>
    <p:sldId id="267" r:id="rId29"/>
    <p:sldId id="269" r:id="rId30"/>
    <p:sldId id="270" r:id="rId31"/>
    <p:sldId id="271" r:id="rId32"/>
    <p:sldId id="272" r:id="rId33"/>
    <p:sldId id="273" r:id="rId34"/>
    <p:sldId id="274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Chronic </a:t>
            </a:r>
            <a:r>
              <a:rPr lang="en-US" b="1" dirty="0" smtClean="0"/>
              <a:t>Inflammation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Assist.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Prof.Dr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Baydaa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H.Abdullah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Mononuclear phagocytes (Macrophages/MOs/</a:t>
            </a:r>
            <a:r>
              <a:rPr lang="en-US" b="1" dirty="0" err="1" smtClean="0"/>
              <a:t>Histiocytes</a:t>
            </a:r>
            <a:r>
              <a:rPr lang="en-US" b="1" dirty="0" smtClean="0"/>
              <a:t>)</a:t>
            </a:r>
          </a:p>
          <a:p>
            <a:pPr>
              <a:buNone/>
            </a:pPr>
            <a:r>
              <a:rPr lang="en-US" dirty="0" smtClean="0"/>
              <a:t>•The PMN is central to acute inflammation.</a:t>
            </a:r>
          </a:p>
          <a:p>
            <a:pPr>
              <a:buNone/>
            </a:pPr>
            <a:r>
              <a:rPr lang="en-US" dirty="0" smtClean="0"/>
              <a:t>•The macrophage (MOs) is central to chronic inflammation.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Maturation of mononuclear phagocytes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8225" y="2034381"/>
            <a:ext cx="70675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Macrophage origin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MQs </a:t>
            </a:r>
            <a:r>
              <a:rPr lang="en-US" dirty="0" smtClean="0"/>
              <a:t>come from the same cell line (</a:t>
            </a:r>
            <a:r>
              <a:rPr lang="en-US" dirty="0" err="1" smtClean="0"/>
              <a:t>monocytes</a:t>
            </a:r>
            <a:r>
              <a:rPr lang="en-US" dirty="0" smtClean="0"/>
              <a:t>), but differ depending on their microenvironment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7085013" cy="1117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sz="4000" smtClean="0">
                <a:solidFill>
                  <a:schemeClr val="accent2"/>
                </a:solidFill>
              </a:rPr>
              <a:t>Granulomatous inflammation:</a:t>
            </a:r>
            <a:br>
              <a:rPr lang="en-IE" sz="4000" smtClean="0">
                <a:solidFill>
                  <a:schemeClr val="accent2"/>
                </a:solidFill>
              </a:rPr>
            </a:br>
            <a:r>
              <a:rPr lang="en-IE" sz="4000" smtClean="0">
                <a:solidFill>
                  <a:schemeClr val="accent2"/>
                </a:solidFill>
              </a:rPr>
              <a:t/>
            </a:r>
            <a:br>
              <a:rPr lang="en-IE" sz="4000" smtClean="0">
                <a:solidFill>
                  <a:schemeClr val="accent2"/>
                </a:solidFill>
              </a:rPr>
            </a:br>
            <a:r>
              <a:rPr lang="en-IE" sz="4000" smtClean="0">
                <a:solidFill>
                  <a:schemeClr val="accent2"/>
                </a:solidFill>
              </a:rPr>
              <a:t>a special form of </a:t>
            </a:r>
            <a:br>
              <a:rPr lang="en-IE" sz="4000" smtClean="0">
                <a:solidFill>
                  <a:schemeClr val="accent2"/>
                </a:solidFill>
              </a:rPr>
            </a:br>
            <a:r>
              <a:rPr lang="en-IE" sz="4000" smtClean="0">
                <a:solidFill>
                  <a:schemeClr val="accent2"/>
                </a:solidFill>
              </a:rPr>
              <a:t>chronic inflammation</a:t>
            </a:r>
            <a:endParaRPr lang="en-US" sz="40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/>
              <a:t>Granuloma</a:t>
            </a:r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Definition</a:t>
            </a:r>
          </a:p>
          <a:p>
            <a:pPr lvl="1" eaLnBrk="1" hangingPunct="1"/>
            <a:r>
              <a:rPr lang="en-IE" smtClean="0"/>
              <a:t>A collection of macrophages, lymphocytes, mononuclear cells and fibroblasts with or without giant cell formation and constitutes a special form of chronic inflammation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0726" y="1600200"/>
            <a:ext cx="72825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MQ </a:t>
            </a:r>
            <a:r>
              <a:rPr lang="en-US" b="1" dirty="0" smtClean="0"/>
              <a:t>functions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1.Produce </a:t>
            </a:r>
            <a:r>
              <a:rPr lang="en-US" b="1" dirty="0" smtClean="0"/>
              <a:t>toxic, biologically active substances such as oxygen metabolites.</a:t>
            </a:r>
          </a:p>
          <a:p>
            <a:r>
              <a:rPr lang="en-US" b="1" dirty="0" smtClean="0"/>
              <a:t>2.Cause influx of other cells such as other macrophages and lymphocytes.</a:t>
            </a:r>
          </a:p>
          <a:p>
            <a:r>
              <a:rPr lang="en-US" b="1" dirty="0" smtClean="0"/>
              <a:t>3.Cause fibroblast proliferation and collagen deposition.</a:t>
            </a:r>
          </a:p>
          <a:p>
            <a:r>
              <a:rPr lang="en-US" b="1" dirty="0" smtClean="0"/>
              <a:t>4.Phagocytosis.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MQs </a:t>
            </a:r>
            <a:r>
              <a:rPr lang="en-US" dirty="0" smtClean="0"/>
              <a:t>accumulation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Three </a:t>
            </a:r>
            <a:r>
              <a:rPr lang="en-US" dirty="0" smtClean="0"/>
              <a:t>ways in which </a:t>
            </a:r>
            <a:r>
              <a:rPr lang="en-US" dirty="0" smtClean="0"/>
              <a:t>MQs </a:t>
            </a:r>
            <a:r>
              <a:rPr lang="en-US" dirty="0" smtClean="0"/>
              <a:t>accumulate</a:t>
            </a:r>
          </a:p>
          <a:p>
            <a:r>
              <a:rPr lang="en-US" dirty="0" smtClean="0"/>
              <a:t>1.Continued recruitment from the circulation, secondary to </a:t>
            </a:r>
            <a:r>
              <a:rPr lang="en-US" dirty="0" err="1" smtClean="0"/>
              <a:t>chemotactic</a:t>
            </a:r>
            <a:r>
              <a:rPr lang="en-US" dirty="0" smtClean="0"/>
              <a:t> factors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2.Division.</a:t>
            </a:r>
          </a:p>
          <a:p>
            <a:r>
              <a:rPr lang="en-US" dirty="0" smtClean="0"/>
              <a:t>3.Prolonged </a:t>
            </a:r>
            <a:r>
              <a:rPr lang="en-US" dirty="0" err="1" smtClean="0"/>
              <a:t>survival,and</a:t>
            </a:r>
            <a:r>
              <a:rPr lang="en-US" dirty="0" smtClean="0"/>
              <a:t> </a:t>
            </a:r>
            <a:r>
              <a:rPr lang="en-US" dirty="0" err="1" smtClean="0"/>
              <a:t>immoblization</a:t>
            </a:r>
            <a:r>
              <a:rPr lang="en-US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Mechanisms of macrophage accumulation in </a:t>
            </a:r>
            <a:r>
              <a:rPr lang="en-US" sz="2400" b="1" dirty="0" err="1" smtClean="0"/>
              <a:t>tissues.The</a:t>
            </a:r>
            <a:r>
              <a:rPr lang="en-US" sz="2400" b="1" dirty="0" smtClean="0"/>
              <a:t> most important is continued recruitment from the </a:t>
            </a:r>
            <a:r>
              <a:rPr lang="en-US" sz="2400" b="1" dirty="0" smtClean="0"/>
              <a:t>microcirculation</a:t>
            </a:r>
            <a:endParaRPr lang="ar-IQ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248400" cy="434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cells in chronic inflammation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dirty="0" smtClean="0"/>
              <a:t>Lymphocytes: T-cells are the characteristic cells that can activate macrophages.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dirty="0" smtClean="0"/>
              <a:t>Plasma cells: secrete antibodies against specific antigens.</a:t>
            </a:r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dirty="0" err="1" smtClean="0"/>
              <a:t>Eosinophils</a:t>
            </a:r>
            <a:r>
              <a:rPr lang="en-US" b="1" dirty="0" smtClean="0"/>
              <a:t>: can destroy parasites and certain cells. Also they are accumulated in allergic diseases.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Chronic Inflammation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An immune reaction to some mild but persistent antigen producing proliferation of Lymphocytes and/or plasma cells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There are usually no pain, redness, swelling, or warmth</a:t>
            </a:r>
            <a:r>
              <a:rPr lang="en-US" b="1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Multinucleate giant cells: huge cells with many nuclei formed by fusion of macrophages. They are associated with foreign materials or accompany reactions to certain organisms </a:t>
            </a:r>
            <a:r>
              <a:rPr lang="en-US" b="1" dirty="0" err="1" smtClean="0"/>
              <a:t>asTB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Fibroblasts and collagen: Collagen production is a common feature of chronic inflammation. Chemical mediators stimulate collagens </a:t>
            </a:r>
            <a:r>
              <a:rPr lang="en-US" b="1" dirty="0" err="1" smtClean="0"/>
              <a:t>ecreting</a:t>
            </a:r>
            <a:r>
              <a:rPr lang="en-US" b="1" dirty="0" smtClean="0"/>
              <a:t> cells and fibrosis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Granulomatous inflammation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smtClean="0"/>
              <a:t>Focus of chronic inflammation encountered in a limited number of conditions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smtClean="0"/>
              <a:t>Cellular attempt to contain a foreign body or an offending agent that is difficult to eradicate (i.e. Tb)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smtClean="0"/>
              <a:t>Microscopic aggregation of macrophages that are transformed into </a:t>
            </a:r>
            <a:r>
              <a:rPr lang="en-US" sz="2400" dirty="0" err="1" smtClean="0"/>
              <a:t>epithelioid</a:t>
            </a:r>
            <a:r>
              <a:rPr lang="en-US" sz="2400" dirty="0" smtClean="0"/>
              <a:t> cells, surrounded by a collar of lymphocytes and occasionally plasma cells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err="1" smtClean="0"/>
              <a:t>Epithelioid</a:t>
            </a:r>
            <a:r>
              <a:rPr lang="en-US" sz="2400" dirty="0" smtClean="0"/>
              <a:t> cells have a pale pink granular cytoplasm with indistinct cell boundaries, often merging as giant cells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000" dirty="0" smtClean="0"/>
              <a:t>Foreign body </a:t>
            </a:r>
            <a:r>
              <a:rPr lang="en-US" sz="2000" dirty="0" err="1" smtClean="0"/>
              <a:t>epitheloids</a:t>
            </a:r>
            <a:r>
              <a:rPr lang="en-US" sz="2000" dirty="0" smtClean="0"/>
              <a:t> have dispersed nuclei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000" dirty="0" smtClean="0"/>
              <a:t>Infectious body </a:t>
            </a:r>
            <a:r>
              <a:rPr lang="en-US" sz="2000" dirty="0" err="1" smtClean="0"/>
              <a:t>epitheloids</a:t>
            </a:r>
            <a:r>
              <a:rPr lang="en-US" sz="2000" dirty="0" smtClean="0"/>
              <a:t> have marginal or horse-shoe nuclei</a:t>
            </a:r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smtClean="0"/>
              <a:t>Enlarged </a:t>
            </a:r>
            <a:r>
              <a:rPr lang="en-US" sz="2400" dirty="0" err="1" smtClean="0"/>
              <a:t>granuloma</a:t>
            </a:r>
            <a:r>
              <a:rPr lang="en-US" sz="2400" dirty="0" smtClean="0"/>
              <a:t> with central necrosis is an </a:t>
            </a:r>
            <a:r>
              <a:rPr lang="en-US" sz="2400" dirty="0" err="1" smtClean="0"/>
              <a:t>abcess</a:t>
            </a:r>
            <a:endParaRPr lang="en-US" sz="2400" dirty="0" smtClean="0"/>
          </a:p>
          <a:p>
            <a:pPr eaLnBrk="1" hangingPunct="1">
              <a:lnSpc>
                <a:spcPct val="95000"/>
              </a:lnSpc>
              <a:spcBef>
                <a:spcPct val="30000"/>
              </a:spcBef>
            </a:pPr>
            <a:r>
              <a:rPr lang="en-US" sz="2400" dirty="0" smtClean="0"/>
              <a:t>Enlarged </a:t>
            </a:r>
            <a:r>
              <a:rPr lang="en-US" sz="2400" dirty="0" err="1" smtClean="0"/>
              <a:t>granuloma</a:t>
            </a:r>
            <a:r>
              <a:rPr lang="en-US" sz="2400" dirty="0" smtClean="0"/>
              <a:t> on a surface is an ulcer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2nd Yr Pathology 2010</a:t>
            </a:r>
          </a:p>
        </p:txBody>
      </p:sp>
      <p:pic>
        <p:nvPicPr>
          <p:cNvPr id="28674" name="Picture 2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133600"/>
            <a:ext cx="5113338" cy="3502025"/>
          </a:xfrm>
          <a:prstGeom prst="rect">
            <a:avLst/>
          </a:prstGeom>
          <a:noFill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07963" y="52388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IE" sz="4400"/>
              <a:t>Macrophage-lymphocyte interactions </a:t>
            </a:r>
          </a:p>
          <a:p>
            <a:pPr algn="ctr"/>
            <a:r>
              <a:rPr lang="en-IE" sz="4400"/>
              <a:t>in chronic inflammation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Outcome of chronic inflammation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Resolution/regeneration/restitution </a:t>
            </a:r>
            <a:r>
              <a:rPr lang="en-US" b="1" dirty="0" smtClean="0"/>
              <a:t>of normal structure.</a:t>
            </a:r>
          </a:p>
          <a:p>
            <a:r>
              <a:rPr lang="en-US" b="1" dirty="0" smtClean="0"/>
              <a:t>Repair/organization/healing </a:t>
            </a:r>
            <a:r>
              <a:rPr lang="en-US" b="1" dirty="0" smtClean="0"/>
              <a:t>by connective tissue/ fibrosis/ scarring.</a:t>
            </a:r>
          </a:p>
          <a:p>
            <a:r>
              <a:rPr lang="en-US" b="1" dirty="0" smtClean="0"/>
              <a:t>It </a:t>
            </a:r>
            <a:r>
              <a:rPr lang="en-US" b="1" dirty="0" smtClean="0"/>
              <a:t>can continue indefinitely--some disease processes are capable of continuing indefinitely such as rheumatoid arthritis..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Chronic </a:t>
            </a:r>
            <a:r>
              <a:rPr lang="en-US" b="1" dirty="0" err="1" smtClean="0"/>
              <a:t>GranulomatousInflammation</a:t>
            </a:r>
            <a:r>
              <a:rPr lang="en-US" b="1" dirty="0" smtClean="0"/>
              <a:t> (GI)</a:t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Definition: a type or pattern of chronic inflammation defined by the presence of </a:t>
            </a:r>
            <a:r>
              <a:rPr lang="en-US" b="1" dirty="0" err="1" smtClean="0"/>
              <a:t>granulomas</a:t>
            </a:r>
            <a:r>
              <a:rPr lang="en-US" b="1" dirty="0" smtClean="0"/>
              <a:t> which are small,0.5 to 2mm collections  of modified "</a:t>
            </a:r>
            <a:r>
              <a:rPr lang="en-US" b="1" dirty="0" err="1" smtClean="0"/>
              <a:t>epithelioid</a:t>
            </a:r>
            <a:r>
              <a:rPr lang="en-US" b="1" dirty="0" smtClean="0"/>
              <a:t>“ </a:t>
            </a:r>
            <a:r>
              <a:rPr lang="en-US" b="1" dirty="0" err="1" smtClean="0"/>
              <a:t>histiocytes</a:t>
            </a:r>
            <a:r>
              <a:rPr lang="en-US" b="1" dirty="0" smtClean="0"/>
              <a:t> /macrophages and (</a:t>
            </a:r>
            <a:r>
              <a:rPr lang="en-US" b="1" dirty="0" err="1" smtClean="0"/>
              <a:t>Langhan's</a:t>
            </a:r>
            <a:r>
              <a:rPr lang="en-US" b="1" dirty="0" smtClean="0"/>
              <a:t>)giant cells (fused </a:t>
            </a:r>
            <a:r>
              <a:rPr lang="en-US" b="1" dirty="0" err="1" smtClean="0"/>
              <a:t>histiocytes</a:t>
            </a:r>
            <a:r>
              <a:rPr lang="en-US" b="1" dirty="0" smtClean="0"/>
              <a:t>) , with a background of new capillaries , fibroblasts, and new collagen , usually surrounded by a rim of lymphocytes</a:t>
            </a:r>
            <a:endParaRPr lang="en-US" b="1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Granulomas</a:t>
            </a:r>
            <a:r>
              <a:rPr lang="en-US" b="1" dirty="0" smtClean="0"/>
              <a:t> occur </a:t>
            </a:r>
            <a:r>
              <a:rPr lang="en-US" b="1" dirty="0" smtClean="0"/>
              <a:t>in response to various diseases</a:t>
            </a:r>
          </a:p>
          <a:p>
            <a:r>
              <a:rPr lang="en-US" dirty="0" smtClean="0"/>
              <a:t>Foreign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Tuberculosis </a:t>
            </a:r>
            <a:r>
              <a:rPr lang="en-US" dirty="0" smtClean="0"/>
              <a:t>(Tb) </a:t>
            </a:r>
          </a:p>
          <a:p>
            <a:r>
              <a:rPr lang="en-US" dirty="0" smtClean="0"/>
              <a:t>Fungal </a:t>
            </a:r>
            <a:r>
              <a:rPr lang="en-US" dirty="0" smtClean="0"/>
              <a:t>(</a:t>
            </a:r>
            <a:r>
              <a:rPr lang="en-US" dirty="0" err="1" smtClean="0"/>
              <a:t>mycotic</a:t>
            </a:r>
            <a:r>
              <a:rPr lang="en-US" dirty="0" smtClean="0"/>
              <a:t>) infections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Two factors necessary for </a:t>
            </a:r>
            <a:r>
              <a:rPr lang="en-US" b="1" dirty="0" err="1" smtClean="0"/>
              <a:t>granuloma</a:t>
            </a:r>
            <a:r>
              <a:rPr lang="en-US" b="1" dirty="0" smtClean="0"/>
              <a:t> formation</a:t>
            </a:r>
            <a:endParaRPr lang="en-US" b="1" dirty="0" smtClean="0"/>
          </a:p>
          <a:p>
            <a:r>
              <a:rPr lang="en-US" dirty="0" smtClean="0"/>
              <a:t>Presence </a:t>
            </a:r>
            <a:r>
              <a:rPr lang="en-US" dirty="0" smtClean="0"/>
              <a:t>of </a:t>
            </a:r>
            <a:r>
              <a:rPr lang="en-US" b="1" dirty="0" smtClean="0"/>
              <a:t>indigestible organisms </a:t>
            </a:r>
            <a:r>
              <a:rPr lang="en-US" b="1" dirty="0" smtClean="0"/>
              <a:t>or particles (Tb, mineral oil, etc)</a:t>
            </a:r>
          </a:p>
          <a:p>
            <a:r>
              <a:rPr lang="en-US" dirty="0" smtClean="0"/>
              <a:t>Cell </a:t>
            </a:r>
            <a:r>
              <a:rPr lang="en-US" dirty="0" smtClean="0"/>
              <a:t>mediated immunity (T </a:t>
            </a:r>
            <a:r>
              <a:rPr lang="en-US" dirty="0" smtClean="0"/>
              <a:t>cells).</a:t>
            </a:r>
          </a:p>
          <a:p>
            <a:pPr>
              <a:buNone/>
            </a:pP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dirty="0"/>
              <a:t>Chronic </a:t>
            </a:r>
            <a:r>
              <a:rPr lang="en-IE" sz="4000" dirty="0" smtClean="0"/>
              <a:t>inflammation</a:t>
            </a:r>
            <a:endParaRPr lang="en-US" sz="4000" dirty="0"/>
          </a:p>
        </p:txBody>
      </p:sp>
      <p:pic>
        <p:nvPicPr>
          <p:cNvPr id="76804" name="Picture 4" descr="BONE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73238"/>
            <a:ext cx="6264275" cy="4103687"/>
          </a:xfrm>
          <a:prstGeom prst="rect">
            <a:avLst/>
          </a:prstGeom>
          <a:noFill/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555875" y="6092825"/>
            <a:ext cx="443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E" b="1" i="1">
                <a:solidFill>
                  <a:schemeClr val="accent2"/>
                </a:solidFill>
              </a:rPr>
              <a:t>Knee joint in rheumatoid arthritis</a:t>
            </a:r>
            <a:endParaRPr lang="en-US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IE" sz="4000"/>
              <a:t>Chronic inflammation: tissue effects</a:t>
            </a:r>
            <a:endParaRPr lang="en-US" sz="4000"/>
          </a:p>
        </p:txBody>
      </p:sp>
      <p:pic>
        <p:nvPicPr>
          <p:cNvPr id="77829" name="Picture 5" descr="FEM004 chr cer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00213"/>
            <a:ext cx="6480175" cy="4243387"/>
          </a:xfrm>
          <a:prstGeom prst="rect">
            <a:avLst/>
          </a:prstGeom>
          <a:noFill/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316288" y="6165850"/>
            <a:ext cx="2411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E" b="1" i="1">
                <a:solidFill>
                  <a:schemeClr val="accent2"/>
                </a:solidFill>
              </a:rPr>
              <a:t>Chronic cervicitis</a:t>
            </a:r>
            <a:endParaRPr lang="en-US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629400" y="54864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132013" y="0"/>
            <a:ext cx="5389562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IE" b="1"/>
              <a:t>Granulomatous inflammation</a:t>
            </a:r>
          </a:p>
          <a:p>
            <a:pPr algn="ctr"/>
            <a:endParaRPr lang="en-IE"/>
          </a:p>
          <a:p>
            <a:pPr algn="ctr"/>
            <a:r>
              <a:rPr lang="en-IE" u="sng"/>
              <a:t>Bacterial</a:t>
            </a:r>
            <a:r>
              <a:rPr lang="en-IE"/>
              <a:t>:</a:t>
            </a:r>
          </a:p>
          <a:p>
            <a:pPr algn="ctr"/>
            <a:r>
              <a:rPr lang="en-IE"/>
              <a:t>TB, Leprosy, Syphillis, cat-scratch disease</a:t>
            </a:r>
          </a:p>
          <a:p>
            <a:pPr algn="ctr"/>
            <a:endParaRPr lang="en-IE"/>
          </a:p>
          <a:p>
            <a:pPr algn="ctr"/>
            <a:r>
              <a:rPr lang="en-IE" u="sng"/>
              <a:t>Parasitic</a:t>
            </a:r>
            <a:r>
              <a:rPr lang="en-IE"/>
              <a:t>:</a:t>
            </a:r>
          </a:p>
          <a:p>
            <a:pPr algn="ctr"/>
            <a:r>
              <a:rPr lang="en-IE"/>
              <a:t>Schistosomiasis</a:t>
            </a:r>
          </a:p>
          <a:p>
            <a:pPr algn="ctr"/>
            <a:endParaRPr lang="en-IE"/>
          </a:p>
          <a:p>
            <a:pPr algn="ctr"/>
            <a:r>
              <a:rPr lang="en-IE" u="sng"/>
              <a:t>Fungal</a:t>
            </a:r>
            <a:r>
              <a:rPr lang="en-IE"/>
              <a:t>:</a:t>
            </a:r>
          </a:p>
          <a:p>
            <a:pPr algn="ctr"/>
            <a:r>
              <a:rPr lang="en-IE"/>
              <a:t>Histoplasma, blastomycosis, cryptococcus</a:t>
            </a:r>
          </a:p>
          <a:p>
            <a:pPr algn="ctr"/>
            <a:endParaRPr lang="en-IE"/>
          </a:p>
          <a:p>
            <a:pPr algn="ctr"/>
            <a:r>
              <a:rPr lang="en-IE" u="sng"/>
              <a:t>Inorganics, metals, dusts</a:t>
            </a:r>
            <a:r>
              <a:rPr lang="en-IE"/>
              <a:t>:</a:t>
            </a:r>
          </a:p>
          <a:p>
            <a:pPr algn="ctr"/>
            <a:r>
              <a:rPr lang="en-IE"/>
              <a:t>Silicosis, berrylliosis</a:t>
            </a:r>
          </a:p>
          <a:p>
            <a:pPr algn="ctr"/>
            <a:endParaRPr lang="en-IE"/>
          </a:p>
          <a:p>
            <a:pPr algn="ctr"/>
            <a:r>
              <a:rPr lang="en-IE" u="sng"/>
              <a:t>Foreign body</a:t>
            </a:r>
          </a:p>
          <a:p>
            <a:pPr algn="ctr"/>
            <a:endParaRPr lang="en-IE"/>
          </a:p>
          <a:p>
            <a:pPr algn="ctr"/>
            <a:r>
              <a:rPr lang="en-IE" u="sng"/>
              <a:t>Unknown</a:t>
            </a:r>
            <a:r>
              <a:rPr lang="en-IE"/>
              <a:t>:</a:t>
            </a:r>
          </a:p>
          <a:p>
            <a:pPr algn="ctr"/>
            <a:r>
              <a:rPr lang="en-IE"/>
              <a:t>Sarcoidosis</a:t>
            </a:r>
          </a:p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features of chronic inflammation</a:t>
            </a:r>
          </a:p>
          <a:p>
            <a:r>
              <a:rPr lang="en-US" b="1" dirty="0" smtClean="0"/>
              <a:t>-Chronic inflammation is characterized by </a:t>
            </a:r>
            <a:r>
              <a:rPr lang="en-US" b="1" dirty="0" smtClean="0"/>
              <a:t>gradual onset </a:t>
            </a:r>
            <a:r>
              <a:rPr lang="en-US" b="1" dirty="0" smtClean="0"/>
              <a:t>and prolonged duration. </a:t>
            </a:r>
          </a:p>
          <a:p>
            <a:r>
              <a:rPr lang="en-US" b="1" dirty="0" smtClean="0"/>
              <a:t>-The signs and symptoms are not as sever as those of acute phase.</a:t>
            </a:r>
            <a:endParaRPr lang="ar-IQ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4000"/>
              <a:t>Granulomatous inflammation: tissue effects</a:t>
            </a:r>
            <a:endParaRPr lang="en-US" sz="4000"/>
          </a:p>
        </p:txBody>
      </p:sp>
      <p:pic>
        <p:nvPicPr>
          <p:cNvPr id="81924" name="Picture 4" descr="LUNG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89138"/>
            <a:ext cx="6192838" cy="4068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IE" sz="4000"/>
              <a:t>Granulomatous inflammation: tissue effects</a:t>
            </a:r>
            <a:endParaRPr lang="en-US" sz="4000"/>
          </a:p>
        </p:txBody>
      </p:sp>
      <p:pic>
        <p:nvPicPr>
          <p:cNvPr id="82949" name="Picture 5" descr="INFL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6337300" cy="415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IE" sz="4000"/>
              <a:t>Granulomatous inflammation: tissue effects</a:t>
            </a:r>
            <a:endParaRPr lang="en-US" sz="4000"/>
          </a:p>
        </p:txBody>
      </p:sp>
      <p:pic>
        <p:nvPicPr>
          <p:cNvPr id="83973" name="Picture 5" descr="LUNG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205038"/>
            <a:ext cx="5340350" cy="349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IE" sz="4000"/>
              <a:t>Granulomatous inflammation: tissue effects</a:t>
            </a:r>
            <a:endParaRPr lang="en-US" sz="4000"/>
          </a:p>
        </p:txBody>
      </p:sp>
      <p:pic>
        <p:nvPicPr>
          <p:cNvPr id="84998" name="Picture 6" descr="LUNG122 epithelio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6337300" cy="4149725"/>
          </a:xfrm>
          <a:prstGeom prst="rect">
            <a:avLst/>
          </a:prstGeom>
          <a:noFill/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3448050" y="6211888"/>
            <a:ext cx="220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E" b="1" i="1">
                <a:solidFill>
                  <a:schemeClr val="accent2"/>
                </a:solidFill>
              </a:rPr>
              <a:t>Epithelioid cells</a:t>
            </a:r>
            <a:endParaRPr lang="en-US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7045" name="Picture 5" descr="LUNG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060575"/>
            <a:ext cx="6553200" cy="4291013"/>
          </a:xfrm>
          <a:prstGeom prst="rect">
            <a:avLst/>
          </a:prstGeom>
          <a:noFill/>
        </p:spPr>
      </p:pic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IE" sz="4000"/>
              <a:t>Granulomatous inflammation: tissue effects</a:t>
            </a:r>
            <a:endParaRPr lang="en-US" sz="4000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2700338" y="6400800"/>
            <a:ext cx="377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IE" b="1" i="1">
                <a:solidFill>
                  <a:schemeClr val="accent2"/>
                </a:solidFill>
              </a:rPr>
              <a:t>Talc granulomas in the lung</a:t>
            </a:r>
            <a:endParaRPr lang="en-US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Acute   </a:t>
            </a:r>
            <a:r>
              <a:rPr lang="en-US" dirty="0" smtClean="0"/>
              <a:t>          </a:t>
            </a:r>
            <a:r>
              <a:rPr lang="en-US" dirty="0" smtClean="0"/>
              <a:t>Vs          </a:t>
            </a:r>
            <a:r>
              <a:rPr lang="en-US" dirty="0" smtClean="0"/>
              <a:t>  </a:t>
            </a:r>
            <a:r>
              <a:rPr lang="en-US" dirty="0" smtClean="0"/>
              <a:t>Chronic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Flush</a:t>
            </a:r>
            <a:r>
              <a:rPr lang="en-US" dirty="0" smtClean="0"/>
              <a:t>, Flare &amp; </a:t>
            </a:r>
            <a:r>
              <a:rPr lang="en-US" dirty="0" smtClean="0"/>
              <a:t>Weal                                     Little </a:t>
            </a:r>
            <a:r>
              <a:rPr lang="en-US" dirty="0" smtClean="0"/>
              <a:t>signs -Fibrosis</a:t>
            </a:r>
          </a:p>
          <a:p>
            <a:r>
              <a:rPr lang="en-US" dirty="0" smtClean="0"/>
              <a:t>Acute </a:t>
            </a:r>
            <a:r>
              <a:rPr lang="en-US" dirty="0" smtClean="0"/>
              <a:t>inflammatory </a:t>
            </a:r>
            <a:r>
              <a:rPr lang="en-US" dirty="0" smtClean="0"/>
              <a:t>cells                          </a:t>
            </a:r>
            <a:r>
              <a:rPr lang="en-US" dirty="0" smtClean="0"/>
              <a:t>Chronic inflammatory </a:t>
            </a:r>
            <a:r>
              <a:rPr lang="en-US" dirty="0" smtClean="0"/>
              <a:t>cells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smtClean="0"/>
              <a:t>-</a:t>
            </a:r>
            <a:r>
              <a:rPr lang="en-US" dirty="0" err="1" smtClean="0"/>
              <a:t>Neutrophils</a:t>
            </a:r>
            <a:r>
              <a:rPr lang="en-US" dirty="0" smtClean="0"/>
              <a:t>                                               </a:t>
            </a:r>
            <a:r>
              <a:rPr lang="en-US" dirty="0" smtClean="0"/>
              <a:t>–Lymphocytes</a:t>
            </a:r>
            <a:r>
              <a:rPr lang="en-US" dirty="0" smtClean="0"/>
              <a:t>           </a:t>
            </a:r>
            <a:endParaRPr lang="en-US" dirty="0" smtClean="0"/>
          </a:p>
          <a:p>
            <a:r>
              <a:rPr lang="en-US" dirty="0" smtClean="0"/>
              <a:t>Vascular damage                                        Neo-</a:t>
            </a:r>
            <a:r>
              <a:rPr lang="en-US" dirty="0" err="1" smtClean="0"/>
              <a:t>vascularisation</a:t>
            </a:r>
            <a:endParaRPr lang="en-US" dirty="0" smtClean="0"/>
          </a:p>
          <a:p>
            <a:r>
              <a:rPr lang="en-US" dirty="0" smtClean="0"/>
              <a:t>          </a:t>
            </a:r>
            <a:endParaRPr lang="en-US" dirty="0" smtClean="0"/>
          </a:p>
          <a:p>
            <a:r>
              <a:rPr lang="en-US" dirty="0" smtClean="0"/>
              <a:t>More exudation                                          </a:t>
            </a:r>
            <a:r>
              <a:rPr lang="en-US" dirty="0" smtClean="0"/>
              <a:t>No/less exudation</a:t>
            </a:r>
          </a:p>
          <a:p>
            <a:r>
              <a:rPr lang="en-US" dirty="0" smtClean="0"/>
              <a:t>     </a:t>
            </a:r>
            <a:endParaRPr lang="en-US" dirty="0" smtClean="0"/>
          </a:p>
          <a:p>
            <a:r>
              <a:rPr lang="en-US" dirty="0" smtClean="0"/>
              <a:t>Little </a:t>
            </a:r>
            <a:r>
              <a:rPr lang="en-US" dirty="0" smtClean="0"/>
              <a:t>or no </a:t>
            </a:r>
            <a:r>
              <a:rPr lang="en-US" dirty="0" smtClean="0"/>
              <a:t>fibrosis                                     </a:t>
            </a:r>
            <a:r>
              <a:rPr lang="en-US" dirty="0" smtClean="0"/>
              <a:t>Prominent fibrosis</a:t>
            </a:r>
          </a:p>
          <a:p>
            <a:endParaRPr lang="en-US" dirty="0" smtClean="0"/>
          </a:p>
          <a:p>
            <a:endParaRPr lang="ar-IQ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Time course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b="1" dirty="0" smtClean="0"/>
              <a:t>Greater than 48hours (weeks, months, years</a:t>
            </a:r>
            <a:r>
              <a:rPr lang="en-US" b="1" dirty="0" smtClean="0"/>
              <a:t>).</a:t>
            </a:r>
          </a:p>
          <a:p>
            <a:endParaRPr lang="ar-IQ" dirty="0" smtClean="0"/>
          </a:p>
          <a:p>
            <a:pPr>
              <a:buNone/>
            </a:pPr>
            <a:r>
              <a:rPr lang="en-US" dirty="0" smtClean="0"/>
              <a:t>•</a:t>
            </a:r>
            <a:r>
              <a:rPr lang="en-US" b="1" dirty="0" smtClean="0"/>
              <a:t>Cell type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Mononuclear cells(Macrophages, Lymphocytes ,Plasma cells),</a:t>
            </a:r>
            <a:r>
              <a:rPr lang="en-US" b="1" dirty="0" err="1" smtClean="0"/>
              <a:t>eosinophils,f</a:t>
            </a:r>
            <a:r>
              <a:rPr lang="en-US" b="1" dirty="0" smtClean="0"/>
              <a:t> </a:t>
            </a:r>
            <a:r>
              <a:rPr lang="en-US" b="1" dirty="0" err="1" smtClean="0"/>
              <a:t>ibroblasts</a:t>
            </a:r>
            <a:r>
              <a:rPr lang="en-US" b="1" dirty="0" smtClean="0"/>
              <a:t> and collagen</a:t>
            </a:r>
            <a:endParaRPr lang="en-US" b="1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The etiology and pathogenesis of Chronic inflammation</a:t>
            </a:r>
          </a:p>
          <a:p>
            <a:r>
              <a:rPr lang="en-US" b="1" dirty="0" smtClean="0"/>
              <a:t>-Persistent acute inflammation chronic.</a:t>
            </a:r>
          </a:p>
          <a:p>
            <a:r>
              <a:rPr lang="en-US" b="1" dirty="0" smtClean="0"/>
              <a:t>-Low grad irritation may initiate chronic inflammation.</a:t>
            </a:r>
          </a:p>
          <a:p>
            <a:r>
              <a:rPr lang="en-US" b="1" dirty="0" smtClean="0"/>
              <a:t>-Micro-organisms with low virulence (Tb, viruses) may initiate chronic inflammation.</a:t>
            </a:r>
          </a:p>
          <a:p>
            <a:r>
              <a:rPr lang="en-US" b="1" dirty="0" smtClean="0"/>
              <a:t>-Constant stimulation of immune system may initiate chronic inflammation ( autoimmune diseases, rheumatoid arthritis).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Causes of chronic inflammation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smtClean="0"/>
              <a:t>Persistent infections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smtClean="0"/>
              <a:t>Organisms usually of low toxicity that invoke delayed hypersensitivity reaction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i="1" smtClean="0"/>
              <a:t>M. tuberculosis</a:t>
            </a:r>
            <a:r>
              <a:rPr lang="en-US" sz="2000" smtClean="0"/>
              <a:t> and </a:t>
            </a:r>
            <a:r>
              <a:rPr lang="en-US" sz="2000" i="1" smtClean="0"/>
              <a:t>T. pallidum</a:t>
            </a:r>
            <a:r>
              <a:rPr lang="en-US" sz="2000" smtClean="0"/>
              <a:t> causes granulomatous reaction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smtClean="0"/>
              <a:t>Prolonged exposure to potentially toxic agents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smtClean="0"/>
              <a:t>Exogenous agents include silica which causes silicosis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smtClean="0"/>
              <a:t>Endogenous causes include atherosclerosis caused by toxic plasma lipid components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400" smtClean="0"/>
              <a:t>Autoimmunity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smtClean="0"/>
              <a:t>Auto-antigens provoke self-perpetuating immune responses that cause chronic inflammatory diseases like RA, MS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sz="2000" smtClean="0"/>
              <a:t>Responses against common environmental substances cause chronic allergic diseases, such as bronchial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Cells of chronic inflammation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Histologically</a:t>
            </a:r>
            <a:r>
              <a:rPr lang="en-US" b="1" dirty="0" smtClean="0"/>
              <a:t> chronic inflammation includes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b="1" dirty="0" err="1" smtClean="0"/>
              <a:t>Macrophages,Lymphocytes,and</a:t>
            </a:r>
            <a:r>
              <a:rPr lang="en-US" b="1" dirty="0" smtClean="0"/>
              <a:t> Plasma cells.</a:t>
            </a:r>
          </a:p>
          <a:p>
            <a:r>
              <a:rPr lang="en-US" b="1" dirty="0" smtClean="0"/>
              <a:t>Proliferation of fibroblasts and small blood vessels(revascularization</a:t>
            </a:r>
            <a:r>
              <a:rPr lang="en-US" b="1" dirty="0" smtClean="0"/>
              <a:t>).</a:t>
            </a:r>
          </a:p>
          <a:p>
            <a:r>
              <a:rPr lang="en-US" b="1" dirty="0" smtClean="0"/>
              <a:t>Increased connective tissue(fibrosis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Tissue destruction</a:t>
            </a:r>
            <a:r>
              <a:rPr lang="en-US" b="1" dirty="0" smtClean="0"/>
              <a:t>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IE" sz="4000" smtClean="0"/>
              <a:t>Cells of the chronic inflammatory response</a:t>
            </a:r>
            <a:endParaRPr lang="en-US" sz="400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IE" smtClean="0"/>
              <a:t>Lymphocytes</a:t>
            </a:r>
          </a:p>
          <a:p>
            <a:pPr eaLnBrk="1" hangingPunct="1"/>
            <a:r>
              <a:rPr lang="en-IE" smtClean="0"/>
              <a:t>Monocytes/ macrophages</a:t>
            </a:r>
          </a:p>
          <a:p>
            <a:pPr eaLnBrk="1" hangingPunct="1"/>
            <a:r>
              <a:rPr lang="en-IE" smtClean="0"/>
              <a:t>Plasma cells</a:t>
            </a:r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300788" y="1916113"/>
            <a:ext cx="1069975" cy="1766887"/>
            <a:chOff x="3969" y="1207"/>
            <a:chExt cx="674" cy="1113"/>
          </a:xfrm>
        </p:grpSpPr>
        <p:pic>
          <p:nvPicPr>
            <p:cNvPr id="55301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9" y="1207"/>
              <a:ext cx="58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2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05" y="1933"/>
              <a:ext cx="523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3" name="Rectangle 8"/>
            <p:cNvSpPr>
              <a:spLocks noChangeArrowheads="1"/>
            </p:cNvSpPr>
            <p:nvPr/>
          </p:nvSpPr>
          <p:spPr bwMode="auto">
            <a:xfrm>
              <a:off x="3969" y="1661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IQ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133600"/>
            <a:ext cx="511333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07963" y="52388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4400"/>
              <a:t>Macrophage-lymphocyte interactions </a:t>
            </a:r>
          </a:p>
          <a:p>
            <a:pPr algn="ctr"/>
            <a:r>
              <a:rPr lang="en-IE" sz="4400"/>
              <a:t>in chronic inflammation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899</Words>
  <Application>Microsoft Office PowerPoint</Application>
  <PresentationFormat>On-screen Show (4:3)</PresentationFormat>
  <Paragraphs>134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Chronic Inflammation </vt:lpstr>
      <vt:lpstr>Slide 2</vt:lpstr>
      <vt:lpstr>Slide 3</vt:lpstr>
      <vt:lpstr>Slide 4</vt:lpstr>
      <vt:lpstr>Slide 5</vt:lpstr>
      <vt:lpstr>Causes of chronic inflammation</vt:lpstr>
      <vt:lpstr>Cells of chronic inflammation </vt:lpstr>
      <vt:lpstr>Cells of the chronic inflammatory response</vt:lpstr>
      <vt:lpstr>Slide 9</vt:lpstr>
      <vt:lpstr>Slide 10</vt:lpstr>
      <vt:lpstr>Maturation of mononuclear phagocytes</vt:lpstr>
      <vt:lpstr>Macrophage origin</vt:lpstr>
      <vt:lpstr>Granulomatous inflammation:  a special form of  chronic inflammation</vt:lpstr>
      <vt:lpstr>Granuloma</vt:lpstr>
      <vt:lpstr>Slide 15</vt:lpstr>
      <vt:lpstr>MQ functions </vt:lpstr>
      <vt:lpstr>MQs accumulation</vt:lpstr>
      <vt:lpstr>Mechanisms of macrophage accumulation in tissues.The most important is continued recruitment from the microcirculation</vt:lpstr>
      <vt:lpstr>Other cells in chronic inflammation</vt:lpstr>
      <vt:lpstr>Slide 20</vt:lpstr>
      <vt:lpstr>Granulomatous inflammation</vt:lpstr>
      <vt:lpstr>Slide 22</vt:lpstr>
      <vt:lpstr>Outcome of chronic inflammation </vt:lpstr>
      <vt:lpstr> Chronic GranulomatousInflammation (GI) </vt:lpstr>
      <vt:lpstr>Slide 25</vt:lpstr>
      <vt:lpstr>Slide 26</vt:lpstr>
      <vt:lpstr>Chronic inflammation</vt:lpstr>
      <vt:lpstr>Chronic inflammation: tissue effects</vt:lpstr>
      <vt:lpstr>Slide 29</vt:lpstr>
      <vt:lpstr>Granulomatous inflammation: tissue effects</vt:lpstr>
      <vt:lpstr>Granulomatous inflammation: tissue effects</vt:lpstr>
      <vt:lpstr>Granulomatous inflammation: tissue effects</vt:lpstr>
      <vt:lpstr>Granulomatous inflammation: tissue effects</vt:lpstr>
      <vt:lpstr>Granulomatous inflammation: tissue effects</vt:lpstr>
      <vt:lpstr>Acute             Vs            Chronic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Inflammation </dc:title>
  <dc:creator>lenovo</dc:creator>
  <cp:lastModifiedBy>lenovo</cp:lastModifiedBy>
  <cp:revision>2</cp:revision>
  <dcterms:created xsi:type="dcterms:W3CDTF">2006-08-16T00:00:00Z</dcterms:created>
  <dcterms:modified xsi:type="dcterms:W3CDTF">2017-12-15T10:08:53Z</dcterms:modified>
</cp:coreProperties>
</file>