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799" y="381000"/>
            <a:ext cx="86087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Salicylic acid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Salicylic acid has strong antiseptic and germicidal properties ; therefore, it's used as preservative material for foods and pharmaceuticals. In addition, it has good treatment of warts , corns and athlete's feet.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Internally , although it shows antipyretic and analgesic activities, its salts and derivatives are used for these purposes.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There are two types of derivatives of SA depends upon the attack on which group takes place: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A: esters of carboxylic acid.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52728"/>
              </p:ext>
            </p:extLst>
          </p:nvPr>
        </p:nvGraphicFramePr>
        <p:xfrm>
          <a:off x="1600200" y="4191000"/>
          <a:ext cx="2287863" cy="1369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S ChemDraw Drawing" r:id="rId3" imgW="1543352" imgH="927875" progId="ChemDraw.Document.6.0">
                  <p:embed/>
                </p:oleObj>
              </mc:Choice>
              <mc:Fallback>
                <p:oleObj name="CS ChemDraw Drawing" r:id="rId3" imgW="1543352" imgH="927875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91000"/>
                        <a:ext cx="2287863" cy="13698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799" y="5715000"/>
            <a:ext cx="38026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B: substitution of phenolic groups.</a:t>
            </a:r>
            <a:r>
              <a:rPr kumimoji="0" lang="en-US" altLang="ar-IQ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1495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729631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2. Reimer-</a:t>
            </a:r>
            <a:r>
              <a:rPr lang="en-US" sz="2400" dirty="0" err="1" smtClean="0"/>
              <a:t>tiemann</a:t>
            </a:r>
            <a:r>
              <a:rPr lang="en-US" sz="2400" dirty="0" smtClean="0"/>
              <a:t> reaction: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609511"/>
              </p:ext>
            </p:extLst>
          </p:nvPr>
        </p:nvGraphicFramePr>
        <p:xfrm>
          <a:off x="1527175" y="1192213"/>
          <a:ext cx="6610350" cy="542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CS ChemDraw Drawing" r:id="rId3" imgW="5708451" imgH="4687503" progId="ChemDraw.Document.6.0">
                  <p:embed/>
                </p:oleObj>
              </mc:Choice>
              <mc:Fallback>
                <p:oleObj name="CS ChemDraw Drawing" r:id="rId3" imgW="5708451" imgH="468750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1192213"/>
                        <a:ext cx="6610350" cy="542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3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75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cs typeface="+mj-cs"/>
              </a:rPr>
              <a:t>Lab. Method ( alkaline hydrolysis of ester ):</a:t>
            </a:r>
          </a:p>
          <a:p>
            <a:r>
              <a:rPr lang="en-US" sz="2400" dirty="0">
                <a:cs typeface="+mj-cs"/>
              </a:rPr>
              <a:t>   SA is prepared from methyl salicylate by hydrolysis of ester group with aqueous alkali (</a:t>
            </a:r>
            <a:r>
              <a:rPr lang="en-US" sz="2400" dirty="0" err="1">
                <a:cs typeface="+mj-cs"/>
              </a:rPr>
              <a:t>NaOH</a:t>
            </a:r>
            <a:r>
              <a:rPr lang="en-US" sz="2400" dirty="0">
                <a:cs typeface="+mj-cs"/>
              </a:rPr>
              <a:t> or KOH)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580475"/>
              </p:ext>
            </p:extLst>
          </p:nvPr>
        </p:nvGraphicFramePr>
        <p:xfrm>
          <a:off x="368498" y="2971800"/>
          <a:ext cx="8559403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S ChemDraw Drawing" r:id="rId3" imgW="6348676" imgH="1470355" progId="ChemDraw.Document.6.0">
                  <p:embed/>
                </p:oleObj>
              </mc:Choice>
              <mc:Fallback>
                <p:oleObj name="CS ChemDraw Drawing" r:id="rId3" imgW="6348676" imgH="1470355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98" y="2971800"/>
                        <a:ext cx="8559403" cy="198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051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792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cs typeface="+mj-cs"/>
              </a:rPr>
              <a:t>The mechanism :</a:t>
            </a:r>
          </a:p>
          <a:p>
            <a:pPr lvl="0"/>
            <a:r>
              <a:rPr lang="en-US" sz="2400" dirty="0" smtClean="0">
                <a:cs typeface="+mj-cs"/>
              </a:rPr>
              <a:t>1. </a:t>
            </a:r>
            <a:r>
              <a:rPr lang="en-US" sz="2400" dirty="0" err="1" smtClean="0">
                <a:cs typeface="+mj-cs"/>
              </a:rPr>
              <a:t>Nucleophilic</a:t>
            </a:r>
            <a:r>
              <a:rPr lang="en-US" sz="2400" dirty="0" smtClean="0">
                <a:cs typeface="+mj-cs"/>
              </a:rPr>
              <a:t> </a:t>
            </a:r>
            <a:r>
              <a:rPr lang="en-US" sz="2400" dirty="0">
                <a:cs typeface="+mj-cs"/>
              </a:rPr>
              <a:t>addition of OH- ion to the carbonyl </a:t>
            </a:r>
            <a:r>
              <a:rPr lang="en-US" sz="2400" dirty="0" err="1">
                <a:cs typeface="+mj-cs"/>
              </a:rPr>
              <a:t>gp</a:t>
            </a:r>
            <a:r>
              <a:rPr lang="en-US" sz="2400" dirty="0">
                <a:cs typeface="+mj-cs"/>
              </a:rPr>
              <a:t>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931730"/>
              </p:ext>
            </p:extLst>
          </p:nvPr>
        </p:nvGraphicFramePr>
        <p:xfrm>
          <a:off x="1066800" y="1295400"/>
          <a:ext cx="6400800" cy="2042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CS ChemDraw Drawing" r:id="rId3" imgW="4681335" imgH="1491916" progId="ChemDraw.Document.6.0">
                  <p:embed/>
                </p:oleObj>
              </mc:Choice>
              <mc:Fallback>
                <p:oleObj name="CS ChemDraw Drawing" r:id="rId3" imgW="4681335" imgH="1491916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95400"/>
                        <a:ext cx="6400800" cy="20425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95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6" name="Rectangle 5"/>
          <p:cNvSpPr/>
          <p:nvPr/>
        </p:nvSpPr>
        <p:spPr>
          <a:xfrm>
            <a:off x="304800" y="35052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cs typeface="+mj-cs"/>
              </a:rPr>
              <a:t>2. Proton </a:t>
            </a:r>
            <a:r>
              <a:rPr lang="en-US" sz="2400" dirty="0">
                <a:cs typeface="+mj-cs"/>
              </a:rPr>
              <a:t>transfer to anionic form of tetrahedral intermediate: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823996"/>
              </p:ext>
            </p:extLst>
          </p:nvPr>
        </p:nvGraphicFramePr>
        <p:xfrm>
          <a:off x="759854" y="3951841"/>
          <a:ext cx="7774546" cy="2820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CS ChemDraw Drawing" r:id="rId5" imgW="5539306" imgH="2006675" progId="ChemDraw.Document.6.0">
                  <p:embed/>
                </p:oleObj>
              </mc:Choice>
              <mc:Fallback>
                <p:oleObj name="CS ChemDraw Drawing" r:id="rId5" imgW="5539306" imgH="200667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854" y="3951841"/>
                        <a:ext cx="7774546" cy="2820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914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349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058213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cs typeface="+mj-cs"/>
              </a:rPr>
              <a:t>3. Dissociation </a:t>
            </a:r>
            <a:r>
              <a:rPr lang="en-US" sz="2400" dirty="0">
                <a:cs typeface="+mj-cs"/>
              </a:rPr>
              <a:t>of tetrahedral intermediate: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511096"/>
              </p:ext>
            </p:extLst>
          </p:nvPr>
        </p:nvGraphicFramePr>
        <p:xfrm>
          <a:off x="928352" y="2743200"/>
          <a:ext cx="7467600" cy="1931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CS ChemDraw Drawing" r:id="rId3" imgW="5746719" imgH="1488451" progId="ChemDraw.Document.6.0">
                  <p:embed/>
                </p:oleObj>
              </mc:Choice>
              <mc:Fallback>
                <p:oleObj name="CS ChemDraw Drawing" r:id="rId3" imgW="5746719" imgH="148845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352" y="2743200"/>
                        <a:ext cx="7467600" cy="19310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095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81640"/>
              </p:ext>
            </p:extLst>
          </p:nvPr>
        </p:nvGraphicFramePr>
        <p:xfrm>
          <a:off x="1219200" y="1066800"/>
          <a:ext cx="6400800" cy="53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S ChemDraw Drawing" r:id="rId3" imgW="5117209" imgH="4303648" progId="ChemDraw.Document.6.0">
                  <p:embed/>
                </p:oleObj>
              </mc:Choice>
              <mc:Fallback>
                <p:oleObj name="CS ChemDraw Drawing" r:id="rId3" imgW="5117209" imgH="4303648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400800" cy="5387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305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" name="Rectangle 4"/>
          <p:cNvSpPr/>
          <p:nvPr/>
        </p:nvSpPr>
        <p:spPr>
          <a:xfrm>
            <a:off x="838200" y="3048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4. Proton transfer yields an alcohol and carboxylate anion: </a:t>
            </a:r>
          </a:p>
        </p:txBody>
      </p:sp>
    </p:spTree>
    <p:extLst>
      <p:ext uri="{BB962C8B-B14F-4D97-AF65-F5344CB8AC3E}">
        <p14:creationId xmlns:p14="http://schemas.microsoft.com/office/powerpoint/2010/main" val="1038664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3400" y="685801"/>
                <a:ext cx="8001000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b="1" dirty="0">
                    <a:cs typeface="+mj-cs"/>
                  </a:rPr>
                  <a:t>Procedure:</a:t>
                </a:r>
              </a:p>
              <a:p>
                <a:pPr marL="457200" lvl="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Place 5g of oil of methyl salicylate (0.1 g of wintergreen ) in a 250 –ml distilling flask together with 50 ml of 20% (w/v) aq. sol.  Of </a:t>
                </a:r>
                <a:r>
                  <a:rPr lang="en-US" sz="2400" dirty="0" err="1">
                    <a:cs typeface="+mj-cs"/>
                  </a:rPr>
                  <a:t>NaOH</a:t>
                </a:r>
                <a:r>
                  <a:rPr lang="en-US" sz="2400" dirty="0">
                    <a:cs typeface="+mj-cs"/>
                  </a:rPr>
                  <a:t>.</a:t>
                </a:r>
              </a:p>
              <a:p>
                <a:pPr marL="457200" lvl="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Mix well, the sod. Salt of methyl salicylate phenolic </a:t>
                </a:r>
                <a:r>
                  <a:rPr lang="en-US" sz="2400" dirty="0" err="1">
                    <a:cs typeface="+mj-cs"/>
                  </a:rPr>
                  <a:t>gp</a:t>
                </a:r>
                <a:r>
                  <a:rPr lang="en-US" sz="2400" dirty="0">
                    <a:cs typeface="+mj-cs"/>
                  </a:rPr>
                  <a:t> may separate out at this point, but will </a:t>
                </a:r>
                <a:r>
                  <a:rPr lang="en-US" sz="2400" dirty="0" err="1">
                    <a:cs typeface="+mj-cs"/>
                  </a:rPr>
                  <a:t>redissolve</a:t>
                </a:r>
                <a:r>
                  <a:rPr lang="en-US" sz="2400" dirty="0">
                    <a:cs typeface="+mj-cs"/>
                  </a:rPr>
                  <a:t> on heating.</a:t>
                </a:r>
              </a:p>
              <a:p>
                <a:pPr marL="457200" lvl="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Reflux at the boiling point for 15-20 min.</a:t>
                </a:r>
              </a:p>
              <a:p>
                <a:pPr marL="457200" lvl="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Transfer the mixture to a 125-ml beaker, cool and acidify with dil. H</a:t>
                </a:r>
                <a:r>
                  <a:rPr lang="en-US" sz="2400" baseline="-25000" dirty="0">
                    <a:cs typeface="+mj-cs"/>
                  </a:rPr>
                  <a:t>2</a:t>
                </a:r>
                <a:r>
                  <a:rPr lang="en-US" sz="2400" dirty="0">
                    <a:cs typeface="+mj-cs"/>
                  </a:rPr>
                  <a:t>SO</a:t>
                </a:r>
                <a:r>
                  <a:rPr lang="en-US" sz="2400" baseline="-25000" dirty="0">
                    <a:cs typeface="+mj-cs"/>
                  </a:rPr>
                  <a:t>4</a:t>
                </a:r>
                <a:r>
                  <a:rPr lang="en-US" sz="2400" dirty="0">
                    <a:cs typeface="+mj-cs"/>
                  </a:rPr>
                  <a:t> (check acidification by litmus paper).</a:t>
                </a:r>
              </a:p>
              <a:p>
                <a:pPr marL="457200" lvl="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Filter the precipitated SA with suction and dry.</a:t>
                </a:r>
              </a:p>
              <a:p>
                <a:pPr marL="457200" indent="-457200" algn="just">
                  <a:buFont typeface="+mj-lt"/>
                  <a:buAutoNum type="arabicPeriod"/>
                </a:pPr>
                <a:r>
                  <a:rPr lang="en-US" sz="2400" dirty="0">
                    <a:cs typeface="+mj-cs"/>
                  </a:rPr>
                  <a:t>Recrystallize from the minimum amount of hot water and weigh the pure SA (white crystals). (MP=165-167</a:t>
                </a:r>
                <a14:m>
                  <m:oMath xmlns:m="http://schemas.openxmlformats.org/officeDocument/2006/math">
                    <m:r>
                      <a:rPr lang="ar-IQ" sz="2400">
                        <a:latin typeface="Cambria Math"/>
                        <a:cs typeface="+mj-cs"/>
                      </a:rPr>
                      <m:t>℃</m:t>
                    </m:r>
                  </m:oMath>
                </a14:m>
                <a:r>
                  <a:rPr lang="ar-IQ" sz="2400" dirty="0">
                    <a:cs typeface="+mj-cs"/>
                  </a:rPr>
                  <a:t> </a:t>
                </a:r>
                <a:r>
                  <a:rPr lang="en-US" sz="2400" dirty="0">
                    <a:cs typeface="+mj-cs"/>
                  </a:rPr>
                  <a:t>)(M </a:t>
                </a:r>
                <a:r>
                  <a:rPr lang="en-US" sz="2400" dirty="0" err="1">
                    <a:cs typeface="+mj-cs"/>
                  </a:rPr>
                  <a:t>Wt</a:t>
                </a:r>
                <a:r>
                  <a:rPr lang="en-US" sz="2400" dirty="0">
                    <a:cs typeface="+mj-cs"/>
                  </a:rPr>
                  <a:t> = 138 g/</a:t>
                </a:r>
                <a:r>
                  <a:rPr lang="en-US" sz="2400" dirty="0" err="1">
                    <a:cs typeface="+mj-cs"/>
                  </a:rPr>
                  <a:t>mol</a:t>
                </a:r>
                <a:r>
                  <a:rPr lang="en-US" sz="2400" dirty="0">
                    <a:cs typeface="+mj-cs"/>
                  </a:rPr>
                  <a:t>).</a:t>
                </a:r>
                <a:endParaRPr lang="ar-IQ" sz="2400" dirty="0">
                  <a:cs typeface="+mj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85801"/>
                <a:ext cx="8001000" cy="4893647"/>
              </a:xfrm>
              <a:prstGeom prst="rect">
                <a:avLst/>
              </a:prstGeom>
              <a:blipFill rotWithShape="1">
                <a:blip r:embed="rId2"/>
                <a:stretch>
                  <a:fillRect l="-1220" t="-998" r="-1143" b="-93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897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1203" y="3810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cs typeface="+mj-cs"/>
              </a:rPr>
              <a:t>Most of these derivatives are introduced to minimize the gastric disturbances, hemorrhage irritation and undesirable taste.</a:t>
            </a:r>
          </a:p>
          <a:p>
            <a:pPr algn="just"/>
            <a:r>
              <a:rPr lang="en-US" sz="2400" dirty="0">
                <a:cs typeface="+mj-cs"/>
              </a:rPr>
              <a:t>The advantage of these derivatives is to increase the effects and decrease side effects.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105206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+mj-cs"/>
              </a:rPr>
              <a:t>Examples: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cs typeface="+mj-cs"/>
              </a:rPr>
              <a:t>Ammonium salicylate.(H.W)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cs typeface="+mj-cs"/>
              </a:rPr>
              <a:t>Sod. Salicylate .(H.W)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cs typeface="+mj-cs"/>
              </a:rPr>
              <a:t>Methyl salicylate.(H.W)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cs typeface="+mj-cs"/>
              </a:rPr>
              <a:t>Ethyl salicylate 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>
                <a:cs typeface="+mj-cs"/>
              </a:rPr>
              <a:t>Strontium salicylate (sod. </a:t>
            </a:r>
            <a:r>
              <a:rPr lang="en-US" sz="2400" dirty="0" err="1">
                <a:cs typeface="+mj-cs"/>
              </a:rPr>
              <a:t>Salicylate+bismuth</a:t>
            </a:r>
            <a:r>
              <a:rPr lang="en-US" sz="2400" dirty="0">
                <a:cs typeface="+mj-cs"/>
              </a:rPr>
              <a:t> nitrate) .(H.W)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err="1">
                <a:cs typeface="+mj-cs"/>
              </a:rPr>
              <a:t>Salicylamide</a:t>
            </a:r>
            <a:r>
              <a:rPr lang="en-US" sz="2400" dirty="0">
                <a:cs typeface="+mj-cs"/>
              </a:rPr>
              <a:t>.(H.W)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cs typeface="+mj-cs"/>
              </a:rPr>
              <a:t>Salysal</a:t>
            </a:r>
            <a:r>
              <a:rPr lang="en-US" sz="2400" dirty="0">
                <a:cs typeface="+mj-cs"/>
              </a:rPr>
              <a:t> (ester linkage between two molecules of SA </a:t>
            </a:r>
            <a:r>
              <a:rPr lang="en-US" sz="2400" dirty="0" err="1">
                <a:cs typeface="+mj-cs"/>
              </a:rPr>
              <a:t>sal</a:t>
            </a:r>
            <a:r>
              <a:rPr lang="en-US" sz="2400" dirty="0">
                <a:cs typeface="+mj-cs"/>
              </a:rPr>
              <a:t>-ester-</a:t>
            </a:r>
            <a:r>
              <a:rPr lang="en-US" sz="2400" dirty="0" err="1">
                <a:cs typeface="+mj-cs"/>
              </a:rPr>
              <a:t>sal</a:t>
            </a:r>
            <a:r>
              <a:rPr lang="en-US" sz="2400" dirty="0">
                <a:cs typeface="+mj-cs"/>
              </a:rPr>
              <a:t>)</a:t>
            </a:r>
            <a:endParaRPr lang="ar-IQ" sz="2400" dirty="0">
              <a:cs typeface="+mj-cs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533875"/>
              </p:ext>
            </p:extLst>
          </p:nvPr>
        </p:nvGraphicFramePr>
        <p:xfrm>
          <a:off x="2295525" y="5410200"/>
          <a:ext cx="223837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CS ChemDraw Drawing" r:id="rId3" imgW="2233708" imgH="1235499" progId="ChemDraw.Document.6.0">
                  <p:embed/>
                </p:oleObj>
              </mc:Choice>
              <mc:Fallback>
                <p:oleObj name="CS ChemDraw Drawing" r:id="rId3" imgW="2233708" imgH="1235499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5410200"/>
                        <a:ext cx="2238375" cy="123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515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88952" y="672152"/>
            <a:ext cx="26448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8.Salol.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804437"/>
              </p:ext>
            </p:extLst>
          </p:nvPr>
        </p:nvGraphicFramePr>
        <p:xfrm>
          <a:off x="1822954" y="1905000"/>
          <a:ext cx="3130046" cy="1738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CS ChemDraw Drawing" r:id="rId3" imgW="2232178" imgH="1235499" progId="ChemDraw.Document.6.0">
                  <p:embed/>
                </p:oleObj>
              </mc:Choice>
              <mc:Fallback>
                <p:oleObj name="CS ChemDraw Drawing" r:id="rId3" imgW="2232178" imgH="1235499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954" y="1905000"/>
                        <a:ext cx="3130046" cy="1738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7175" y="3807768"/>
            <a:ext cx="4410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9.Acetyl salicylic acid.(H.W)</a:t>
            </a:r>
            <a:endParaRPr kumimoji="0" lang="en-US" alt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692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cs typeface="+mj-cs"/>
              </a:rPr>
              <a:t>Salicylic acid and acetyl salicylic acid: </a:t>
            </a:r>
          </a:p>
          <a:p>
            <a:pPr algn="just"/>
            <a:r>
              <a:rPr lang="en-US" sz="2400" dirty="0" smtClean="0">
                <a:cs typeface="+mj-cs"/>
              </a:rPr>
              <a:t>   Salicylic </a:t>
            </a:r>
            <a:r>
              <a:rPr lang="en-US" sz="2400" dirty="0">
                <a:cs typeface="+mj-cs"/>
              </a:rPr>
              <a:t>acid was a good analgesic and </a:t>
            </a:r>
            <a:r>
              <a:rPr lang="en-US" sz="2400" smtClean="0">
                <a:cs typeface="+mj-cs"/>
              </a:rPr>
              <a:t>antipyretic, but </a:t>
            </a:r>
            <a:r>
              <a:rPr lang="en-US" sz="2400" dirty="0">
                <a:cs typeface="+mj-cs"/>
              </a:rPr>
              <a:t>it has an unwanted </a:t>
            </a:r>
            <a:r>
              <a:rPr lang="en-US" sz="2400" dirty="0" err="1">
                <a:cs typeface="+mj-cs"/>
              </a:rPr>
              <a:t>teste</a:t>
            </a:r>
            <a:r>
              <a:rPr lang="en-US" sz="2400" dirty="0">
                <a:cs typeface="+mj-cs"/>
              </a:rPr>
              <a:t> and an irritating effect on the stomach, people could not tolerate taking SA.</a:t>
            </a:r>
          </a:p>
          <a:p>
            <a:pPr algn="just"/>
            <a:r>
              <a:rPr lang="en-US" sz="2400" dirty="0" smtClean="0">
                <a:cs typeface="+mj-cs"/>
              </a:rPr>
              <a:t>   SA </a:t>
            </a:r>
            <a:r>
              <a:rPr lang="en-US" sz="2400" dirty="0">
                <a:cs typeface="+mj-cs"/>
              </a:rPr>
              <a:t>was treated  with acetic anhydride in the presence of H</a:t>
            </a:r>
            <a:r>
              <a:rPr lang="en-US" sz="2400" baseline="-25000" dirty="0">
                <a:cs typeface="+mj-cs"/>
              </a:rPr>
              <a:t>2</a:t>
            </a:r>
            <a:r>
              <a:rPr lang="en-US" sz="2400" dirty="0">
                <a:cs typeface="+mj-cs"/>
              </a:rPr>
              <a:t>SO</a:t>
            </a:r>
            <a:r>
              <a:rPr lang="en-US" sz="2400" baseline="-25000" dirty="0">
                <a:cs typeface="+mj-cs"/>
              </a:rPr>
              <a:t>4</a:t>
            </a:r>
            <a:r>
              <a:rPr lang="en-US" sz="2400" dirty="0">
                <a:cs typeface="+mj-cs"/>
              </a:rPr>
              <a:t> to give acetyl salicylic acid (ASA), this compound is known as aspirin tested as better and much less acidic than SA; so that the patient could tolerate taking aspirin by mouth.</a:t>
            </a:r>
          </a:p>
        </p:txBody>
      </p:sp>
    </p:spTree>
    <p:extLst>
      <p:ext uri="{BB962C8B-B14F-4D97-AF65-F5344CB8AC3E}">
        <p14:creationId xmlns:p14="http://schemas.microsoft.com/office/powerpoint/2010/main" val="153148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cs typeface="+mj-cs"/>
              </a:rPr>
              <a:t>Aspirin possesses a NO. of properties that make it the most often recommended </a:t>
            </a:r>
            <a:r>
              <a:rPr lang="en-US" sz="2400" dirty="0" smtClean="0">
                <a:cs typeface="+mj-cs"/>
              </a:rPr>
              <a:t>drug</a:t>
            </a:r>
          </a:p>
          <a:p>
            <a:pPr algn="just"/>
            <a:endParaRPr lang="en-US" sz="2400" dirty="0">
              <a:cs typeface="+mj-cs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2400" dirty="0">
                <a:cs typeface="+mj-cs"/>
              </a:rPr>
              <a:t>It is analgesic, effective in relieving headache pain.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2400" dirty="0">
                <a:cs typeface="+mj-cs"/>
              </a:rPr>
              <a:t>It is anti-inflammatory agent providing some relief form the swelling associated with arthritis and minor injuries.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2400" dirty="0">
                <a:cs typeface="+mj-cs"/>
              </a:rPr>
              <a:t>It is antipyretic agent, it reduces fever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>
                <a:cs typeface="+mj-cs"/>
              </a:rPr>
              <a:t>Recently it is used as prophylaxis of heart attack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464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cs typeface="+mj-cs"/>
              </a:rPr>
              <a:t>Differences between SA and ASA:</a:t>
            </a:r>
          </a:p>
          <a:p>
            <a:pPr lvl="0" algn="just"/>
            <a:r>
              <a:rPr lang="en-US" sz="2400" dirty="0" smtClean="0">
                <a:cs typeface="+mj-cs"/>
              </a:rPr>
              <a:t>1. SA </a:t>
            </a:r>
            <a:r>
              <a:rPr lang="en-US" sz="2400" dirty="0">
                <a:cs typeface="+mj-cs"/>
              </a:rPr>
              <a:t>gives +</a:t>
            </a:r>
            <a:r>
              <a:rPr lang="en-US" sz="2400" dirty="0" err="1">
                <a:cs typeface="+mj-cs"/>
              </a:rPr>
              <a:t>ve</a:t>
            </a:r>
            <a:r>
              <a:rPr lang="en-US" sz="2400" dirty="0">
                <a:cs typeface="+mj-cs"/>
              </a:rPr>
              <a:t> result with ferric chloride FeCl</a:t>
            </a:r>
            <a:r>
              <a:rPr lang="en-US" sz="2400" baseline="-25000" dirty="0">
                <a:cs typeface="+mj-cs"/>
              </a:rPr>
              <a:t>3</a:t>
            </a:r>
            <a:r>
              <a:rPr lang="en-US" sz="2400" dirty="0">
                <a:cs typeface="+mj-cs"/>
              </a:rPr>
              <a:t> because it contains free OH </a:t>
            </a:r>
            <a:r>
              <a:rPr lang="en-US" sz="2400" dirty="0" err="1">
                <a:cs typeface="+mj-cs"/>
              </a:rPr>
              <a:t>gp</a:t>
            </a:r>
            <a:r>
              <a:rPr lang="en-US" sz="2400" dirty="0">
                <a:cs typeface="+mj-cs"/>
              </a:rPr>
              <a:t>., while ASA give –</a:t>
            </a:r>
            <a:r>
              <a:rPr lang="en-US" sz="2400" dirty="0" err="1">
                <a:cs typeface="+mj-cs"/>
              </a:rPr>
              <a:t>ve</a:t>
            </a:r>
            <a:r>
              <a:rPr lang="en-US" sz="2400" dirty="0">
                <a:cs typeface="+mj-cs"/>
              </a:rPr>
              <a:t> result because (OH) </a:t>
            </a:r>
            <a:r>
              <a:rPr lang="en-US" sz="2400" dirty="0" err="1">
                <a:cs typeface="+mj-cs"/>
              </a:rPr>
              <a:t>gp</a:t>
            </a:r>
            <a:r>
              <a:rPr lang="en-US" sz="2400" dirty="0">
                <a:cs typeface="+mj-cs"/>
              </a:rPr>
              <a:t>. Of SA is acetylated to give </a:t>
            </a:r>
            <a:r>
              <a:rPr lang="en-US" sz="2400" dirty="0">
                <a:cs typeface="+mj-cs"/>
              </a:rPr>
              <a:t>A</a:t>
            </a:r>
            <a:r>
              <a:rPr lang="en-US" sz="2400" dirty="0" smtClean="0">
                <a:cs typeface="+mj-cs"/>
              </a:rPr>
              <a:t>SA</a:t>
            </a:r>
            <a:r>
              <a:rPr lang="en-US" sz="2400" dirty="0">
                <a:cs typeface="+mj-cs"/>
              </a:rPr>
              <a:t>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713226"/>
              </p:ext>
            </p:extLst>
          </p:nvPr>
        </p:nvGraphicFramePr>
        <p:xfrm>
          <a:off x="1295400" y="2560711"/>
          <a:ext cx="6248400" cy="3854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S ChemDraw Drawing" r:id="rId3" imgW="5097309" imgH="3138991" progId="ChemDraw.Document.6.0">
                  <p:embed/>
                </p:oleObj>
              </mc:Choice>
              <mc:Fallback>
                <p:oleObj name="CS ChemDraw Drawing" r:id="rId3" imgW="5097309" imgH="3138991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60711"/>
                        <a:ext cx="6248400" cy="38541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16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400" dirty="0" smtClean="0"/>
              <a:t>2. SA </a:t>
            </a:r>
            <a:r>
              <a:rPr lang="en-US" sz="2400" dirty="0"/>
              <a:t>can not be used internally because it causes stomach irritation while ASA is less irritating.</a:t>
            </a:r>
          </a:p>
          <a:p>
            <a:pPr lvl="0" algn="just"/>
            <a:r>
              <a:rPr lang="en-US" sz="2400" dirty="0" smtClean="0"/>
              <a:t>3. Melting </a:t>
            </a:r>
            <a:r>
              <a:rPr lang="en-US" sz="2400" dirty="0"/>
              <a:t>point of SA differs from that of ASA.</a:t>
            </a:r>
          </a:p>
          <a:p>
            <a:pPr lvl="0" algn="just"/>
            <a:r>
              <a:rPr lang="en-US" sz="2400" dirty="0" smtClean="0"/>
              <a:t>4. Salicylate </a:t>
            </a:r>
            <a:r>
              <a:rPr lang="en-US" sz="2400" dirty="0"/>
              <a:t>anion is stabilized by </a:t>
            </a:r>
            <a:r>
              <a:rPr lang="en-US" sz="2400" dirty="0" err="1"/>
              <a:t>intramolecular</a:t>
            </a:r>
            <a:r>
              <a:rPr lang="en-US" sz="2400" dirty="0"/>
              <a:t> H bonding; therefore, SA is more slightly soluble in water than ASA (SA&lt;ASA).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265417"/>
              </p:ext>
            </p:extLst>
          </p:nvPr>
        </p:nvGraphicFramePr>
        <p:xfrm>
          <a:off x="457200" y="3962400"/>
          <a:ext cx="775350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S ChemDraw Drawing" r:id="rId3" imgW="6229662" imgH="1406058" progId="ChemDraw.Document.6.0">
                  <p:embed/>
                </p:oleObj>
              </mc:Choice>
              <mc:Fallback>
                <p:oleObj name="CS ChemDraw Drawing" r:id="rId3" imgW="6229662" imgH="1406058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62400"/>
                        <a:ext cx="7753502" cy="1752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46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Preparation of salicylic acid</a:t>
            </a:r>
            <a:r>
              <a:rPr lang="en-US" sz="2400" dirty="0"/>
              <a:t>:</a:t>
            </a:r>
          </a:p>
          <a:p>
            <a:r>
              <a:rPr lang="en-US" sz="2400" dirty="0"/>
              <a:t>Industrial method:</a:t>
            </a:r>
          </a:p>
          <a:p>
            <a:pPr lvl="0"/>
            <a:r>
              <a:rPr lang="en-US" sz="2400" dirty="0" smtClean="0"/>
              <a:t>1. Kolbe's </a:t>
            </a:r>
            <a:r>
              <a:rPr lang="en-US" sz="2400" dirty="0"/>
              <a:t>reaction: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268730"/>
              </p:ext>
            </p:extLst>
          </p:nvPr>
        </p:nvGraphicFramePr>
        <p:xfrm>
          <a:off x="914400" y="1953743"/>
          <a:ext cx="7543800" cy="471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CS ChemDraw Drawing" r:id="rId3" imgW="6007324" imgH="3754623" progId="ChemDraw.Document.6.0">
                  <p:embed/>
                </p:oleObj>
              </mc:Choice>
              <mc:Fallback>
                <p:oleObj name="CS ChemDraw Drawing" r:id="rId3" imgW="6007324" imgH="375462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53743"/>
                        <a:ext cx="7543800" cy="4719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836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cs typeface="+mj-cs"/>
              </a:rPr>
              <a:t>The OH </a:t>
            </a:r>
            <a:r>
              <a:rPr lang="en-US" sz="2400" dirty="0" err="1">
                <a:cs typeface="+mj-cs"/>
              </a:rPr>
              <a:t>gp</a:t>
            </a:r>
            <a:r>
              <a:rPr lang="en-US" sz="2400" dirty="0">
                <a:cs typeface="+mj-cs"/>
              </a:rPr>
              <a:t>. Strongly activates the aromatic ring towards electrophilic attack . electron delocalization of </a:t>
            </a:r>
            <a:r>
              <a:rPr lang="en-US" sz="2400" dirty="0" err="1">
                <a:cs typeface="+mj-cs"/>
              </a:rPr>
              <a:t>phenoxide</a:t>
            </a:r>
            <a:r>
              <a:rPr lang="en-US" sz="2400" dirty="0">
                <a:cs typeface="+mj-cs"/>
              </a:rPr>
              <a:t> anion leads to increase electron density at the position of </a:t>
            </a:r>
            <a:r>
              <a:rPr lang="en-US" sz="2400" dirty="0" err="1">
                <a:cs typeface="+mj-cs"/>
              </a:rPr>
              <a:t>ortho</a:t>
            </a:r>
            <a:r>
              <a:rPr lang="en-US" sz="2400" dirty="0">
                <a:cs typeface="+mj-cs"/>
              </a:rPr>
              <a:t> and </a:t>
            </a:r>
            <a:r>
              <a:rPr lang="en-US" sz="2400" dirty="0" err="1">
                <a:cs typeface="+mj-cs"/>
              </a:rPr>
              <a:t>para</a:t>
            </a:r>
            <a:r>
              <a:rPr lang="en-US" sz="2400" dirty="0">
                <a:cs typeface="+mj-cs"/>
              </a:rPr>
              <a:t> to oxygen ( resonance structures).</a:t>
            </a:r>
          </a:p>
          <a:p>
            <a:pPr algn="just"/>
            <a:r>
              <a:rPr lang="en-US" sz="2400" dirty="0">
                <a:cs typeface="+mj-cs"/>
              </a:rPr>
              <a:t>The increased </a:t>
            </a:r>
            <a:r>
              <a:rPr lang="en-US" sz="2400" dirty="0" err="1">
                <a:cs typeface="+mj-cs"/>
              </a:rPr>
              <a:t>nucleophilicity</a:t>
            </a:r>
            <a:r>
              <a:rPr lang="en-US" sz="2400" dirty="0">
                <a:cs typeface="+mj-cs"/>
              </a:rPr>
              <a:t> of the ring permits it to reacts with carbon dioxide, an intermediate is formed which is </a:t>
            </a:r>
            <a:r>
              <a:rPr lang="en-US" sz="2400" dirty="0" err="1">
                <a:cs typeface="+mj-cs"/>
              </a:rPr>
              <a:t>keto</a:t>
            </a:r>
            <a:r>
              <a:rPr lang="en-US" sz="2400" dirty="0">
                <a:cs typeface="+mj-cs"/>
              </a:rPr>
              <a:t> form of salicylate anion.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937985"/>
              </p:ext>
            </p:extLst>
          </p:nvPr>
        </p:nvGraphicFramePr>
        <p:xfrm>
          <a:off x="641797" y="3657600"/>
          <a:ext cx="7570495" cy="266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CS ChemDraw Drawing" r:id="rId3" imgW="6456975" imgH="2270407" progId="ChemDraw.Document.6.0">
                  <p:embed/>
                </p:oleObj>
              </mc:Choice>
              <mc:Fallback>
                <p:oleObj name="CS ChemDraw Drawing" r:id="rId3" imgW="6456975" imgH="227040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797" y="3657600"/>
                        <a:ext cx="7570495" cy="2669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693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709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Waveform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niqt</dc:creator>
  <cp:lastModifiedBy>DR.Ahmed Saker 2o1O</cp:lastModifiedBy>
  <cp:revision>18</cp:revision>
  <dcterms:created xsi:type="dcterms:W3CDTF">2006-08-16T00:00:00Z</dcterms:created>
  <dcterms:modified xsi:type="dcterms:W3CDTF">2014-09-30T21:06:21Z</dcterms:modified>
</cp:coreProperties>
</file>