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7" r:id="rId3"/>
    <p:sldId id="304" r:id="rId4"/>
    <p:sldId id="305" r:id="rId5"/>
    <p:sldId id="306" r:id="rId6"/>
    <p:sldId id="307" r:id="rId7"/>
    <p:sldId id="308" r:id="rId8"/>
    <p:sldId id="309" r:id="rId9"/>
    <p:sldId id="283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8" r:id="rId18"/>
    <p:sldId id="319" r:id="rId19"/>
    <p:sldId id="320" r:id="rId20"/>
    <p:sldId id="321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BA4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142BE5-2B1A-45FE-B26D-51E98167C560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pPr rtl="1"/>
          <a:endParaRPr lang="ar-IQ"/>
        </a:p>
      </dgm:t>
    </dgm:pt>
    <dgm:pt modelId="{745E2760-93EF-44EE-8A3E-21703AE9E765}">
      <dgm:prSet phldrT="[Text]"/>
      <dgm:spPr/>
      <dgm:t>
        <a:bodyPr/>
        <a:lstStyle/>
        <a:p>
          <a:pPr rtl="1"/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 mL methanol</a:t>
          </a:r>
          <a:endParaRPr lang="ar-IQ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EF0336-B820-451E-890F-3185A2847B2D}" type="parTrans" cxnId="{28B4F05C-C8CC-4282-AEA5-E5353FA51E5E}">
      <dgm:prSet/>
      <dgm:spPr/>
      <dgm:t>
        <a:bodyPr/>
        <a:lstStyle/>
        <a:p>
          <a:pPr rtl="1"/>
          <a:endParaRPr lang="ar-IQ"/>
        </a:p>
      </dgm:t>
    </dgm:pt>
    <dgm:pt modelId="{0701B303-A703-41C2-BC64-E8BA0A86CDDA}" type="sibTrans" cxnId="{28B4F05C-C8CC-4282-AEA5-E5353FA51E5E}">
      <dgm:prSet/>
      <dgm:spPr/>
      <dgm:t>
        <a:bodyPr/>
        <a:lstStyle/>
        <a:p>
          <a:pPr rtl="1"/>
          <a:endParaRPr lang="ar-IQ"/>
        </a:p>
      </dgm:t>
    </dgm:pt>
    <dgm:pt modelId="{E9D95C7C-9D98-4404-89C6-9F86A3F67C14}">
      <dgm:prSet phldrT="[Text]"/>
      <dgm:spPr/>
      <dgm:t>
        <a:bodyPr/>
        <a:lstStyle/>
        <a:p>
          <a:pPr rtl="1"/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 mL 5% sodium carbonate</a:t>
          </a:r>
          <a:endParaRPr lang="ar-IQ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73B7AE-CF7A-437D-90E1-15FAF042BC02}" type="parTrans" cxnId="{FB0CCFF3-EDF7-4C36-BAC3-13AE01F2F227}">
      <dgm:prSet/>
      <dgm:spPr/>
      <dgm:t>
        <a:bodyPr/>
        <a:lstStyle/>
        <a:p>
          <a:pPr rtl="1"/>
          <a:endParaRPr lang="ar-IQ"/>
        </a:p>
      </dgm:t>
    </dgm:pt>
    <dgm:pt modelId="{822C5E76-D9DD-4AE7-86FD-D77ABD162004}" type="sibTrans" cxnId="{FB0CCFF3-EDF7-4C36-BAC3-13AE01F2F227}">
      <dgm:prSet/>
      <dgm:spPr/>
      <dgm:t>
        <a:bodyPr/>
        <a:lstStyle/>
        <a:p>
          <a:pPr rtl="1"/>
          <a:endParaRPr lang="ar-IQ"/>
        </a:p>
      </dgm:t>
    </dgm:pt>
    <dgm:pt modelId="{4B17C236-F15F-4D40-8AB6-6654E5B04F44}">
      <dgm:prSet/>
      <dgm:spPr/>
      <dgm:t>
        <a:bodyPr/>
        <a:lstStyle/>
        <a:p>
          <a:pPr rtl="1"/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50mL methylene chloride</a:t>
          </a:r>
          <a:endParaRPr lang="ar-IQ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FB44D8-E5D3-4369-BE66-3771D027A1CB}" type="parTrans" cxnId="{5C6B2112-75BB-4182-9DDE-F745605F317D}">
      <dgm:prSet/>
      <dgm:spPr/>
      <dgm:t>
        <a:bodyPr/>
        <a:lstStyle/>
        <a:p>
          <a:pPr rtl="1"/>
          <a:endParaRPr lang="ar-IQ"/>
        </a:p>
      </dgm:t>
    </dgm:pt>
    <dgm:pt modelId="{A3F0F5A6-5874-4738-AD95-254C887E73F5}" type="sibTrans" cxnId="{5C6B2112-75BB-4182-9DDE-F745605F317D}">
      <dgm:prSet/>
      <dgm:spPr/>
      <dgm:t>
        <a:bodyPr/>
        <a:lstStyle/>
        <a:p>
          <a:pPr rtl="1"/>
          <a:endParaRPr lang="ar-IQ"/>
        </a:p>
      </dgm:t>
    </dgm:pt>
    <dgm:pt modelId="{6B086794-1344-4CEA-9DCC-46C4D5DB90DB}">
      <dgm:prSet phldrT="[Text]"/>
      <dgm:spPr/>
      <dgm:t>
        <a:bodyPr/>
        <a:lstStyle/>
        <a:p>
          <a:pPr rtl="0"/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0.1 </a:t>
          </a:r>
          <a:r>
            <a:rPr lang="en-GB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mol</a:t>
          </a:r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benzoic acid</a:t>
          </a:r>
          <a:endParaRPr lang="ar-IQ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3A7252-8C67-45E7-B060-FE6D5FC2AB8F}" type="sibTrans" cxnId="{236788C3-280D-4C94-9AE7-3FE29C7B3859}">
      <dgm:prSet/>
      <dgm:spPr/>
      <dgm:t>
        <a:bodyPr/>
        <a:lstStyle/>
        <a:p>
          <a:pPr rtl="1"/>
          <a:endParaRPr lang="ar-IQ"/>
        </a:p>
      </dgm:t>
    </dgm:pt>
    <dgm:pt modelId="{21FDCC1D-36AD-4D1C-918F-E1532D770E66}" type="parTrans" cxnId="{236788C3-280D-4C94-9AE7-3FE29C7B3859}">
      <dgm:prSet/>
      <dgm:spPr/>
      <dgm:t>
        <a:bodyPr/>
        <a:lstStyle/>
        <a:p>
          <a:pPr rtl="1"/>
          <a:endParaRPr lang="ar-IQ"/>
        </a:p>
      </dgm:t>
    </dgm:pt>
    <dgm:pt modelId="{CA2205C9-883E-4D02-B871-4FEF0EF0DF85}">
      <dgm:prSet phldrT="[Text]"/>
      <dgm:spPr/>
      <dgm:t>
        <a:bodyPr/>
        <a:lstStyle/>
        <a:p>
          <a:pPr rtl="1"/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3.0 mL of concentrated </a:t>
          </a:r>
          <a:r>
            <a:rPr lang="en-GB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sulfuric</a:t>
          </a:r>
          <a:r>
            <a: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acid </a:t>
          </a:r>
          <a:endParaRPr lang="ar-IQ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CC65FF-AB89-4560-AF10-CABD92A81F1B}" type="parTrans" cxnId="{FDDF359C-9737-4A6F-BE21-B98A4634EF01}">
      <dgm:prSet/>
      <dgm:spPr/>
    </dgm:pt>
    <dgm:pt modelId="{2D507E26-1F8F-42A4-99DE-53973E923D98}" type="sibTrans" cxnId="{FDDF359C-9737-4A6F-BE21-B98A4634EF01}">
      <dgm:prSet/>
      <dgm:spPr/>
    </dgm:pt>
    <dgm:pt modelId="{BD0EB7CE-C9DA-483A-ACE0-2855FE7A42D3}" type="pres">
      <dgm:prSet presAssocID="{C9142BE5-2B1A-45FE-B26D-51E98167C56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IQ"/>
        </a:p>
      </dgm:t>
    </dgm:pt>
    <dgm:pt modelId="{CF6C9A8E-4309-4A2E-B082-ABEF7D601581}" type="pres">
      <dgm:prSet presAssocID="{C9142BE5-2B1A-45FE-B26D-51E98167C560}" presName="Name1" presStyleCnt="0"/>
      <dgm:spPr/>
    </dgm:pt>
    <dgm:pt modelId="{AD577F16-767E-4D5B-8C54-F673B3FF9127}" type="pres">
      <dgm:prSet presAssocID="{C9142BE5-2B1A-45FE-B26D-51E98167C560}" presName="cycle" presStyleCnt="0"/>
      <dgm:spPr/>
    </dgm:pt>
    <dgm:pt modelId="{4331FE0A-D0CB-4D53-BEB1-3E3921354F3E}" type="pres">
      <dgm:prSet presAssocID="{C9142BE5-2B1A-45FE-B26D-51E98167C560}" presName="srcNode" presStyleLbl="node1" presStyleIdx="0" presStyleCnt="5"/>
      <dgm:spPr/>
    </dgm:pt>
    <dgm:pt modelId="{EB0E3843-FBDB-4A1B-B551-550E6496B48D}" type="pres">
      <dgm:prSet presAssocID="{C9142BE5-2B1A-45FE-B26D-51E98167C560}" presName="conn" presStyleLbl="parChTrans1D2" presStyleIdx="0" presStyleCnt="1"/>
      <dgm:spPr/>
      <dgm:t>
        <a:bodyPr/>
        <a:lstStyle/>
        <a:p>
          <a:pPr rtl="1"/>
          <a:endParaRPr lang="ar-IQ"/>
        </a:p>
      </dgm:t>
    </dgm:pt>
    <dgm:pt modelId="{81BE0875-3E1C-4017-B560-A17FC43DE289}" type="pres">
      <dgm:prSet presAssocID="{C9142BE5-2B1A-45FE-B26D-51E98167C560}" presName="extraNode" presStyleLbl="node1" presStyleIdx="0" presStyleCnt="5"/>
      <dgm:spPr/>
    </dgm:pt>
    <dgm:pt modelId="{4F60DBE0-3516-4975-8979-6512AD836FBE}" type="pres">
      <dgm:prSet presAssocID="{C9142BE5-2B1A-45FE-B26D-51E98167C560}" presName="dstNode" presStyleLbl="node1" presStyleIdx="0" presStyleCnt="5"/>
      <dgm:spPr/>
    </dgm:pt>
    <dgm:pt modelId="{0ED2366C-F4F8-4972-B6C5-BE98BC4BC56E}" type="pres">
      <dgm:prSet presAssocID="{6B086794-1344-4CEA-9DCC-46C4D5DB90D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689A984-A7B6-4FA4-A566-8D3B7F503C06}" type="pres">
      <dgm:prSet presAssocID="{6B086794-1344-4CEA-9DCC-46C4D5DB90DB}" presName="accent_1" presStyleCnt="0"/>
      <dgm:spPr/>
    </dgm:pt>
    <dgm:pt modelId="{06375EAD-59CC-4059-85D4-6024ABAA7361}" type="pres">
      <dgm:prSet presAssocID="{6B086794-1344-4CEA-9DCC-46C4D5DB90DB}" presName="accentRepeatNode" presStyleLbl="solidFgAcc1" presStyleIdx="0" presStyleCnt="5"/>
      <dgm:spPr/>
    </dgm:pt>
    <dgm:pt modelId="{4C10C5BA-0AFF-4C88-9DE7-207BBFC02CAF}" type="pres">
      <dgm:prSet presAssocID="{745E2760-93EF-44EE-8A3E-21703AE9E76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003C3AD-2A1F-4670-8378-3E97E61A1C52}" type="pres">
      <dgm:prSet presAssocID="{745E2760-93EF-44EE-8A3E-21703AE9E765}" presName="accent_2" presStyleCnt="0"/>
      <dgm:spPr/>
    </dgm:pt>
    <dgm:pt modelId="{D413CAB1-C579-402F-A532-262E3AE58582}" type="pres">
      <dgm:prSet presAssocID="{745E2760-93EF-44EE-8A3E-21703AE9E765}" presName="accentRepeatNode" presStyleLbl="solidFgAcc1" presStyleIdx="1" presStyleCnt="5"/>
      <dgm:spPr/>
    </dgm:pt>
    <dgm:pt modelId="{ED83744E-2476-4253-B193-7EEC69DC5948}" type="pres">
      <dgm:prSet presAssocID="{CA2205C9-883E-4D02-B871-4FEF0EF0DF8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571EFF-182F-4D7B-9264-EC05D9C8E7AC}" type="pres">
      <dgm:prSet presAssocID="{CA2205C9-883E-4D02-B871-4FEF0EF0DF85}" presName="accent_3" presStyleCnt="0"/>
      <dgm:spPr/>
    </dgm:pt>
    <dgm:pt modelId="{E6C911C3-32A0-42B6-ABBA-665B9DFA957F}" type="pres">
      <dgm:prSet presAssocID="{CA2205C9-883E-4D02-B871-4FEF0EF0DF85}" presName="accentRepeatNode" presStyleLbl="solidFgAcc1" presStyleIdx="2" presStyleCnt="5"/>
      <dgm:spPr/>
    </dgm:pt>
    <dgm:pt modelId="{278F65AF-2063-4E74-B27F-E0B604E7F18C}" type="pres">
      <dgm:prSet presAssocID="{4B17C236-F15F-4D40-8AB6-6654E5B04F4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5A3987-F651-4C3C-82B3-F816666C7630}" type="pres">
      <dgm:prSet presAssocID="{4B17C236-F15F-4D40-8AB6-6654E5B04F44}" presName="accent_4" presStyleCnt="0"/>
      <dgm:spPr/>
    </dgm:pt>
    <dgm:pt modelId="{CC4E5C14-46FC-4DA7-AEE7-43520B3886C9}" type="pres">
      <dgm:prSet presAssocID="{4B17C236-F15F-4D40-8AB6-6654E5B04F44}" presName="accentRepeatNode" presStyleLbl="solidFgAcc1" presStyleIdx="3" presStyleCnt="5"/>
      <dgm:spPr/>
    </dgm:pt>
    <dgm:pt modelId="{35EEBD27-F4CF-41AF-8039-8A7E4B000FFB}" type="pres">
      <dgm:prSet presAssocID="{E9D95C7C-9D98-4404-89C6-9F86A3F67C1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8AB175-68A3-42F8-9465-0A88117C5E57}" type="pres">
      <dgm:prSet presAssocID="{E9D95C7C-9D98-4404-89C6-9F86A3F67C14}" presName="accent_5" presStyleCnt="0"/>
      <dgm:spPr/>
    </dgm:pt>
    <dgm:pt modelId="{3AD81B9E-883E-4FF0-A1B4-C63FAA8BE810}" type="pres">
      <dgm:prSet presAssocID="{E9D95C7C-9D98-4404-89C6-9F86A3F67C14}" presName="accentRepeatNode" presStyleLbl="solidFgAcc1" presStyleIdx="4" presStyleCnt="5"/>
      <dgm:spPr/>
    </dgm:pt>
  </dgm:ptLst>
  <dgm:cxnLst>
    <dgm:cxn modelId="{E1BF5475-952B-4473-8876-A699FCDCC623}" type="presOf" srcId="{745E2760-93EF-44EE-8A3E-21703AE9E765}" destId="{4C10C5BA-0AFF-4C88-9DE7-207BBFC02CAF}" srcOrd="0" destOrd="0" presId="urn:microsoft.com/office/officeart/2008/layout/VerticalCurvedList"/>
    <dgm:cxn modelId="{7D8E753B-7F62-4124-B189-BAD53B85489E}" type="presOf" srcId="{C9142BE5-2B1A-45FE-B26D-51E98167C560}" destId="{BD0EB7CE-C9DA-483A-ACE0-2855FE7A42D3}" srcOrd="0" destOrd="0" presId="urn:microsoft.com/office/officeart/2008/layout/VerticalCurvedList"/>
    <dgm:cxn modelId="{87C80C98-8C5D-4E0D-BC5C-EEB6F566C7C7}" type="presOf" srcId="{E9D95C7C-9D98-4404-89C6-9F86A3F67C14}" destId="{35EEBD27-F4CF-41AF-8039-8A7E4B000FFB}" srcOrd="0" destOrd="0" presId="urn:microsoft.com/office/officeart/2008/layout/VerticalCurvedList"/>
    <dgm:cxn modelId="{C885A4C6-911C-44D3-A363-AAD5838BA586}" type="presOf" srcId="{EF3A7252-8C67-45E7-B060-FE6D5FC2AB8F}" destId="{EB0E3843-FBDB-4A1B-B551-550E6496B48D}" srcOrd="0" destOrd="0" presId="urn:microsoft.com/office/officeart/2008/layout/VerticalCurvedList"/>
    <dgm:cxn modelId="{F76E165E-562A-4947-A0DC-B19E6616CE61}" type="presOf" srcId="{6B086794-1344-4CEA-9DCC-46C4D5DB90DB}" destId="{0ED2366C-F4F8-4972-B6C5-BE98BC4BC56E}" srcOrd="0" destOrd="0" presId="urn:microsoft.com/office/officeart/2008/layout/VerticalCurvedList"/>
    <dgm:cxn modelId="{FDDF359C-9737-4A6F-BE21-B98A4634EF01}" srcId="{C9142BE5-2B1A-45FE-B26D-51E98167C560}" destId="{CA2205C9-883E-4D02-B871-4FEF0EF0DF85}" srcOrd="2" destOrd="0" parTransId="{DACC65FF-AB89-4560-AF10-CABD92A81F1B}" sibTransId="{2D507E26-1F8F-42A4-99DE-53973E923D98}"/>
    <dgm:cxn modelId="{5C6B2112-75BB-4182-9DDE-F745605F317D}" srcId="{C9142BE5-2B1A-45FE-B26D-51E98167C560}" destId="{4B17C236-F15F-4D40-8AB6-6654E5B04F44}" srcOrd="3" destOrd="0" parTransId="{9AFB44D8-E5D3-4369-BE66-3771D027A1CB}" sibTransId="{A3F0F5A6-5874-4738-AD95-254C887E73F5}"/>
    <dgm:cxn modelId="{28B4F05C-C8CC-4282-AEA5-E5353FA51E5E}" srcId="{C9142BE5-2B1A-45FE-B26D-51E98167C560}" destId="{745E2760-93EF-44EE-8A3E-21703AE9E765}" srcOrd="1" destOrd="0" parTransId="{40EF0336-B820-451E-890F-3185A2847B2D}" sibTransId="{0701B303-A703-41C2-BC64-E8BA0A86CDDA}"/>
    <dgm:cxn modelId="{1CAF0A39-1E64-4D1B-8672-736D73A2CEF8}" type="presOf" srcId="{CA2205C9-883E-4D02-B871-4FEF0EF0DF85}" destId="{ED83744E-2476-4253-B193-7EEC69DC5948}" srcOrd="0" destOrd="0" presId="urn:microsoft.com/office/officeart/2008/layout/VerticalCurvedList"/>
    <dgm:cxn modelId="{FB0CCFF3-EDF7-4C36-BAC3-13AE01F2F227}" srcId="{C9142BE5-2B1A-45FE-B26D-51E98167C560}" destId="{E9D95C7C-9D98-4404-89C6-9F86A3F67C14}" srcOrd="4" destOrd="0" parTransId="{E973B7AE-CF7A-437D-90E1-15FAF042BC02}" sibTransId="{822C5E76-D9DD-4AE7-86FD-D77ABD162004}"/>
    <dgm:cxn modelId="{236788C3-280D-4C94-9AE7-3FE29C7B3859}" srcId="{C9142BE5-2B1A-45FE-B26D-51E98167C560}" destId="{6B086794-1344-4CEA-9DCC-46C4D5DB90DB}" srcOrd="0" destOrd="0" parTransId="{21FDCC1D-36AD-4D1C-918F-E1532D770E66}" sibTransId="{EF3A7252-8C67-45E7-B060-FE6D5FC2AB8F}"/>
    <dgm:cxn modelId="{7BB79869-4C3F-463B-8966-53D51E5F24B3}" type="presOf" srcId="{4B17C236-F15F-4D40-8AB6-6654E5B04F44}" destId="{278F65AF-2063-4E74-B27F-E0B604E7F18C}" srcOrd="0" destOrd="0" presId="urn:microsoft.com/office/officeart/2008/layout/VerticalCurvedList"/>
    <dgm:cxn modelId="{881060D8-8DFD-4B41-BDD2-CA7B68881B0C}" type="presParOf" srcId="{BD0EB7CE-C9DA-483A-ACE0-2855FE7A42D3}" destId="{CF6C9A8E-4309-4A2E-B082-ABEF7D601581}" srcOrd="0" destOrd="0" presId="urn:microsoft.com/office/officeart/2008/layout/VerticalCurvedList"/>
    <dgm:cxn modelId="{48815481-06DA-4E86-B829-CF4EA7EAA007}" type="presParOf" srcId="{CF6C9A8E-4309-4A2E-B082-ABEF7D601581}" destId="{AD577F16-767E-4D5B-8C54-F673B3FF9127}" srcOrd="0" destOrd="0" presId="urn:microsoft.com/office/officeart/2008/layout/VerticalCurvedList"/>
    <dgm:cxn modelId="{FA7E92AB-ED48-493C-BD5C-C3DE061F17C7}" type="presParOf" srcId="{AD577F16-767E-4D5B-8C54-F673B3FF9127}" destId="{4331FE0A-D0CB-4D53-BEB1-3E3921354F3E}" srcOrd="0" destOrd="0" presId="urn:microsoft.com/office/officeart/2008/layout/VerticalCurvedList"/>
    <dgm:cxn modelId="{6F6D45F5-79D0-4DEC-AFE0-7D17CCE3719D}" type="presParOf" srcId="{AD577F16-767E-4D5B-8C54-F673B3FF9127}" destId="{EB0E3843-FBDB-4A1B-B551-550E6496B48D}" srcOrd="1" destOrd="0" presId="urn:microsoft.com/office/officeart/2008/layout/VerticalCurvedList"/>
    <dgm:cxn modelId="{568CA984-AB14-45D6-9970-09E3A6D2BB56}" type="presParOf" srcId="{AD577F16-767E-4D5B-8C54-F673B3FF9127}" destId="{81BE0875-3E1C-4017-B560-A17FC43DE289}" srcOrd="2" destOrd="0" presId="urn:microsoft.com/office/officeart/2008/layout/VerticalCurvedList"/>
    <dgm:cxn modelId="{D89D215E-DDC9-4032-B294-C9D7357CF4D1}" type="presParOf" srcId="{AD577F16-767E-4D5B-8C54-F673B3FF9127}" destId="{4F60DBE0-3516-4975-8979-6512AD836FBE}" srcOrd="3" destOrd="0" presId="urn:microsoft.com/office/officeart/2008/layout/VerticalCurvedList"/>
    <dgm:cxn modelId="{D5127629-B7B8-4B8A-BA90-7DA51C0F8153}" type="presParOf" srcId="{CF6C9A8E-4309-4A2E-B082-ABEF7D601581}" destId="{0ED2366C-F4F8-4972-B6C5-BE98BC4BC56E}" srcOrd="1" destOrd="0" presId="urn:microsoft.com/office/officeart/2008/layout/VerticalCurvedList"/>
    <dgm:cxn modelId="{C4B111B3-1F04-4E0E-B8DB-A18CEC5F261B}" type="presParOf" srcId="{CF6C9A8E-4309-4A2E-B082-ABEF7D601581}" destId="{8689A984-A7B6-4FA4-A566-8D3B7F503C06}" srcOrd="2" destOrd="0" presId="urn:microsoft.com/office/officeart/2008/layout/VerticalCurvedList"/>
    <dgm:cxn modelId="{E4B37189-7F9D-4480-ACAA-1A2566EEB0A0}" type="presParOf" srcId="{8689A984-A7B6-4FA4-A566-8D3B7F503C06}" destId="{06375EAD-59CC-4059-85D4-6024ABAA7361}" srcOrd="0" destOrd="0" presId="urn:microsoft.com/office/officeart/2008/layout/VerticalCurvedList"/>
    <dgm:cxn modelId="{DA00F331-D7D7-4949-9FCA-0BFBF16F4D94}" type="presParOf" srcId="{CF6C9A8E-4309-4A2E-B082-ABEF7D601581}" destId="{4C10C5BA-0AFF-4C88-9DE7-207BBFC02CAF}" srcOrd="3" destOrd="0" presId="urn:microsoft.com/office/officeart/2008/layout/VerticalCurvedList"/>
    <dgm:cxn modelId="{5538A6A6-0164-4A97-80B3-14CBB47DC726}" type="presParOf" srcId="{CF6C9A8E-4309-4A2E-B082-ABEF7D601581}" destId="{C003C3AD-2A1F-4670-8378-3E97E61A1C52}" srcOrd="4" destOrd="0" presId="urn:microsoft.com/office/officeart/2008/layout/VerticalCurvedList"/>
    <dgm:cxn modelId="{E13A4484-F961-46AB-B1AA-13181AB0FE9B}" type="presParOf" srcId="{C003C3AD-2A1F-4670-8378-3E97E61A1C52}" destId="{D413CAB1-C579-402F-A532-262E3AE58582}" srcOrd="0" destOrd="0" presId="urn:microsoft.com/office/officeart/2008/layout/VerticalCurvedList"/>
    <dgm:cxn modelId="{45B269B2-80BE-45FD-B594-B31D9E157F90}" type="presParOf" srcId="{CF6C9A8E-4309-4A2E-B082-ABEF7D601581}" destId="{ED83744E-2476-4253-B193-7EEC69DC5948}" srcOrd="5" destOrd="0" presId="urn:microsoft.com/office/officeart/2008/layout/VerticalCurvedList"/>
    <dgm:cxn modelId="{F83AF531-0E46-4BC7-AD67-124B3337D49E}" type="presParOf" srcId="{CF6C9A8E-4309-4A2E-B082-ABEF7D601581}" destId="{FE571EFF-182F-4D7B-9264-EC05D9C8E7AC}" srcOrd="6" destOrd="0" presId="urn:microsoft.com/office/officeart/2008/layout/VerticalCurvedList"/>
    <dgm:cxn modelId="{A5D79F63-0119-4662-9FA0-1DDA9158A109}" type="presParOf" srcId="{FE571EFF-182F-4D7B-9264-EC05D9C8E7AC}" destId="{E6C911C3-32A0-42B6-ABBA-665B9DFA957F}" srcOrd="0" destOrd="0" presId="urn:microsoft.com/office/officeart/2008/layout/VerticalCurvedList"/>
    <dgm:cxn modelId="{122C43E0-7B07-41B7-A116-9010ACC4B720}" type="presParOf" srcId="{CF6C9A8E-4309-4A2E-B082-ABEF7D601581}" destId="{278F65AF-2063-4E74-B27F-E0B604E7F18C}" srcOrd="7" destOrd="0" presId="urn:microsoft.com/office/officeart/2008/layout/VerticalCurvedList"/>
    <dgm:cxn modelId="{ABD90139-6611-437B-9C08-FBB472C5A00F}" type="presParOf" srcId="{CF6C9A8E-4309-4A2E-B082-ABEF7D601581}" destId="{755A3987-F651-4C3C-82B3-F816666C7630}" srcOrd="8" destOrd="0" presId="urn:microsoft.com/office/officeart/2008/layout/VerticalCurvedList"/>
    <dgm:cxn modelId="{189475DA-2A68-4D5A-B513-907D6C1900AC}" type="presParOf" srcId="{755A3987-F651-4C3C-82B3-F816666C7630}" destId="{CC4E5C14-46FC-4DA7-AEE7-43520B3886C9}" srcOrd="0" destOrd="0" presId="urn:microsoft.com/office/officeart/2008/layout/VerticalCurvedList"/>
    <dgm:cxn modelId="{E2857D37-A4A6-4F36-BDB7-D460CD2638AC}" type="presParOf" srcId="{CF6C9A8E-4309-4A2E-B082-ABEF7D601581}" destId="{35EEBD27-F4CF-41AF-8039-8A7E4B000FFB}" srcOrd="9" destOrd="0" presId="urn:microsoft.com/office/officeart/2008/layout/VerticalCurvedList"/>
    <dgm:cxn modelId="{89368372-F7FA-4A60-A516-676F96B3F23A}" type="presParOf" srcId="{CF6C9A8E-4309-4A2E-B082-ABEF7D601581}" destId="{9F8AB175-68A3-42F8-9465-0A88117C5E57}" srcOrd="10" destOrd="0" presId="urn:microsoft.com/office/officeart/2008/layout/VerticalCurvedList"/>
    <dgm:cxn modelId="{FE173C83-F8E2-4210-8D5A-233E40D1985B}" type="presParOf" srcId="{9F8AB175-68A3-42F8-9465-0A88117C5E57}" destId="{3AD81B9E-883E-4FF0-A1B4-C63FAA8BE810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E3843-FBDB-4A1B-B551-550E6496B48D}">
      <dsp:nvSpPr>
        <dsp:cNvPr id="0" name=""/>
        <dsp:cNvSpPr/>
      </dsp:nvSpPr>
      <dsp:spPr>
        <a:xfrm>
          <a:off x="-4248800" y="-651877"/>
          <a:ext cx="5062344" cy="5062344"/>
        </a:xfrm>
        <a:prstGeom prst="blockArc">
          <a:avLst>
            <a:gd name="adj1" fmla="val 18900000"/>
            <a:gd name="adj2" fmla="val 2700000"/>
            <a:gd name="adj3" fmla="val 427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2366C-F4F8-4972-B6C5-BE98BC4BC56E}">
      <dsp:nvSpPr>
        <dsp:cNvPr id="0" name=""/>
        <dsp:cNvSpPr/>
      </dsp:nvSpPr>
      <dsp:spPr>
        <a:xfrm>
          <a:off x="356316" y="234836"/>
          <a:ext cx="5548815" cy="46997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042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0.1 </a:t>
          </a:r>
          <a:r>
            <a:rPr lang="en-GB" sz="23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mol</a:t>
          </a: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benzoic acid</a:t>
          </a:r>
          <a:endParaRPr lang="ar-IQ" sz="2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6316" y="234836"/>
        <a:ext cx="5548815" cy="469974"/>
      </dsp:txXfrm>
    </dsp:sp>
    <dsp:sp modelId="{06375EAD-59CC-4059-85D4-6024ABAA7361}">
      <dsp:nvSpPr>
        <dsp:cNvPr id="0" name=""/>
        <dsp:cNvSpPr/>
      </dsp:nvSpPr>
      <dsp:spPr>
        <a:xfrm>
          <a:off x="62582" y="176089"/>
          <a:ext cx="587467" cy="58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10C5BA-0AFF-4C88-9DE7-207BBFC02CAF}">
      <dsp:nvSpPr>
        <dsp:cNvPr id="0" name=""/>
        <dsp:cNvSpPr/>
      </dsp:nvSpPr>
      <dsp:spPr>
        <a:xfrm>
          <a:off x="693086" y="939572"/>
          <a:ext cx="5212045" cy="469974"/>
        </a:xfrm>
        <a:prstGeom prst="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042" tIns="58420" rIns="58420" bIns="58420" numCol="1" spcCol="1270" anchor="ctr" anchorCtr="0">
          <a:noAutofit/>
        </a:bodyPr>
        <a:lstStyle/>
        <a:p>
          <a:pPr lvl="0" algn="l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 mL methanol</a:t>
          </a:r>
          <a:endParaRPr lang="ar-IQ" sz="2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3086" y="939572"/>
        <a:ext cx="5212045" cy="469974"/>
      </dsp:txXfrm>
    </dsp:sp>
    <dsp:sp modelId="{D413CAB1-C579-402F-A532-262E3AE58582}">
      <dsp:nvSpPr>
        <dsp:cNvPr id="0" name=""/>
        <dsp:cNvSpPr/>
      </dsp:nvSpPr>
      <dsp:spPr>
        <a:xfrm>
          <a:off x="399352" y="880825"/>
          <a:ext cx="587467" cy="58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D83744E-2476-4253-B193-7EEC69DC5948}">
      <dsp:nvSpPr>
        <dsp:cNvPr id="0" name=""/>
        <dsp:cNvSpPr/>
      </dsp:nvSpPr>
      <dsp:spPr>
        <a:xfrm>
          <a:off x="796447" y="1644307"/>
          <a:ext cx="5108684" cy="469974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042" tIns="58420" rIns="58420" bIns="58420" numCol="1" spcCol="1270" anchor="ctr" anchorCtr="0">
          <a:noAutofit/>
        </a:bodyPr>
        <a:lstStyle/>
        <a:p>
          <a:pPr lvl="0" algn="l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3.0 mL of concentrated </a:t>
          </a:r>
          <a:r>
            <a:rPr lang="en-GB" sz="23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sulfuric</a:t>
          </a: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acid </a:t>
          </a:r>
          <a:endParaRPr lang="ar-IQ" sz="2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96447" y="1644307"/>
        <a:ext cx="5108684" cy="469974"/>
      </dsp:txXfrm>
    </dsp:sp>
    <dsp:sp modelId="{E6C911C3-32A0-42B6-ABBA-665B9DFA957F}">
      <dsp:nvSpPr>
        <dsp:cNvPr id="0" name=""/>
        <dsp:cNvSpPr/>
      </dsp:nvSpPr>
      <dsp:spPr>
        <a:xfrm>
          <a:off x="502713" y="1585561"/>
          <a:ext cx="587467" cy="58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8F65AF-2063-4E74-B27F-E0B604E7F18C}">
      <dsp:nvSpPr>
        <dsp:cNvPr id="0" name=""/>
        <dsp:cNvSpPr/>
      </dsp:nvSpPr>
      <dsp:spPr>
        <a:xfrm>
          <a:off x="693086" y="2349043"/>
          <a:ext cx="5212045" cy="469974"/>
        </a:xfrm>
        <a:prstGeom prst="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042" tIns="58420" rIns="58420" bIns="58420" numCol="1" spcCol="1270" anchor="ctr" anchorCtr="0">
          <a:noAutofit/>
        </a:bodyPr>
        <a:lstStyle/>
        <a:p>
          <a:pPr lvl="0" algn="l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50mL methylene chloride</a:t>
          </a:r>
          <a:endParaRPr lang="ar-IQ" sz="2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3086" y="2349043"/>
        <a:ext cx="5212045" cy="469974"/>
      </dsp:txXfrm>
    </dsp:sp>
    <dsp:sp modelId="{CC4E5C14-46FC-4DA7-AEE7-43520B3886C9}">
      <dsp:nvSpPr>
        <dsp:cNvPr id="0" name=""/>
        <dsp:cNvSpPr/>
      </dsp:nvSpPr>
      <dsp:spPr>
        <a:xfrm>
          <a:off x="399352" y="2290296"/>
          <a:ext cx="587467" cy="58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EEBD27-F4CF-41AF-8039-8A7E4B000FFB}">
      <dsp:nvSpPr>
        <dsp:cNvPr id="0" name=""/>
        <dsp:cNvSpPr/>
      </dsp:nvSpPr>
      <dsp:spPr>
        <a:xfrm>
          <a:off x="356316" y="3053779"/>
          <a:ext cx="5548815" cy="469974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3042" tIns="58420" rIns="58420" bIns="58420" numCol="1" spcCol="1270" anchor="ctr" anchorCtr="0">
          <a:noAutofit/>
        </a:bodyPr>
        <a:lstStyle/>
        <a:p>
          <a:pPr lvl="0" algn="l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 mL 5% sodium carbonate</a:t>
          </a:r>
          <a:endParaRPr lang="ar-IQ" sz="23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6316" y="3053779"/>
        <a:ext cx="5548815" cy="469974"/>
      </dsp:txXfrm>
    </dsp:sp>
    <dsp:sp modelId="{3AD81B9E-883E-4FF0-A1B4-C63FAA8BE810}">
      <dsp:nvSpPr>
        <dsp:cNvPr id="0" name=""/>
        <dsp:cNvSpPr/>
      </dsp:nvSpPr>
      <dsp:spPr>
        <a:xfrm>
          <a:off x="62582" y="2995032"/>
          <a:ext cx="587467" cy="5874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4313" y="0"/>
            <a:ext cx="3078162" cy="469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78162" cy="469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93DA5B-EE25-46F4-B83C-F1E497563524}" type="datetimeFigureOut">
              <a:rPr lang="ar-IQ" smtClean="0"/>
              <a:pPr/>
              <a:t>03/08/1437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4313" y="8916988"/>
            <a:ext cx="3078162" cy="469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916988"/>
            <a:ext cx="3078162" cy="469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A8FF14C-1332-4CC5-8C1E-A4101F0C26D0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135150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F14C-1332-4CC5-8C1E-A4101F0C26D0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133111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480" y="4120595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825" y="503682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BA42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2360065"/>
            <a:ext cx="7314285" cy="13743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Monotype Corsiva" pitchFamily="66" charset="0"/>
              </a:rPr>
              <a:t>Preparation of Methyl Benzoate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3310" y="3887115"/>
            <a:ext cx="6719020" cy="152705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Monotype Corsiva" pitchFamily="66" charset="0"/>
                <a:cs typeface="+mj-cs"/>
              </a:rPr>
              <a:t>Assistant Lecturer: Noor  </a:t>
            </a:r>
            <a:r>
              <a:rPr lang="en-US" sz="3600" b="1" dirty="0" err="1" smtClean="0">
                <a:solidFill>
                  <a:schemeClr val="tx2"/>
                </a:solidFill>
                <a:latin typeface="Monotype Corsiva" pitchFamily="66" charset="0"/>
                <a:cs typeface="+mj-cs"/>
              </a:rPr>
              <a:t>Waleed</a:t>
            </a:r>
            <a:endParaRPr lang="en-US" sz="3600" b="1" dirty="0" smtClean="0">
              <a:solidFill>
                <a:schemeClr val="tx2"/>
              </a:solidFill>
              <a:latin typeface="Monotype Corsiva" pitchFamily="66" charset="0"/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Monotype Corsiva" pitchFamily="66" charset="0"/>
                <a:cs typeface="+mj-cs"/>
              </a:rPr>
              <a:t>Department of </a:t>
            </a:r>
            <a:r>
              <a:rPr lang="en-US" b="1" i="1" dirty="0" smtClean="0">
                <a:solidFill>
                  <a:schemeClr val="tx2"/>
                </a:solidFill>
                <a:latin typeface="Monotype Corsiva" pitchFamily="66" charset="0"/>
                <a:cs typeface="+mj-cs"/>
              </a:rPr>
              <a:t>Pharmaceutical chemistry</a:t>
            </a:r>
            <a:endParaRPr lang="en-US" b="1" dirty="0" smtClean="0">
              <a:solidFill>
                <a:schemeClr val="tx2"/>
              </a:solidFill>
              <a:latin typeface="Monotype Corsiva" pitchFamily="66" charset="0"/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Monotype Corsiva" pitchFamily="66" charset="0"/>
                <a:cs typeface="+mj-cs"/>
              </a:rPr>
              <a:t>College of pharmacy </a:t>
            </a: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7900" y="222195"/>
            <a:ext cx="7329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GB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(((</a:t>
            </a:r>
            <a:r>
              <a:rPr lang="en-GB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Reflux</a:t>
            </a:r>
            <a:r>
              <a:rPr lang="en-GB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))) </a:t>
            </a:r>
            <a:endParaRPr lang="en-GB" sz="28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1. Add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0.61 g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benzoic acid to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round bottom flask.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2. Add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3 mL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methanol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3. Add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0.15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mL of concentrated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sulfuric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acid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4. Mix all reactants and add boiling stones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5. Attach a water cooled reflux condenser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6. Reflux for one hour </a:t>
            </a:r>
          </a:p>
        </p:txBody>
      </p:sp>
    </p:spTree>
    <p:extLst>
      <p:ext uri="{BB962C8B-B14F-4D97-AF65-F5344CB8AC3E}">
        <p14:creationId xmlns="" xmlns:p14="http://schemas.microsoft.com/office/powerpoint/2010/main" val="18129997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9785" y="222195"/>
            <a:ext cx="763525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(((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Separation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)))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1. Cool the mixture to room temperature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Decant the mixture into a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separatory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funnel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Rinse the round bottom flask with 10 mL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of methylene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chloride into the funnel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4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Add 40 mL of methylene chloride and 40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mL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water to the funnel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5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Extract the methyl benzoate into the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---       methylene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chloride layer by shaking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6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Separate the organic and aqueous phases </a:t>
            </a:r>
          </a:p>
        </p:txBody>
      </p:sp>
    </p:spTree>
    <p:extLst>
      <p:ext uri="{BB962C8B-B14F-4D97-AF65-F5344CB8AC3E}">
        <p14:creationId xmlns="" xmlns:p14="http://schemas.microsoft.com/office/powerpoint/2010/main" val="10014664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965" y="680310"/>
            <a:ext cx="82460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(((</a:t>
            </a: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Washing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)))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do not discard any materials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during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this step)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Wash the organic layer with 20 mL </a:t>
            </a:r>
            <a:r>
              <a:rPr lang="en-GB" sz="2800" b="1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800" b="1" smtClean="0">
                <a:latin typeface="Times New Roman" pitchFamily="18" charset="0"/>
                <a:cs typeface="Times New Roman" pitchFamily="18" charset="0"/>
              </a:rPr>
              <a:t>water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Wash the organic layer with 20 mL of 5%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--</a:t>
            </a:r>
            <a:r>
              <a:rPr lang="en-GB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sodium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carbonate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3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Repeat step 2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  4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Wash the organic layer with water </a:t>
            </a:r>
          </a:p>
          <a:p>
            <a:pPr algn="just"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      5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Drain the organic layer into a dry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-----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-                      flask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and dry with magnesium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sulfate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004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670" y="680310"/>
            <a:ext cx="824607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6. The aqueous layer from the sodium carbonate wash should be acidified with concentrated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When this aqueous material is made strongly acidic with hydrochloric acid, unreacted benzoic acid may be observed. The unreacted benzoic acid should precipitate. Remove the solvent by vacuum filtration.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Collect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and dry the solid benzoic acid and let it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air-dry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until the next lab period. You will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----</a:t>
            </a:r>
            <a:r>
              <a:rPr lang="en-GB" sz="2800" b="1" dirty="0" smtClean="0">
                <a:solidFill>
                  <a:srgbClr val="6BA42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       need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this weight for the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Keq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calculations. </a:t>
            </a:r>
          </a:p>
        </p:txBody>
      </p:sp>
    </p:spTree>
    <p:extLst>
      <p:ext uri="{BB962C8B-B14F-4D97-AF65-F5344CB8AC3E}">
        <p14:creationId xmlns="" xmlns:p14="http://schemas.microsoft.com/office/powerpoint/2010/main" val="11837188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669" y="680310"/>
            <a:ext cx="83987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(((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Distillations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)))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1. Transfer the dried product (minus the solids) and methylene chloride to a round bottom flask large enough to accommodate the total volume </a:t>
            </a:r>
          </a:p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2. Attach a three way adapter and short condenser and thermometer </a:t>
            </a:r>
          </a:p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Distill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off the solvent, methylene chloride. </a:t>
            </a:r>
          </a:p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4. Transfer the residue from step 3 into a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preweighed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container. If needed, transfer the residue from step 3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sz="2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to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 small round bottom flask as possible, reattach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 the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adapter and condenser and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thermometer -                and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distill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the product into a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preweighed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  </a:t>
            </a:r>
            <a:r>
              <a:rPr lang="en-GB" sz="2800" b="1" dirty="0" smtClean="0">
                <a:solidFill>
                  <a:srgbClr val="6BA42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                container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77755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4375" y="222196"/>
            <a:ext cx="809336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(((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Analysis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)))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1. Determine the actual yield of the product and the unreacted (recovered) benzoic acid.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2. Determine the refractive index of the product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3. Obtain an IR spectrum of the product (reference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spectrum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are at the end of this document) </a:t>
            </a:r>
          </a:p>
          <a:p>
            <a:pPr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Calculate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Keq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 5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Calculate theoretical yield and determine %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-                 yield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0645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8966" y="680309"/>
            <a:ext cx="86950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Calculations </a:t>
            </a:r>
          </a:p>
          <a:p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Calculation of the % Yield based upon amount of benzoic acid that is consumed: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9768"/>
            <a:ext cx="9091232" cy="150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7029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642918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Q1/Write the name of the reaction used to prepare the ester  with the name and definition of the ester you prepared?</a:t>
            </a:r>
          </a:p>
          <a:p>
            <a:pPr algn="just"/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Q2/ Write the equation and name all the chemicals needed during the reaction of preparation of our ester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000108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Q1/What is the reaction used to prepare the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ester?What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catalyst we use in our lab. And numerate other types of catalysts?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Q2/ Write the equation of ester preparation and describe the relation between the yield and the reactant? </a:t>
            </a:r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642918"/>
            <a:ext cx="721523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Q1/What is the reaction used to prepare the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ester?What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catalyst we use in our lab. And numerate other types of catalysts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Write the equation and name all the chemicals needed during the reaction of preparation of our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ester? </a:t>
            </a: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22196"/>
            <a:ext cx="8390540" cy="590396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Esters</a:t>
            </a:r>
            <a:r>
              <a:rPr lang="en-GB" sz="3200" b="1" dirty="0" smtClean="0">
                <a:solidFill>
                  <a:schemeClr val="accent1"/>
                </a:solidFill>
                <a:latin typeface="Algerian" pitchFamily="82" charset="0"/>
                <a:cs typeface="Times New Roman" pitchFamily="18" charset="0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chemical compounds derived from an acid (organic or inorganic) in which at least one –OH (hydroxyl) group is replaced by an –O–alkyl (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alkoxy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group.Usually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esters are derived from a carboxylic acid and an alcohol.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065" y="3580888"/>
            <a:ext cx="4834394" cy="213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46898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785794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Q1/Write the name of the reaction used to prepare the ester  with the name and definition of the ester you prepared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Q2/Do you thing that using an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equimolar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different amount of acid and alcohol is better in the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methylbenzoate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preparation and why?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527604"/>
            <a:ext cx="8085130" cy="559855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GB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ester group is an important functional group that can be synthesized in a number of different ways. The low-molecular-weight esters have very pleasant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odors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indeed are the major 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components 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flavor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odor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aspects of 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     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#-  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fruits. </a:t>
            </a:r>
            <a:endParaRPr lang="en-GB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65" y="374900"/>
            <a:ext cx="2633663" cy="9144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</p:spTree>
    <p:extLst>
      <p:ext uri="{BB962C8B-B14F-4D97-AF65-F5344CB8AC3E}">
        <p14:creationId xmlns="" xmlns:p14="http://schemas.microsoft.com/office/powerpoint/2010/main" val="26248808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374900"/>
            <a:ext cx="8390540" cy="575126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Although the natural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flavor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may contain nearly a hundred different compounds, single esters approximate the natural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odors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are often used in the food industry for artificial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fragrances.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Esters can be prepared by the reaction of a carboxylic acid with an alcohol in the presence of a catalyst such 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--      as 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concentrated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sulfuric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acid, hydrogen chloride</a:t>
            </a:r>
          </a:p>
        </p:txBody>
      </p:sp>
    </p:spTree>
    <p:extLst>
      <p:ext uri="{BB962C8B-B14F-4D97-AF65-F5344CB8AC3E}">
        <p14:creationId xmlns="" xmlns:p14="http://schemas.microsoft.com/office/powerpoint/2010/main" val="42722167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2196"/>
            <a:ext cx="8237835" cy="590396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toluenesulfonic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acid, or the acid form of an ion exchange resin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GB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6" y="1291130"/>
            <a:ext cx="8704184" cy="1832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6260" y="2665475"/>
            <a:ext cx="8489271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dirty="0"/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This Fischer esterification reaction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reaches equilibrium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after a few hours of refluxing.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The     position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the equilibrium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can be shifted by adding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-      more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the  acid  or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the alcohol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                           -                       depending on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cost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or availability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464473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680310"/>
            <a:ext cx="8085130" cy="544585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mechanism of the reaction involves initial protonation of the carboxyl group, attack by the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hydroxyl, a proton transfer, and loss of water followed by loss of the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catalyzing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proton to give the ester.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432413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680310"/>
            <a:ext cx="8085130" cy="544585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this experiment you will prepare methyl benzoate by reacting benzoic acid with methanol using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sulfuric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 as a catalyst. Since this is a reversible reaction, it will reach an equilibrium that is described by the equilibrium constant, </a:t>
            </a:r>
            <a:r>
              <a:rPr lang="en-GB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Keq</a:t>
            </a:r>
            <a:r>
              <a:rPr lang="en-GB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719526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1"/>
            <a:ext cx="8856889" cy="220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6260" y="1901950"/>
            <a:ext cx="8551480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dirty="0"/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For this experiment, you will isolate the product, methyl benzoate, and any unreacted benzoic acid. Using this data, you will calculate the equilibrium constant for the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reaction .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94335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143865111"/>
              </p:ext>
            </p:extLst>
          </p:nvPr>
        </p:nvGraphicFramePr>
        <p:xfrm>
          <a:off x="1823310" y="1443835"/>
          <a:ext cx="5955495" cy="3758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loud Callout 3"/>
          <p:cNvSpPr/>
          <p:nvPr/>
        </p:nvSpPr>
        <p:spPr>
          <a:xfrm>
            <a:off x="80220" y="222195"/>
            <a:ext cx="6260906" cy="1221640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Chemicals Required</a:t>
            </a:r>
            <a:r>
              <a:rPr lang="en-GB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033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12625</TotalTime>
  <Words>1026</Words>
  <Application>Microsoft Office PowerPoint</Application>
  <PresentationFormat>On-screen Show (4:3)</PresentationFormat>
  <Paragraphs>64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Preparation of Methyl Benzoate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IRAQ_ISP</cp:lastModifiedBy>
  <cp:revision>296</cp:revision>
  <cp:lastPrinted>2015-05-25T12:37:25Z</cp:lastPrinted>
  <dcterms:created xsi:type="dcterms:W3CDTF">2013-08-21T19:17:07Z</dcterms:created>
  <dcterms:modified xsi:type="dcterms:W3CDTF">2016-05-10T11:40:23Z</dcterms:modified>
</cp:coreProperties>
</file>