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  <a:srgbClr val="FFCC00"/>
    <a:srgbClr val="111111"/>
    <a:srgbClr val="FF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3962400" cy="3124200"/>
          </a:xfrm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038600"/>
            <a:ext cx="3886200" cy="1447800"/>
          </a:xfrm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>
              <a:buClr>
                <a:schemeClr val="tx1"/>
              </a:buClr>
              <a:buFontTx/>
              <a:buNone/>
              <a:defRPr>
                <a:solidFill>
                  <a:srgbClr val="CC00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pic>
        <p:nvPicPr>
          <p:cNvPr id="3083" name="Picture 11" descr="j02892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304800"/>
            <a:ext cx="4144963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1A595-419A-4F76-943E-E43780B029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1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133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453EB-3764-4EA9-9CCE-00AC7CE9E6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49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2883F-4F23-498F-B55B-6ECEE64691C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60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4404-0AB6-474A-ACF3-6F12D7339C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25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91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91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1C88F-96B3-4223-ACF8-C0188B42E92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51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B3221-570A-4D8F-8574-6F555731E6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40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A290E-D1D0-4BF2-A2F1-21998FA3561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73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7AFDC-9DB4-4DA0-968F-5E072659EA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97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1E2D8-3864-487F-9D29-87D4E522B9D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50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AF28C-3D19-4B04-8F85-4444EB20E1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54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j028929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7588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4638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11111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534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11111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CC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553200"/>
            <a:ext cx="495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C0000"/>
                </a:solidFill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5532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0000"/>
                </a:solidFill>
              </a:defRPr>
            </a:lvl1pPr>
          </a:lstStyle>
          <a:p>
            <a:fld id="{A0C18C3E-C00F-4F68-BF4B-13BAAF1193E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+mj-lt"/>
          <a:ea typeface="+mj-ea"/>
          <a:cs typeface="+mj-cs"/>
        </a:defRPr>
      </a:lvl1pPr>
      <a:lvl2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Arial" charset="0"/>
        </a:defRPr>
      </a:lvl2pPr>
      <a:lvl3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Arial" charset="0"/>
        </a:defRPr>
      </a:lvl3pPr>
      <a:lvl4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Arial" charset="0"/>
        </a:defRPr>
      </a:lvl4pPr>
      <a:lvl5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Arial" charset="0"/>
        </a:defRPr>
      </a:lvl5pPr>
      <a:lvl6pPr marL="8001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Arial" charset="0"/>
        </a:defRPr>
      </a:lvl6pPr>
      <a:lvl7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Arial" charset="0"/>
        </a:defRPr>
      </a:lvl7pPr>
      <a:lvl8pPr marL="17145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Arial" charset="0"/>
        </a:defRPr>
      </a:lvl8pPr>
      <a:lvl9pPr marL="21717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defRPr sz="4400" b="1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481" y="332656"/>
            <a:ext cx="4896544" cy="3240360"/>
          </a:xfrm>
        </p:spPr>
        <p:txBody>
          <a:bodyPr/>
          <a:lstStyle/>
          <a:p>
            <a:pPr algn="ctr"/>
            <a:r>
              <a:rPr lang="en-GB" sz="4800" dirty="0" smtClean="0">
                <a:latin typeface="Times New Roman" pitchFamily="18" charset="0"/>
                <a:cs typeface="Times New Roman" pitchFamily="18" charset="0"/>
              </a:rPr>
              <a:t>Isolation of Methyl Salicylate</a:t>
            </a:r>
            <a:br>
              <a:rPr lang="en-GB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(oil of wintergreen)</a:t>
            </a:r>
            <a:endParaRPr lang="en-GB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Explosion 2 1"/>
          <p:cNvSpPr/>
          <p:nvPr/>
        </p:nvSpPr>
        <p:spPr>
          <a:xfrm rot="278253">
            <a:off x="114513" y="3041197"/>
            <a:ext cx="4557684" cy="363111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Assistant lecturer</a:t>
            </a:r>
          </a:p>
          <a:p>
            <a:pPr algn="ctr"/>
            <a:r>
              <a:rPr lang="en-GB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Noor  </a:t>
            </a:r>
            <a:r>
              <a:rPr lang="en-GB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Waleed</a:t>
            </a:r>
            <a:endParaRPr lang="en-GB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692696"/>
            <a:ext cx="7871792" cy="583264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</a:rPr>
              <a:t>5. Gently boil the solution for 75 minutes (maintain the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temperature at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</a:rPr>
              <a:t>approximately 80 °C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).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6. After the solution cools to room temperature, add 1 mL of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CH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Cl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to the reaction mixture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7. Shake the resulting suspension (with venting)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8. Allow the layers to separate, and transfer the organic layer, which contains your product, to another container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sz="2400" dirty="0">
              <a:latin typeface="Calibri"/>
              <a:ea typeface="Calibri"/>
              <a:cs typeface="Arial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8911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692696"/>
            <a:ext cx="7871792" cy="5760640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9.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Add 1 mL of an aqueous 5% sodium bicarbonate solution to the combined CH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Cl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extracts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10.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Mix the solutions together, allow the solvents to separate, and transfer the organic layer to a clean, dry flask.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11.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Dry the CH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Cl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solution with anhydrous sodium sulfate. 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12.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Evaporate the CH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Cl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using a warm water bath and a gentle stream of compressed air.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8787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548680"/>
            <a:ext cx="7871792" cy="5577483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Calculations:</a:t>
            </a:r>
            <a:r>
              <a:rPr lang="en-US" sz="2400" dirty="0">
                <a:solidFill>
                  <a:srgbClr val="231F20"/>
                </a:solidFill>
                <a:latin typeface="Times New Roman"/>
                <a:ea typeface="Calibri"/>
                <a:cs typeface="Arial"/>
              </a:rPr>
              <a:t> 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Theoretical yield/Practical yield: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231F20"/>
                </a:solidFill>
                <a:latin typeface="Times New Roman"/>
                <a:ea typeface="Calibri"/>
                <a:cs typeface="Arial"/>
              </a:rPr>
              <a:t>The theoretical yield is usually calculated from the equation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231F20"/>
                </a:solidFill>
                <a:latin typeface="Times New Roman"/>
                <a:ea typeface="Calibri"/>
                <a:cs typeface="Arial"/>
              </a:rPr>
              <a:t>Practical Yield = x 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231F20"/>
                </a:solidFill>
                <a:latin typeface="Times New Roman"/>
                <a:ea typeface="Calibri"/>
                <a:cs typeface="Arial"/>
              </a:rPr>
              <a:t>Therefore, Percentage Practical Yield =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Practical yield / Theoretical yield</a:t>
            </a:r>
            <a:r>
              <a:rPr lang="en-US" sz="2400" dirty="0">
                <a:solidFill>
                  <a:srgbClr val="231F20"/>
                </a:solidFill>
                <a:latin typeface="Times New Roman"/>
                <a:ea typeface="Calibri"/>
                <a:cs typeface="Arial"/>
              </a:rPr>
              <a:t>× </a:t>
            </a:r>
            <a:r>
              <a:rPr lang="en-US" sz="2400" dirty="0" smtClean="0">
                <a:solidFill>
                  <a:srgbClr val="231F20"/>
                </a:solidFill>
                <a:latin typeface="Times New Roman"/>
                <a:ea typeface="Calibri"/>
                <a:cs typeface="Arial"/>
              </a:rPr>
              <a:t>100</a:t>
            </a:r>
            <a:endParaRPr lang="en-GB" sz="24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805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548680"/>
            <a:ext cx="7871792" cy="557748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Q1/ Write five uses for methyl salicylate?</a:t>
            </a:r>
          </a:p>
          <a:p>
            <a:pPr marL="0" indent="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Q2/ What are the differences between reactant and intermediate for the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catalyzed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uncatalyzed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reaction explain it in a scheme?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00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hyl salicylate lab.4 co. 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methyl salicylate lab.4 co. 1</Template>
  <TotalTime>560</TotalTime>
  <Words>217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methyl salicylate lab.4 co. 1</vt:lpstr>
      <vt:lpstr>Isolation of Methyl Salicylate (oil of wintergreen)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Methyl Salicylate</dc:title>
  <dc:creator>noor</dc:creator>
  <cp:lastModifiedBy>noor</cp:lastModifiedBy>
  <cp:revision>21</cp:revision>
  <dcterms:created xsi:type="dcterms:W3CDTF">2016-10-31T19:34:18Z</dcterms:created>
  <dcterms:modified xsi:type="dcterms:W3CDTF">2016-11-08T06:07:41Z</dcterms:modified>
</cp:coreProperties>
</file>