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0"/>
  </p:notesMasterIdLst>
  <p:sldIdLst>
    <p:sldId id="256" r:id="rId2"/>
    <p:sldId id="257" r:id="rId3"/>
    <p:sldId id="276" r:id="rId4"/>
    <p:sldId id="258" r:id="rId5"/>
    <p:sldId id="259" r:id="rId6"/>
    <p:sldId id="260" r:id="rId7"/>
    <p:sldId id="261" r:id="rId8"/>
    <p:sldId id="262" r:id="rId9"/>
    <p:sldId id="263" r:id="rId10"/>
    <p:sldId id="269" r:id="rId11"/>
    <p:sldId id="264" r:id="rId12"/>
    <p:sldId id="270" r:id="rId13"/>
    <p:sldId id="265" r:id="rId14"/>
    <p:sldId id="266" r:id="rId15"/>
    <p:sldId id="267" r:id="rId16"/>
    <p:sldId id="271" r:id="rId17"/>
    <p:sldId id="268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7C25"/>
    <a:srgbClr val="DE68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660"/>
  </p:normalViewPr>
  <p:slideViewPr>
    <p:cSldViewPr>
      <p:cViewPr>
        <p:scale>
          <a:sx n="75" d="100"/>
          <a:sy n="75" d="100"/>
        </p:scale>
        <p:origin x="-1248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FB2E32-DE18-476E-B338-FED3BEED92EC}" type="datetimeFigureOut">
              <a:rPr lang="ar-IQ" smtClean="0"/>
              <a:t>05/02/1435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E479A7A-31A7-4FF2-AE50-7C745F6F883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52682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79A7A-31A7-4FF2-AE50-7C745F6F883D}" type="slidenum">
              <a:rPr lang="ar-IQ" smtClean="0"/>
              <a:t>11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80397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C7917FA-A2F0-4D28-94D0-F20C1EA9D94A}" type="datetimeFigureOut">
              <a:rPr lang="en-US" smtClean="0"/>
              <a:pPr/>
              <a:t>12/8/2013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0591AD7-2F98-4F42-9BB9-E7E19F5951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917FA-A2F0-4D28-94D0-F20C1EA9D94A}" type="datetimeFigureOut">
              <a:rPr lang="en-US" smtClean="0"/>
              <a:pPr/>
              <a:t>12/8/2013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1AD7-2F98-4F42-9BB9-E7E19F5951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917FA-A2F0-4D28-94D0-F20C1EA9D94A}" type="datetimeFigureOut">
              <a:rPr lang="en-US" smtClean="0"/>
              <a:pPr/>
              <a:t>12/8/2013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1AD7-2F98-4F42-9BB9-E7E19F5951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917FA-A2F0-4D28-94D0-F20C1EA9D94A}" type="datetimeFigureOut">
              <a:rPr lang="en-US" smtClean="0"/>
              <a:pPr/>
              <a:t>12/8/2013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1AD7-2F98-4F42-9BB9-E7E19F5951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917FA-A2F0-4D28-94D0-F20C1EA9D94A}" type="datetimeFigureOut">
              <a:rPr lang="en-US" smtClean="0"/>
              <a:pPr/>
              <a:t>12/8/2013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1AD7-2F98-4F42-9BB9-E7E19F5951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917FA-A2F0-4D28-94D0-F20C1EA9D94A}" type="datetimeFigureOut">
              <a:rPr lang="en-US" smtClean="0"/>
              <a:pPr/>
              <a:t>12/8/2013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1AD7-2F98-4F42-9BB9-E7E19F5951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C7917FA-A2F0-4D28-94D0-F20C1EA9D94A}" type="datetimeFigureOut">
              <a:rPr lang="en-US" smtClean="0"/>
              <a:pPr/>
              <a:t>12/8/2013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591AD7-2F98-4F42-9BB9-E7E19F5951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C7917FA-A2F0-4D28-94D0-F20C1EA9D94A}" type="datetimeFigureOut">
              <a:rPr lang="en-US" smtClean="0"/>
              <a:pPr/>
              <a:t>12/8/2013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0591AD7-2F98-4F42-9BB9-E7E19F5951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917FA-A2F0-4D28-94D0-F20C1EA9D94A}" type="datetimeFigureOut">
              <a:rPr lang="en-US" smtClean="0"/>
              <a:pPr/>
              <a:t>12/8/2013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1AD7-2F98-4F42-9BB9-E7E19F5951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917FA-A2F0-4D28-94D0-F20C1EA9D94A}" type="datetimeFigureOut">
              <a:rPr lang="en-US" smtClean="0"/>
              <a:pPr/>
              <a:t>12/8/2013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1AD7-2F98-4F42-9BB9-E7E19F5951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917FA-A2F0-4D28-94D0-F20C1EA9D94A}" type="datetimeFigureOut">
              <a:rPr lang="en-US" smtClean="0"/>
              <a:pPr/>
              <a:t>12/8/2013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1AD7-2F98-4F42-9BB9-E7E19F5951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C7917FA-A2F0-4D28-94D0-F20C1EA9D94A}" type="datetimeFigureOut">
              <a:rPr lang="en-US" smtClean="0"/>
              <a:pPr/>
              <a:t>12/8/2013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0591AD7-2F98-4F42-9BB9-E7E19F5951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09600" y="1828800"/>
            <a:ext cx="7772400" cy="1600200"/>
          </a:xfrm>
        </p:spPr>
        <p:txBody>
          <a:bodyPr>
            <a:noAutofit/>
          </a:bodyPr>
          <a:lstStyle/>
          <a:p>
            <a:pPr algn="ctr"/>
            <a:r>
              <a:rPr lang="en-US" sz="6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Rounded MT Bold" pitchFamily="34" charset="0"/>
              </a:rPr>
              <a:t>TANNINS</a:t>
            </a:r>
            <a:endParaRPr lang="en-US" sz="66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Rounded MT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0" y="762000"/>
            <a:ext cx="2438400" cy="762000"/>
          </a:xfrm>
        </p:spPr>
        <p:txBody>
          <a:bodyPr>
            <a:normAutofit/>
          </a:bodyPr>
          <a:lstStyle/>
          <a:p>
            <a:pPr algn="ctr"/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Rounded MT Bold" pitchFamily="34" charset="0"/>
              </a:rPr>
              <a:t>Lab.7</a:t>
            </a: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Rounded MT Bold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685800"/>
            <a:ext cx="4724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Rounded MT Bold" pitchFamily="34" charset="0"/>
              </a:rPr>
              <a:t>Pharmacognosy</a:t>
            </a:r>
          </a:p>
          <a:p>
            <a:pPr algn="ctr"/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Rounded MT Bold" pitchFamily="34" charset="0"/>
              </a:rPr>
              <a:t> 3rd Class, 1st Semester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Rounded MT Bold" pitchFamily="34" charset="0"/>
            </a:endParaRPr>
          </a:p>
        </p:txBody>
      </p:sp>
      <p:pic>
        <p:nvPicPr>
          <p:cNvPr id="7" name="Picture 6" descr="pomegr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86200"/>
            <a:ext cx="2819400" cy="2971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6" descr="green-tea-healt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3886200"/>
            <a:ext cx="2895600" cy="2971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annins Typ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838201"/>
            <a:ext cx="8305799" cy="55626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85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  <a:latin typeface="Arial Rounded MT Bold" pitchFamily="34" charset="0"/>
              </a:rPr>
              <a:t>Test on Tannins</a:t>
            </a:r>
            <a:endParaRPr lang="en-US" sz="32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accent3"/>
                </a:solidFill>
                <a:latin typeface="Arial Rounded MT Bold" pitchFamily="34" charset="0"/>
              </a:rPr>
              <a:t>Catechol Tannins (Condensed  Tannins)</a:t>
            </a:r>
          </a:p>
          <a:p>
            <a:pPr>
              <a:buFont typeface="Wingdings" pitchFamily="2" charset="2"/>
              <a:buChar char="v"/>
            </a:pPr>
            <a:endParaRPr lang="en-US" sz="2400" dirty="0" smtClean="0">
              <a:latin typeface="Arial Rounded MT Bold" pitchFamily="34" charset="0"/>
            </a:endParaRPr>
          </a:p>
          <a:p>
            <a:pPr marL="566928" lvl="0" indent="-457200">
              <a:buNone/>
            </a:pPr>
            <a:r>
              <a:rPr lang="en-US" sz="2000" b="1" dirty="0" smtClean="0">
                <a:latin typeface="Arial Rounded MT Bold" pitchFamily="34" charset="0"/>
              </a:rPr>
              <a:t>    Hamamelis leaf (witch-hazel leaf)</a:t>
            </a:r>
            <a:endParaRPr lang="en-US" sz="2000" dirty="0" smtClean="0">
              <a:latin typeface="Arial Rounded MT Bold" pitchFamily="34" charset="0"/>
            </a:endParaRPr>
          </a:p>
          <a:p>
            <a:pPr>
              <a:buNone/>
            </a:pPr>
            <a:r>
              <a:rPr lang="en-US" sz="2000" dirty="0" smtClean="0">
                <a:solidFill>
                  <a:schemeClr val="accent4"/>
                </a:solidFill>
                <a:latin typeface="Arial Rounded MT Bold" pitchFamily="34" charset="0"/>
              </a:rPr>
              <a:t>    Botanical name   </a:t>
            </a:r>
            <a:r>
              <a:rPr lang="en-US" sz="2000" i="1" dirty="0" smtClean="0">
                <a:latin typeface="Arial Rounded MT Bold" pitchFamily="34" charset="0"/>
              </a:rPr>
              <a:t>Hamamelis virginiana </a:t>
            </a:r>
          </a:p>
          <a:p>
            <a:pPr>
              <a:buNone/>
            </a:pPr>
            <a:r>
              <a:rPr lang="en-US" sz="2000" dirty="0" smtClean="0">
                <a:solidFill>
                  <a:schemeClr val="accent4"/>
                </a:solidFill>
                <a:latin typeface="Arial Rounded MT Bold" pitchFamily="34" charset="0"/>
              </a:rPr>
              <a:t>    Family </a:t>
            </a:r>
            <a:r>
              <a:rPr lang="en-US" sz="2000" dirty="0" smtClean="0">
                <a:latin typeface="Arial Rounded MT Bold" pitchFamily="34" charset="0"/>
              </a:rPr>
              <a:t>Hamamelidaceae</a:t>
            </a:r>
          </a:p>
          <a:p>
            <a:pPr>
              <a:buNone/>
            </a:pPr>
            <a:endParaRPr lang="en-US" sz="2000" dirty="0" smtClean="0">
              <a:latin typeface="Arial Rounded MT Bold" pitchFamily="34" charset="0"/>
            </a:endParaRPr>
          </a:p>
          <a:p>
            <a:pPr fontAlgn="base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accent3"/>
                </a:solidFill>
                <a:latin typeface="Arial Rounded MT Bold" pitchFamily="34" charset="0"/>
              </a:rPr>
              <a:t>Medicinal uses</a:t>
            </a:r>
          </a:p>
          <a:p>
            <a:pPr fontAlgn="base">
              <a:buFont typeface="Wingdings" pitchFamily="2" charset="2"/>
              <a:buChar char="Ø"/>
            </a:pPr>
            <a:r>
              <a:rPr lang="en-US" sz="2000" dirty="0" smtClean="0">
                <a:latin typeface="Arial Rounded MT Bold" pitchFamily="34" charset="0"/>
              </a:rPr>
              <a:t>   Witch Hazel contains tannins, flavonoids compounds, volatile oil and </a:t>
            </a:r>
            <a:r>
              <a:rPr lang="en-US" sz="2000" dirty="0" smtClean="0">
                <a:latin typeface="Arial Rounded MT Bold" pitchFamily="34" charset="0"/>
              </a:rPr>
              <a:t>has astringent</a:t>
            </a:r>
            <a:r>
              <a:rPr lang="en-US" sz="2000" dirty="0" smtClean="0">
                <a:latin typeface="Arial Rounded MT Bold" pitchFamily="34" charset="0"/>
              </a:rPr>
              <a:t>, antioxidant, antiseptic and antiviral properties.</a:t>
            </a:r>
          </a:p>
          <a:p>
            <a:pPr fontAlgn="base">
              <a:buFont typeface="Wingdings" pitchFamily="2" charset="2"/>
              <a:buChar char="Ø"/>
            </a:pPr>
            <a:r>
              <a:rPr lang="en-US" sz="2000" dirty="0" smtClean="0">
                <a:latin typeface="Arial Rounded MT Bold" pitchFamily="34" charset="0"/>
              </a:rPr>
              <a:t>    It is prescribed for HSV, diarrhea, dysentery, mouth ulcers, varicose veins,, skin inflammation, sore throat, sprains and bruises .</a:t>
            </a:r>
          </a:p>
          <a:p>
            <a:pPr fontAlgn="base">
              <a:buFont typeface="Wingdings" pitchFamily="2" charset="2"/>
              <a:buChar char="Ø"/>
            </a:pPr>
            <a:r>
              <a:rPr lang="en-US" sz="2000" dirty="0" smtClean="0">
                <a:latin typeface="Arial Rounded MT Bold" pitchFamily="34" charset="0"/>
              </a:rPr>
              <a:t>     It also acts as a skin tonic, a cure for eye inflammation and hemorrhoids.</a:t>
            </a:r>
          </a:p>
          <a:p>
            <a:pPr>
              <a:buNone/>
            </a:pPr>
            <a:endParaRPr lang="en-US" sz="2000" dirty="0" smtClean="0">
              <a:latin typeface="Arial Rounded MT Bold" pitchFamily="34" charset="0"/>
            </a:endParaRPr>
          </a:p>
          <a:p>
            <a:pPr>
              <a:buNone/>
            </a:pPr>
            <a:endParaRPr lang="en-US" sz="2000" dirty="0" smtClean="0">
              <a:latin typeface="Arial Rounded MT Bold" pitchFamily="34" charset="0"/>
            </a:endParaRPr>
          </a:p>
          <a:p>
            <a:pPr>
              <a:buNone/>
            </a:pPr>
            <a:endParaRPr lang="en-US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marL="566928" lvl="0" indent="-457200">
              <a:buFont typeface="+mj-lt"/>
              <a:buAutoNum type="alphaUcPeriod"/>
            </a:pPr>
            <a:r>
              <a:rPr lang="en-US" sz="2000" b="1" dirty="0" smtClean="0">
                <a:latin typeface="Arial Rounded MT Bold" pitchFamily="34" charset="0"/>
              </a:rPr>
              <a:t>Examine</a:t>
            </a:r>
            <a:endParaRPr lang="en-US" sz="2000" dirty="0" smtClean="0">
              <a:latin typeface="Arial Rounded MT Bold" pitchFamily="34" charset="0"/>
            </a:endParaRPr>
          </a:p>
          <a:p>
            <a:pPr>
              <a:buNone/>
            </a:pPr>
            <a:r>
              <a:rPr lang="en-US" sz="2000" dirty="0" smtClean="0">
                <a:latin typeface="Arial Rounded MT Bold" pitchFamily="34" charset="0"/>
              </a:rPr>
              <a:t>    The powder drug microscopically for the trichomes and notice the     type of stellate, the form branched stellate trichomes consisting of 4-12 unicellular branches united by their bases.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6" descr="hamamelis virginian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2057400"/>
            <a:ext cx="3124200" cy="4648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Trichome stellat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514600"/>
            <a:ext cx="4575048" cy="3657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 fontScale="92500" lnSpcReduction="20000"/>
          </a:bodyPr>
          <a:lstStyle/>
          <a:p>
            <a:pPr marL="624078" lvl="0" indent="-514350">
              <a:buNone/>
            </a:pPr>
            <a:r>
              <a:rPr lang="en-US" sz="2600" b="1" dirty="0" smtClean="0">
                <a:solidFill>
                  <a:schemeClr val="accent3"/>
                </a:solidFill>
                <a:latin typeface="Arial Rounded MT Bold" pitchFamily="34" charset="0"/>
              </a:rPr>
              <a:t>B.  </a:t>
            </a:r>
            <a:r>
              <a:rPr lang="en-US" sz="2600" b="1" dirty="0" smtClean="0">
                <a:latin typeface="Arial Rounded MT Bold" pitchFamily="34" charset="0"/>
              </a:rPr>
              <a:t>Chemical tests  </a:t>
            </a:r>
            <a:endParaRPr lang="en-US" sz="2600" dirty="0" smtClean="0">
              <a:latin typeface="Arial Rounded MT Bold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100" b="1" dirty="0" smtClean="0">
                <a:latin typeface="Arial Rounded MT Bold" pitchFamily="34" charset="0"/>
              </a:rPr>
              <a:t>Aim</a:t>
            </a:r>
          </a:p>
          <a:p>
            <a:pPr>
              <a:buNone/>
            </a:pPr>
            <a:r>
              <a:rPr lang="en-US" sz="2100" dirty="0" smtClean="0">
                <a:latin typeface="Arial Rounded MT Bold" pitchFamily="34" charset="0"/>
              </a:rPr>
              <a:t>    To identify the catechol tannins.</a:t>
            </a:r>
          </a:p>
          <a:p>
            <a:pPr>
              <a:buNone/>
            </a:pPr>
            <a:endParaRPr lang="en-US" sz="2100" dirty="0" smtClean="0">
              <a:latin typeface="Arial Rounded MT Bold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100" b="1" dirty="0" smtClean="0">
                <a:latin typeface="Arial Rounded MT Bold" pitchFamily="34" charset="0"/>
              </a:rPr>
              <a:t>Procedure</a:t>
            </a:r>
          </a:p>
          <a:p>
            <a:pPr marL="624078" indent="-514350">
              <a:buFont typeface="+mj-lt"/>
              <a:buAutoNum type="arabicParenR"/>
            </a:pPr>
            <a:r>
              <a:rPr lang="en-US" sz="2100" dirty="0" smtClean="0">
                <a:latin typeface="Arial Rounded MT Bold" pitchFamily="34" charset="0"/>
              </a:rPr>
              <a:t>Boil 5gm of hamamelis leaf, coarsely powdered with 50 ml of water.</a:t>
            </a:r>
          </a:p>
          <a:p>
            <a:pPr marL="624078" indent="-514350">
              <a:buFont typeface="+mj-lt"/>
              <a:buAutoNum type="arabicParenR"/>
            </a:pPr>
            <a:r>
              <a:rPr lang="en-US" sz="2100" dirty="0" smtClean="0">
                <a:latin typeface="Arial Rounded MT Bold" pitchFamily="34" charset="0"/>
              </a:rPr>
              <a:t>Cool and filter.</a:t>
            </a:r>
          </a:p>
          <a:p>
            <a:pPr marL="624078" indent="-514350">
              <a:buFont typeface="+mj-lt"/>
              <a:buAutoNum type="arabicParenR"/>
            </a:pPr>
            <a:r>
              <a:rPr lang="en-US" sz="2100" dirty="0" smtClean="0">
                <a:latin typeface="Arial Rounded MT Bold" pitchFamily="34" charset="0"/>
              </a:rPr>
              <a:t>To 5ml portions add the following reagents and notice the results:-</a:t>
            </a:r>
          </a:p>
          <a:p>
            <a:pPr marL="624078" indent="-514350">
              <a:buNone/>
            </a:pPr>
            <a:endParaRPr lang="en-US" sz="2100" dirty="0" smtClean="0">
              <a:latin typeface="Arial Rounded MT Bold" pitchFamily="34" charset="0"/>
            </a:endParaRPr>
          </a:p>
          <a:p>
            <a:pPr marL="566928" lvl="0" indent="-457200">
              <a:buFont typeface="+mj-lt"/>
              <a:buAutoNum type="alphaLcParenR"/>
            </a:pPr>
            <a:r>
              <a:rPr lang="en-US" sz="2100" dirty="0" smtClean="0">
                <a:latin typeface="Arial Rounded MT Bold" pitchFamily="34" charset="0"/>
              </a:rPr>
              <a:t>Few drops solution of ferric chloride.</a:t>
            </a:r>
          </a:p>
          <a:p>
            <a:pPr marL="566928" lvl="0" indent="-457200">
              <a:buFont typeface="+mj-lt"/>
              <a:buAutoNum type="alphaLcParenR"/>
            </a:pPr>
            <a:r>
              <a:rPr lang="en-US" sz="2100" dirty="0" smtClean="0">
                <a:latin typeface="Arial Rounded MT Bold" pitchFamily="34" charset="0"/>
              </a:rPr>
              <a:t>1ml solution of lead sub acetate. </a:t>
            </a:r>
          </a:p>
          <a:p>
            <a:pPr marL="566928" lvl="0" indent="-457200">
              <a:buFont typeface="+mj-lt"/>
              <a:buAutoNum type="alphaLcParenR"/>
            </a:pPr>
            <a:r>
              <a:rPr lang="en-US" sz="2100" dirty="0" smtClean="0">
                <a:latin typeface="Arial Rounded MT Bold" pitchFamily="34" charset="0"/>
              </a:rPr>
              <a:t>1ml solution of potassium dichromate.</a:t>
            </a:r>
          </a:p>
          <a:p>
            <a:pPr marL="566928" lvl="0" indent="-457200">
              <a:buFont typeface="+mj-lt"/>
              <a:buAutoNum type="alphaLcParenR"/>
            </a:pPr>
            <a:r>
              <a:rPr lang="en-US" sz="2100" dirty="0" smtClean="0">
                <a:latin typeface="Arial Rounded MT Bold" pitchFamily="34" charset="0"/>
              </a:rPr>
              <a:t>2ml solution of gelatin.</a:t>
            </a:r>
          </a:p>
          <a:p>
            <a:pPr marL="566928" lvl="0" indent="-457200">
              <a:buFont typeface="+mj-lt"/>
              <a:buAutoNum type="alphaLcParenR"/>
            </a:pPr>
            <a:r>
              <a:rPr lang="en-US" sz="2100" dirty="0" smtClean="0">
                <a:latin typeface="Arial Rounded MT Bold" pitchFamily="34" charset="0"/>
              </a:rPr>
              <a:t>2ml solution of quinine dihydrochloride.</a:t>
            </a:r>
          </a:p>
          <a:p>
            <a:pPr marL="566928" lvl="0" indent="-457200">
              <a:buFont typeface="+mj-lt"/>
              <a:buAutoNum type="alphaLcParenR"/>
            </a:pPr>
            <a:r>
              <a:rPr lang="en-US" sz="2100" dirty="0" smtClean="0">
                <a:latin typeface="Arial Rounded MT Bold" pitchFamily="34" charset="0"/>
              </a:rPr>
              <a:t>0.5ml of sodium acid phosphate, warm, cool and filter. To the filtrate add sodium of phenazone.</a:t>
            </a:r>
          </a:p>
          <a:p>
            <a:pPr marL="566928" lvl="0" indent="-457200">
              <a:buFont typeface="+mj-lt"/>
              <a:buAutoNum type="alphaLcParenR"/>
            </a:pPr>
            <a:r>
              <a:rPr lang="en-US" sz="2100" dirty="0" smtClean="0">
                <a:latin typeface="Arial Rounded MT Bold" pitchFamily="34" charset="0"/>
              </a:rPr>
              <a:t>Bromine water.</a:t>
            </a:r>
          </a:p>
          <a:p>
            <a:pPr marL="566928" lvl="0" indent="-457200">
              <a:buFont typeface="+mj-lt"/>
              <a:buAutoNum type="alphaLcParenR"/>
            </a:pPr>
            <a:r>
              <a:rPr lang="en-US" sz="2100" dirty="0" smtClean="0">
                <a:latin typeface="Arial Rounded MT Bold" pitchFamily="34" charset="0"/>
              </a:rPr>
              <a:t>5ml Mitchell's reagent (5ml of a 0.2%solution of iron and ammonium citrate) and add 1gm sodium acetate. Boil, cool and filter.</a:t>
            </a:r>
          </a:p>
          <a:p>
            <a:pPr>
              <a:buNone/>
            </a:pPr>
            <a:r>
              <a:rPr lang="en-US" sz="2100" dirty="0" smtClean="0">
                <a:latin typeface="Arial Rounded MT Bold" pitchFamily="34" charset="0"/>
              </a:rPr>
              <a:t> </a:t>
            </a:r>
          </a:p>
          <a:p>
            <a:pPr>
              <a:buFont typeface="Wingdings" pitchFamily="2" charset="2"/>
              <a:buChar char="v"/>
            </a:pPr>
            <a:r>
              <a:rPr lang="en-US" sz="2100" b="1" dirty="0" smtClean="0">
                <a:latin typeface="Arial Rounded MT Bold" pitchFamily="34" charset="0"/>
              </a:rPr>
              <a:t>    Results</a:t>
            </a:r>
            <a:endParaRPr lang="en-US" sz="2100" dirty="0" smtClean="0">
              <a:latin typeface="Arial Rounded MT Bold" pitchFamily="34" charset="0"/>
            </a:endParaRPr>
          </a:p>
          <a:p>
            <a:pPr>
              <a:buNone/>
            </a:pPr>
            <a:r>
              <a:rPr lang="en-US" sz="2100" dirty="0" smtClean="0">
                <a:latin typeface="Arial Rounded MT Bold" pitchFamily="34" charset="0"/>
              </a:rPr>
              <a:t>     Notice the colors and precipitates obtained.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143000"/>
          <a:ext cx="8534400" cy="463296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267200"/>
                <a:gridCol w="426720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Rounded MT Bold" pitchFamily="34" charset="0"/>
                        </a:rPr>
                        <a:t>Ferric chloride</a:t>
                      </a:r>
                      <a:endParaRPr lang="en-US" sz="2000" b="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 Rounded MT Bold" pitchFamily="34" charset="0"/>
                        </a:rPr>
                        <a:t>Greenish to black color</a:t>
                      </a:r>
                      <a:endParaRPr lang="en-US" b="0" dirty="0">
                        <a:latin typeface="Arial Rounded MT Bold" pitchFamily="34" charset="0"/>
                      </a:endParaRP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kumimoji="0" lang="en-US" sz="2000" b="0" kern="120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Lead sub acetate </a:t>
                      </a:r>
                      <a:endParaRPr lang="en-US" sz="2000" b="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Rounded MT Bold" pitchFamily="34" charset="0"/>
                        </a:rPr>
                        <a:t>Reddish brown bulky precipitate.</a:t>
                      </a:r>
                      <a:endParaRPr lang="en-US" dirty="0">
                        <a:latin typeface="Arial Rounded MT Bold" pitchFamily="34" charset="0"/>
                      </a:endParaRP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kern="120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Potassium dichromate</a:t>
                      </a:r>
                      <a:endParaRPr lang="en-US" sz="2000" b="0" dirty="0" smtClean="0">
                        <a:latin typeface="Arial Rounded MT Bold" pitchFamily="34" charset="0"/>
                      </a:endParaRPr>
                    </a:p>
                    <a:p>
                      <a:pPr algn="ctr"/>
                      <a:endParaRPr lang="en-US" sz="2000" b="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i="0" kern="120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Dark color</a:t>
                      </a:r>
                      <a:endParaRPr lang="en-US" dirty="0">
                        <a:latin typeface="Arial Rounded MT Bold" pitchFamily="34" charset="0"/>
                      </a:endParaRP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kern="120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Gelatin</a:t>
                      </a:r>
                      <a:endParaRPr lang="en-US" sz="2000" b="0" dirty="0" smtClean="0">
                        <a:latin typeface="Arial Rounded MT Bold" pitchFamily="34" charset="0"/>
                      </a:endParaRPr>
                    </a:p>
                    <a:p>
                      <a:pPr algn="ctr"/>
                      <a:endParaRPr lang="en-US" sz="2000" b="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Rounded MT Bold" pitchFamily="34" charset="0"/>
                        </a:rPr>
                        <a:t>White precipitation of gelatin</a:t>
                      </a:r>
                      <a:endParaRPr lang="en-US" dirty="0">
                        <a:latin typeface="Arial Rounded MT Bold" pitchFamily="34" charset="0"/>
                      </a:endParaRP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kumimoji="0" lang="en-US" sz="2000" b="0" kern="120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Sodium acid phosphate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accent4"/>
                          </a:solidFill>
                          <a:latin typeface="Arial Rounded MT Bold" pitchFamily="34" charset="0"/>
                        </a:rPr>
                        <a:t>Phenazone</a:t>
                      </a:r>
                      <a:endParaRPr lang="en-US" sz="2000" b="0" dirty="0">
                        <a:solidFill>
                          <a:schemeClr val="accent4"/>
                        </a:solidFill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Rounded MT Bold" pitchFamily="34" charset="0"/>
                        </a:rPr>
                        <a:t>Bulky, colored precipitate</a:t>
                      </a:r>
                      <a:endParaRPr lang="en-US" dirty="0">
                        <a:latin typeface="Arial Rounded MT Bold" pitchFamily="34" charset="0"/>
                      </a:endParaRP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kern="120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Bromine water</a:t>
                      </a:r>
                    </a:p>
                    <a:p>
                      <a:pPr algn="ctr"/>
                      <a:endParaRPr lang="en-US" sz="2000" b="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i="0" kern="120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No change in color</a:t>
                      </a:r>
                      <a:endParaRPr lang="en-US" i="0" dirty="0">
                        <a:latin typeface="Arial Rounded MT Bold" pitchFamily="34" charset="0"/>
                      </a:endParaRP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kumimoji="0" lang="en-US" sz="2000" b="0" kern="120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Mitchell's reagent</a:t>
                      </a:r>
                      <a:endParaRPr lang="en-US" sz="2000" b="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Rounded MT Bold" pitchFamily="34" charset="0"/>
                        </a:rPr>
                        <a:t>water soluble iron–tannin complex</a:t>
                      </a:r>
                      <a:endParaRPr lang="en-US" dirty="0">
                        <a:latin typeface="Arial Rounded MT Bold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5334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 Rounded MT Bold" pitchFamily="34" charset="0"/>
              </a:rPr>
              <a:t>Results</a:t>
            </a:r>
            <a:endParaRPr lang="en-US" sz="24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838200"/>
          </a:xfrm>
        </p:spPr>
        <p:txBody>
          <a:bodyPr>
            <a:normAutofit fontScale="90000"/>
          </a:bodyPr>
          <a:lstStyle/>
          <a:p>
            <a:pPr lvl="0">
              <a:buFont typeface="Wingdings" pitchFamily="2" charset="2"/>
              <a:buChar char="v"/>
            </a:pPr>
            <a:r>
              <a:rPr lang="en-US" sz="3100" dirty="0" smtClean="0">
                <a:solidFill>
                  <a:schemeClr val="accent3"/>
                </a:solidFill>
                <a:latin typeface="Arial Rounded MT Bold" pitchFamily="34" charset="0"/>
              </a:rPr>
              <a:t>Pyrogallol Tannins (Hydrolysable Tannins)</a:t>
            </a:r>
            <a:r>
              <a:rPr lang="en-US" sz="3200" dirty="0" smtClean="0">
                <a:solidFill>
                  <a:schemeClr val="accent3"/>
                </a:solidFill>
                <a:latin typeface="Arial Rounded MT Bold" pitchFamily="34" charset="0"/>
              </a:rPr>
              <a:t/>
            </a:r>
            <a:br>
              <a:rPr lang="en-US" sz="3200" dirty="0" smtClean="0">
                <a:solidFill>
                  <a:schemeClr val="accent3"/>
                </a:solidFill>
                <a:latin typeface="Arial Rounded MT Bold" pitchFamily="34" charset="0"/>
              </a:rPr>
            </a:br>
            <a:endParaRPr lang="en-US" sz="3200" dirty="0">
              <a:solidFill>
                <a:schemeClr val="accent3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latin typeface="Arial Rounded MT Bold" pitchFamily="34" charset="0"/>
              </a:rPr>
              <a:t>   Galls, Nutgall</a:t>
            </a:r>
          </a:p>
          <a:p>
            <a:pPr>
              <a:buNone/>
            </a:pPr>
            <a:r>
              <a:rPr lang="en-US" sz="2000" dirty="0" smtClean="0">
                <a:solidFill>
                  <a:schemeClr val="accent4"/>
                </a:solidFill>
                <a:latin typeface="Arial Rounded MT Bold" pitchFamily="34" charset="0"/>
              </a:rPr>
              <a:t>   Botanical name </a:t>
            </a:r>
            <a:r>
              <a:rPr lang="en-US" sz="2000" i="1" dirty="0" smtClean="0">
                <a:latin typeface="Arial Rounded MT Bold" pitchFamily="34" charset="0"/>
              </a:rPr>
              <a:t>Quercus infectoria </a:t>
            </a:r>
          </a:p>
          <a:p>
            <a:pPr>
              <a:buNone/>
            </a:pPr>
            <a:r>
              <a:rPr lang="en-US" sz="2000" i="1" dirty="0" smtClean="0">
                <a:latin typeface="Arial Rounded MT Bold" pitchFamily="34" charset="0"/>
              </a:rPr>
              <a:t>  </a:t>
            </a:r>
            <a:r>
              <a:rPr lang="en-US" sz="2000" dirty="0" smtClean="0">
                <a:latin typeface="Arial Rounded MT Bold" pitchFamily="34" charset="0"/>
              </a:rPr>
              <a:t> </a:t>
            </a:r>
            <a:r>
              <a:rPr lang="en-US" sz="2000" dirty="0" smtClean="0">
                <a:solidFill>
                  <a:schemeClr val="accent4"/>
                </a:solidFill>
                <a:latin typeface="Arial Rounded MT Bold" pitchFamily="34" charset="0"/>
              </a:rPr>
              <a:t>Family</a:t>
            </a:r>
            <a:r>
              <a:rPr lang="en-US" sz="2000" dirty="0" smtClean="0">
                <a:latin typeface="Arial Rounded MT Bold" pitchFamily="34" charset="0"/>
              </a:rPr>
              <a:t> fagaceae</a:t>
            </a:r>
          </a:p>
          <a:p>
            <a:pPr>
              <a:buNone/>
            </a:pPr>
            <a:endParaRPr lang="en-US" sz="2000" dirty="0" smtClean="0">
              <a:latin typeface="Arial Rounded MT Bold" pitchFamily="34" charset="0"/>
            </a:endParaRPr>
          </a:p>
          <a:p>
            <a:pPr>
              <a:buNone/>
            </a:pPr>
            <a:endParaRPr lang="en-US" sz="2000" dirty="0" smtClean="0">
              <a:latin typeface="Arial Rounded MT Bold" pitchFamily="34" charset="0"/>
            </a:endParaRPr>
          </a:p>
          <a:p>
            <a:pPr fontAlgn="base">
              <a:buFont typeface="Wingdings" pitchFamily="2" charset="2"/>
              <a:buChar char="v"/>
            </a:pPr>
            <a:r>
              <a:rPr lang="en-US" sz="2000" b="1" dirty="0" smtClean="0">
                <a:solidFill>
                  <a:schemeClr val="accent3"/>
                </a:solidFill>
                <a:latin typeface="Arial Rounded MT Bold" pitchFamily="34" charset="0"/>
              </a:rPr>
              <a:t>    Medicinal uses</a:t>
            </a:r>
            <a:endParaRPr lang="en-US" sz="2000" dirty="0" smtClean="0">
              <a:solidFill>
                <a:schemeClr val="accent3"/>
              </a:solidFill>
              <a:latin typeface="Arial Rounded MT Bold" pitchFamily="34" charset="0"/>
            </a:endParaRPr>
          </a:p>
          <a:p>
            <a:pPr fontAlgn="base">
              <a:buFont typeface="Wingdings" pitchFamily="2" charset="2"/>
              <a:buChar char="ü"/>
            </a:pPr>
            <a:r>
              <a:rPr lang="en-US" sz="2000" dirty="0" smtClean="0">
                <a:latin typeface="Arial Rounded MT Bold" pitchFamily="34" charset="0"/>
              </a:rPr>
              <a:t>The bark is considered astringent, and used for treating nose bleeding, certain chronic skin diseases like   eczema.</a:t>
            </a:r>
          </a:p>
          <a:p>
            <a:pPr fontAlgn="base">
              <a:buFont typeface="Wingdings" pitchFamily="2" charset="2"/>
              <a:buChar char="ü"/>
            </a:pPr>
            <a:r>
              <a:rPr lang="en-US" sz="2000" dirty="0" smtClean="0">
                <a:latin typeface="Arial Rounded MT Bold" pitchFamily="34" charset="0"/>
              </a:rPr>
              <a:t> Seeds are used as a food flavoring agent, usually dry seeds are powdered and added into  breads and cereals.</a:t>
            </a:r>
          </a:p>
          <a:p>
            <a:pPr fontAlgn="base">
              <a:buFont typeface="Wingdings" pitchFamily="2" charset="2"/>
              <a:buChar char="ü"/>
            </a:pPr>
            <a:r>
              <a:rPr lang="en-US" sz="2000" dirty="0" smtClean="0">
                <a:latin typeface="Arial Rounded MT Bold" pitchFamily="34" charset="0"/>
              </a:rPr>
              <a:t>The galls are rich in tannins and also have anti-viral and anti-septic. </a:t>
            </a:r>
          </a:p>
          <a:p>
            <a:pPr fontAlgn="base">
              <a:buFont typeface="Wingdings" pitchFamily="2" charset="2"/>
              <a:buChar char="ü"/>
            </a:pPr>
            <a:r>
              <a:rPr lang="en-US" sz="2000" dirty="0" smtClean="0">
                <a:latin typeface="Arial Rounded MT Bold" pitchFamily="34" charset="0"/>
              </a:rPr>
              <a:t>They are used in treating pharyngitis, diarrhea, dysentery, hemorrhoids.</a:t>
            </a:r>
          </a:p>
          <a:p>
            <a:pPr>
              <a:buNone/>
            </a:pPr>
            <a:endParaRPr lang="en-US" sz="20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53340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accent3"/>
                </a:solidFill>
                <a:latin typeface="Arial Rounded MT Bold" pitchFamily="34" charset="0"/>
              </a:rPr>
              <a:t>A.</a:t>
            </a:r>
            <a:r>
              <a:rPr lang="en-US" dirty="0" smtClean="0">
                <a:solidFill>
                  <a:schemeClr val="accent3"/>
                </a:solidFill>
                <a:latin typeface="Arial Rounded MT Bold" pitchFamily="34" charset="0"/>
              </a:rPr>
              <a:t> </a:t>
            </a:r>
            <a:r>
              <a:rPr lang="en-US" sz="2000" b="1" dirty="0" smtClean="0">
                <a:latin typeface="Arial Rounded MT Bold" pitchFamily="34" charset="0"/>
              </a:rPr>
              <a:t>EXAMINE</a:t>
            </a:r>
          </a:p>
          <a:p>
            <a:pPr>
              <a:buNone/>
            </a:pPr>
            <a:r>
              <a:rPr lang="en-US" sz="2000" dirty="0" smtClean="0">
                <a:latin typeface="Arial Rounded MT Bold" pitchFamily="34" charset="0"/>
              </a:rPr>
              <a:t>    The powdered drug microscopically and notice the following:</a:t>
            </a:r>
          </a:p>
          <a:p>
            <a:pPr lvl="0">
              <a:buFont typeface="Wingdings" pitchFamily="2" charset="2"/>
              <a:buChar char="Ø"/>
            </a:pPr>
            <a:r>
              <a:rPr lang="en-US" sz="2000" dirty="0" smtClean="0">
                <a:latin typeface="Arial Rounded MT Bold" pitchFamily="34" charset="0"/>
              </a:rPr>
              <a:t>Fairly numerous sclernchymatous cell</a:t>
            </a:r>
          </a:p>
          <a:p>
            <a:pPr lvl="0">
              <a:buFont typeface="Wingdings" pitchFamily="2" charset="2"/>
              <a:buChar char="Ø"/>
            </a:pPr>
            <a:r>
              <a:rPr lang="en-US" sz="2000" dirty="0" smtClean="0">
                <a:latin typeface="Arial Rounded MT Bold" pitchFamily="34" charset="0"/>
              </a:rPr>
              <a:t>Lignin bodies</a:t>
            </a:r>
          </a:p>
          <a:p>
            <a:pPr lvl="0">
              <a:buFont typeface="Wingdings" pitchFamily="2" charset="2"/>
              <a:buChar char="Ø"/>
            </a:pPr>
            <a:r>
              <a:rPr lang="en-US" sz="2000" dirty="0" smtClean="0">
                <a:latin typeface="Arial Rounded MT Bold" pitchFamily="34" charset="0"/>
              </a:rPr>
              <a:t>The presence of only a few small vessels.</a:t>
            </a:r>
          </a:p>
          <a:p>
            <a:pPr lvl="0">
              <a:buFont typeface="Wingdings" pitchFamily="2" charset="2"/>
              <a:buChar char="Ø"/>
            </a:pPr>
            <a:r>
              <a:rPr lang="en-US" sz="2000" dirty="0" smtClean="0">
                <a:latin typeface="Arial Rounded MT Bold" pitchFamily="34" charset="0"/>
              </a:rPr>
              <a:t>Few starch gains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Arial Rounded MT Bold" pitchFamily="34" charset="0"/>
              </a:rPr>
              <a:t>Thick wall pitted parenchyma with both cluster and crystals of calcium oxalate.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Quercus infectori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00" y="685800"/>
            <a:ext cx="2984500" cy="4051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chemeClr val="accent3"/>
                </a:solidFill>
                <a:latin typeface="Arial Rounded MT Bold" pitchFamily="34" charset="0"/>
              </a:rPr>
              <a:t>B. </a:t>
            </a:r>
            <a:r>
              <a:rPr lang="en-US" sz="2000" b="1" dirty="0" smtClean="0">
                <a:latin typeface="Arial Rounded MT Bold" pitchFamily="34" charset="0"/>
              </a:rPr>
              <a:t>CHEMICAL TEST</a:t>
            </a:r>
            <a:endParaRPr lang="en-US" sz="2000" dirty="0" smtClean="0">
              <a:latin typeface="Arial Rounded MT Bold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000" b="1" dirty="0" smtClean="0">
                <a:latin typeface="Arial Rounded MT Bold" pitchFamily="34" charset="0"/>
              </a:rPr>
              <a:t>Aim</a:t>
            </a:r>
          </a:p>
          <a:p>
            <a:pPr>
              <a:buNone/>
            </a:pPr>
            <a:r>
              <a:rPr lang="en-US" sz="2000" dirty="0" smtClean="0">
                <a:latin typeface="Arial Rounded MT Bold" pitchFamily="34" charset="0"/>
              </a:rPr>
              <a:t>    To identify the pyrogallol tannins</a:t>
            </a:r>
          </a:p>
          <a:p>
            <a:pPr>
              <a:buFont typeface="Wingdings" pitchFamily="2" charset="2"/>
              <a:buChar char="v"/>
            </a:pPr>
            <a:r>
              <a:rPr lang="en-US" sz="2000" b="1" dirty="0" smtClean="0">
                <a:latin typeface="Arial Rounded MT Bold" pitchFamily="34" charset="0"/>
              </a:rPr>
              <a:t>Procedure</a:t>
            </a:r>
            <a:endParaRPr lang="en-US" sz="2000" dirty="0" smtClean="0">
              <a:latin typeface="Arial Rounded MT Bold" pitchFamily="34" charset="0"/>
            </a:endParaRPr>
          </a:p>
          <a:p>
            <a:pPr>
              <a:buNone/>
            </a:pPr>
            <a:r>
              <a:rPr lang="en-US" sz="2000" dirty="0" smtClean="0">
                <a:latin typeface="Arial Rounded MT Bold" pitchFamily="34" charset="0"/>
              </a:rPr>
              <a:t>    Prepare 0.01% suspension of powdered nutgall in water and is treated with:-</a:t>
            </a:r>
          </a:p>
          <a:p>
            <a:pPr marL="566928" lvl="0" indent="-457200">
              <a:buFont typeface="+mj-lt"/>
              <a:buAutoNum type="alphaLcParenR"/>
            </a:pPr>
            <a:r>
              <a:rPr lang="en-US" sz="2000" dirty="0" smtClean="0">
                <a:latin typeface="Arial Rounded MT Bold" pitchFamily="34" charset="0"/>
              </a:rPr>
              <a:t>A saturated solution of potassium dichromate plus a trace of acetic acid</a:t>
            </a:r>
          </a:p>
          <a:p>
            <a:pPr marL="566928" lvl="0" indent="-457200">
              <a:buFont typeface="+mj-lt"/>
              <a:buAutoNum type="alphaLcParenR"/>
            </a:pPr>
            <a:r>
              <a:rPr lang="en-US" sz="2000" dirty="0" smtClean="0">
                <a:latin typeface="Arial Rounded MT Bold" pitchFamily="34" charset="0"/>
              </a:rPr>
              <a:t>A 1% solution of sodium carbonate</a:t>
            </a:r>
          </a:p>
          <a:p>
            <a:pPr marL="566928" lvl="0" indent="-457200">
              <a:buFont typeface="+mj-lt"/>
              <a:buAutoNum type="alphaLcParenR"/>
            </a:pPr>
            <a:r>
              <a:rPr lang="en-US" sz="2000" dirty="0" smtClean="0">
                <a:latin typeface="Arial Rounded MT Bold" pitchFamily="34" charset="0"/>
              </a:rPr>
              <a:t>A 5%ferric sulphate solution</a:t>
            </a:r>
          </a:p>
          <a:p>
            <a:pPr marL="566928" lvl="0" indent="-457200">
              <a:buFont typeface="+mj-lt"/>
              <a:buAutoNum type="alphaLcParenR"/>
            </a:pPr>
            <a:r>
              <a:rPr lang="en-US" sz="2000" dirty="0" smtClean="0">
                <a:latin typeface="Arial Rounded MT Bold" pitchFamily="34" charset="0"/>
              </a:rPr>
              <a:t>A 1% ferric acetate solution </a:t>
            </a:r>
          </a:p>
          <a:p>
            <a:pPr marL="566928" lvl="0" indent="-457200">
              <a:buFont typeface="+mj-lt"/>
              <a:buAutoNum type="alphaLcParenR"/>
            </a:pPr>
            <a:r>
              <a:rPr lang="en-US" sz="2000" dirty="0" smtClean="0">
                <a:latin typeface="Arial Rounded MT Bold" pitchFamily="34" charset="0"/>
              </a:rPr>
              <a:t>Shake 0.1 gm powdered nutgall with 1ml of water, micro filter one drop into evaporating dish. Add one drop of a 5%ferric chloride solution</a:t>
            </a:r>
          </a:p>
          <a:p>
            <a:pPr marL="566928" lvl="0" indent="-457200">
              <a:buFont typeface="+mj-lt"/>
              <a:buAutoNum type="alphaLcParenR"/>
            </a:pPr>
            <a:r>
              <a:rPr lang="en-US" sz="2000" dirty="0" smtClean="0">
                <a:latin typeface="Arial Rounded MT Bold" pitchFamily="34" charset="0"/>
              </a:rPr>
              <a:t>repeat the test e with bromine water</a:t>
            </a:r>
          </a:p>
          <a:p>
            <a:pPr>
              <a:buFont typeface="Wingdings" pitchFamily="2" charset="2"/>
              <a:buChar char="v"/>
            </a:pPr>
            <a:r>
              <a:rPr lang="en-US" sz="2000" b="1" dirty="0" smtClean="0">
                <a:latin typeface="Arial Rounded MT Bold" pitchFamily="34" charset="0"/>
              </a:rPr>
              <a:t>Results</a:t>
            </a:r>
            <a:endParaRPr lang="en-US" sz="2000" dirty="0" smtClean="0">
              <a:latin typeface="Arial Rounded MT Bold" pitchFamily="34" charset="0"/>
            </a:endParaRPr>
          </a:p>
          <a:p>
            <a:pPr>
              <a:buNone/>
            </a:pPr>
            <a:r>
              <a:rPr lang="en-US" sz="2000" dirty="0" smtClean="0">
                <a:latin typeface="Arial Rounded MT Bold" pitchFamily="34" charset="0"/>
              </a:rPr>
              <a:t>    Record the colors obtained</a:t>
            </a:r>
            <a:endParaRPr lang="en-US" sz="20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1600200" y="381000"/>
            <a:ext cx="6248400" cy="3090672"/>
          </a:xfrm>
          <a:prstGeom prst="horizontalScroll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Rounded MT Bold" pitchFamily="34" charset="0"/>
              </a:rPr>
              <a:t>THANK YOU</a:t>
            </a:r>
            <a:endParaRPr lang="en-US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Rounded MT Bold" pitchFamily="34" charset="0"/>
            </a:endParaRPr>
          </a:p>
        </p:txBody>
      </p:sp>
      <p:pic>
        <p:nvPicPr>
          <p:cNvPr id="5" name="Picture 4" descr="Red Grap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4114800"/>
            <a:ext cx="4343400" cy="2590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9906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4"/>
                </a:solidFill>
                <a:latin typeface="Arial Rounded MT Bold" pitchFamily="34" charset="0"/>
              </a:rPr>
              <a:t>Introduction</a:t>
            </a:r>
            <a:endParaRPr lang="en-US" sz="3600" dirty="0">
              <a:solidFill>
                <a:schemeClr val="accent4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Char char="v"/>
            </a:pPr>
            <a:r>
              <a:rPr lang="en-ZA" sz="2000" dirty="0" smtClean="0">
                <a:latin typeface="Arial Rounded MT Bold" pitchFamily="34" charset="0"/>
              </a:rPr>
              <a:t>Tannins are phenolic glycosides and  </a:t>
            </a:r>
            <a:r>
              <a:rPr lang="en-US" sz="2000" dirty="0" smtClean="0">
                <a:latin typeface="Arial Rounded MT Bold" pitchFamily="34" charset="0"/>
              </a:rPr>
              <a:t>comprise of a large group of complex substances that are widely distributed in the plant kingdom.</a:t>
            </a:r>
          </a:p>
          <a:p>
            <a:pPr algn="just">
              <a:lnSpc>
                <a:spcPct val="110000"/>
              </a:lnSpc>
              <a:buNone/>
            </a:pPr>
            <a:endParaRPr lang="en-US" sz="2000" dirty="0" smtClean="0">
              <a:latin typeface="Arial Rounded MT Bold" pitchFamily="34" charset="0"/>
            </a:endParaRPr>
          </a:p>
          <a:p>
            <a:pPr algn="just">
              <a:lnSpc>
                <a:spcPct val="11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Arial Rounded MT Bold" pitchFamily="34" charset="0"/>
              </a:rPr>
              <a:t> Chemically tannins are complex substances  that are difficult to separate because they do not crystallized.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v"/>
            </a:pPr>
            <a:endParaRPr lang="en-US" sz="2000" dirty="0" smtClean="0">
              <a:latin typeface="Arial Rounded MT Bold" pitchFamily="34" charset="0"/>
            </a:endParaRPr>
          </a:p>
          <a:p>
            <a:pPr algn="just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accent4"/>
                </a:solidFill>
                <a:latin typeface="Arial Rounded MT Bold" pitchFamily="34" charset="0"/>
              </a:rPr>
              <a:t>Properties</a:t>
            </a:r>
            <a:r>
              <a:rPr lang="en-US" sz="2000" dirty="0" smtClean="0">
                <a:latin typeface="Arial Rounded MT Bold" pitchFamily="34" charset="0"/>
              </a:rPr>
              <a:t> </a:t>
            </a:r>
          </a:p>
          <a:p>
            <a:pPr marL="566928" indent="-457200" algn="just">
              <a:lnSpc>
                <a:spcPct val="110000"/>
              </a:lnSpc>
              <a:buFont typeface="+mj-lt"/>
              <a:buAutoNum type="alphaLcParenR"/>
            </a:pPr>
            <a:r>
              <a:rPr lang="en-US" sz="2000" dirty="0" smtClean="0">
                <a:latin typeface="Arial Rounded MT Bold" pitchFamily="34" charset="0"/>
              </a:rPr>
              <a:t> </a:t>
            </a:r>
            <a:r>
              <a:rPr lang="en-ZA" sz="2000" dirty="0" smtClean="0">
                <a:latin typeface="Arial Rounded MT Bold" pitchFamily="34" charset="0"/>
              </a:rPr>
              <a:t>P</a:t>
            </a:r>
            <a:r>
              <a:rPr lang="en-US" sz="2000" dirty="0" smtClean="0">
                <a:latin typeface="Arial Rounded MT Bold" pitchFamily="34" charset="0"/>
              </a:rPr>
              <a:t>ale yellow to light brown-red amorphous substances widely distributed in plants.</a:t>
            </a:r>
          </a:p>
          <a:p>
            <a:pPr marL="566928" indent="-457200">
              <a:buFont typeface="+mj-lt"/>
              <a:buAutoNum type="alphaLcParenR"/>
            </a:pPr>
            <a:r>
              <a:rPr lang="en-ZA" sz="2000" dirty="0" smtClean="0">
                <a:latin typeface="Arial Rounded MT Bold" pitchFamily="34" charset="0"/>
              </a:rPr>
              <a:t>Water-soluble and also soluble in dilute alkali, alcohol, glycerol and acetone but slightly soluble in other organic solvents.</a:t>
            </a:r>
            <a:endParaRPr lang="en-US" sz="2000" dirty="0" smtClean="0">
              <a:latin typeface="Arial Rounded MT Bold" pitchFamily="34" charset="0"/>
            </a:endParaRPr>
          </a:p>
          <a:p>
            <a:pPr marL="566928" indent="-457200" algn="just">
              <a:lnSpc>
                <a:spcPct val="110000"/>
              </a:lnSpc>
              <a:buFont typeface="+mj-lt"/>
              <a:buAutoNum type="alphaLcParenR"/>
            </a:pPr>
            <a:r>
              <a:rPr lang="en-US" sz="2000" dirty="0" smtClean="0">
                <a:latin typeface="Arial Rounded MT Bold" pitchFamily="34" charset="0"/>
              </a:rPr>
              <a:t> </a:t>
            </a:r>
            <a:r>
              <a:rPr lang="en-ZA" sz="2000" dirty="0" smtClean="0">
                <a:latin typeface="Arial Rounded MT Bold" pitchFamily="34" charset="0"/>
              </a:rPr>
              <a:t>Tannins can precipitate alkaloids, gelatine, and other proteins.</a:t>
            </a:r>
            <a:endParaRPr lang="en-US" sz="2000" dirty="0" smtClean="0">
              <a:latin typeface="Arial Rounded MT Bold" pitchFamily="34" charset="0"/>
            </a:endParaRPr>
          </a:p>
          <a:p>
            <a:pPr marL="566928" indent="-457200" algn="just">
              <a:lnSpc>
                <a:spcPct val="110000"/>
              </a:lnSpc>
              <a:buFont typeface="+mj-lt"/>
              <a:buAutoNum type="alphaLcParenR"/>
            </a:pPr>
            <a:r>
              <a:rPr lang="en-US" sz="2000" dirty="0" smtClean="0">
                <a:latin typeface="Arial Rounded MT Bold" pitchFamily="34" charset="0"/>
              </a:rPr>
              <a:t>Tannins give tea astringency, color, and flavor. </a:t>
            </a:r>
          </a:p>
          <a:p>
            <a:pPr marL="566928" indent="-457200" algn="just">
              <a:lnSpc>
                <a:spcPct val="110000"/>
              </a:lnSpc>
              <a:buFont typeface="+mj-lt"/>
              <a:buAutoNum type="alphaLcParenR"/>
            </a:pPr>
            <a:r>
              <a:rPr lang="en-US" sz="2000" dirty="0" smtClean="0">
                <a:latin typeface="Arial Rounded MT Bold" pitchFamily="34" charset="0"/>
              </a:rPr>
              <a:t> They are isolated from oak bark and sumac.</a:t>
            </a:r>
          </a:p>
          <a:p>
            <a:pPr marL="566928" indent="-457200" algn="just">
              <a:lnSpc>
                <a:spcPct val="110000"/>
              </a:lnSpc>
              <a:buFont typeface="+mj-lt"/>
              <a:buAutoNum type="alphaLcParenR"/>
            </a:pPr>
            <a:r>
              <a:rPr lang="en-US" sz="2000" dirty="0" smtClean="0">
                <a:latin typeface="Arial Rounded MT Bold" pitchFamily="34" charset="0"/>
              </a:rPr>
              <a:t>Their solutions are acid and have an astringent taste.</a:t>
            </a:r>
          </a:p>
          <a:p>
            <a:pPr algn="just">
              <a:lnSpc>
                <a:spcPct val="110000"/>
              </a:lnSpc>
              <a:buNone/>
            </a:pPr>
            <a:endParaRPr lang="en-ZA" sz="2600" dirty="0" smtClean="0">
              <a:latin typeface="Arial Rounded MT Bold" pitchFamily="34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tannin structu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447800"/>
            <a:ext cx="5715000" cy="517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048000" y="685800"/>
            <a:ext cx="30888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Arial Rounded MT Bold" pitchFamily="34" charset="0"/>
              </a:rPr>
              <a:t>Tannin Structure</a:t>
            </a:r>
            <a:endParaRPr lang="en-US" sz="28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4572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  <a:latin typeface="Arial Rounded MT Bold" pitchFamily="34" charset="0"/>
              </a:rPr>
              <a:t>Tannins Uses</a:t>
            </a:r>
            <a:endParaRPr lang="en-US" sz="2800" dirty="0">
              <a:solidFill>
                <a:schemeClr val="accent4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 marL="452628" indent="-342900" algn="just">
              <a:lnSpc>
                <a:spcPct val="110000"/>
              </a:lnSpc>
              <a:buFont typeface="+mj-lt"/>
              <a:buAutoNum type="alphaLcParenR"/>
            </a:pPr>
            <a:r>
              <a:rPr lang="en-US" sz="1800" dirty="0" smtClean="0">
                <a:latin typeface="Arial Rounded MT Bold" pitchFamily="34" charset="0"/>
              </a:rPr>
              <a:t>In the treatment of burns, the protein of the exposed tissue is precipitated and forms a mildly antiseptic, protective coat under which the regeneration of new tissue may take place.</a:t>
            </a:r>
          </a:p>
          <a:p>
            <a:pPr marL="452628" indent="-342900" algn="just">
              <a:lnSpc>
                <a:spcPct val="110000"/>
              </a:lnSpc>
              <a:buFont typeface="+mj-lt"/>
              <a:buAutoNum type="alphaLcParenR"/>
            </a:pPr>
            <a:r>
              <a:rPr lang="en-US" sz="1800" dirty="0" smtClean="0">
                <a:latin typeface="Arial Rounded MT Bold" pitchFamily="34" charset="0"/>
              </a:rPr>
              <a:t>Antidote treatment of the alkaloid poisoning.</a:t>
            </a:r>
          </a:p>
          <a:p>
            <a:pPr marL="452628" indent="-342900" algn="just">
              <a:lnSpc>
                <a:spcPct val="110000"/>
              </a:lnSpc>
              <a:buFont typeface="+mj-lt"/>
              <a:buAutoNum type="alphaLcParenR"/>
            </a:pPr>
            <a:r>
              <a:rPr lang="en-US" sz="1800" dirty="0" smtClean="0">
                <a:latin typeface="Arial Rounded MT Bold" pitchFamily="34" charset="0"/>
              </a:rPr>
              <a:t> Antiviral, antibacterial and antiparasitic effects.</a:t>
            </a:r>
          </a:p>
          <a:p>
            <a:pPr marL="452628" indent="-342900" algn="just">
              <a:lnSpc>
                <a:spcPct val="110000"/>
              </a:lnSpc>
              <a:buFont typeface="+mj-lt"/>
              <a:buAutoNum type="alphaLcParenR"/>
            </a:pPr>
            <a:r>
              <a:rPr lang="en-US" sz="1800" dirty="0" smtClean="0">
                <a:latin typeface="Arial Rounded MT Bold" pitchFamily="34" charset="0"/>
              </a:rPr>
              <a:t>Antioxidant  for scavenging free radicals.</a:t>
            </a:r>
          </a:p>
          <a:p>
            <a:pPr marL="452628" indent="-342900" algn="just">
              <a:lnSpc>
                <a:spcPct val="110000"/>
              </a:lnSpc>
              <a:buFont typeface="+mj-lt"/>
              <a:buAutoNum type="alphaLcParenR"/>
            </a:pPr>
            <a:r>
              <a:rPr lang="en-US" sz="1800" dirty="0" smtClean="0">
                <a:latin typeface="Arial Rounded MT Bold" pitchFamily="34" charset="0"/>
              </a:rPr>
              <a:t>Used chiefly in tanning leather, dyeing fabric, and making ink.</a:t>
            </a:r>
          </a:p>
          <a:p>
            <a:pPr algn="just">
              <a:lnSpc>
                <a:spcPct val="110000"/>
              </a:lnSpc>
              <a:buNone/>
            </a:pPr>
            <a:endParaRPr lang="en-US" sz="1800" dirty="0" smtClean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pPr algn="just">
              <a:lnSpc>
                <a:spcPct val="90000"/>
              </a:lnSpc>
              <a:buNone/>
            </a:pPr>
            <a:r>
              <a:rPr lang="en-ZA" sz="3600" dirty="0" smtClean="0">
                <a:solidFill>
                  <a:schemeClr val="accent4">
                    <a:lumMod val="75000"/>
                  </a:schemeClr>
                </a:solidFill>
                <a:latin typeface="Arial Rounded MT Bold" pitchFamily="34" charset="0"/>
              </a:rPr>
              <a:t>Tanning :</a:t>
            </a:r>
            <a:r>
              <a:rPr lang="en-US" sz="2000" dirty="0" smtClean="0">
                <a:latin typeface="Arial Rounded MT Bold" pitchFamily="34" charset="0"/>
              </a:rPr>
              <a:t> is the process of treating skins of animals to produce leather, which is more durable and less susceptible to decomposition and that is  by </a:t>
            </a:r>
            <a:r>
              <a:rPr lang="en-ZA" sz="2000" dirty="0" smtClean="0">
                <a:latin typeface="Arial Rounded MT Bold" pitchFamily="34" charset="0"/>
              </a:rPr>
              <a:t>formation of bonds between the collagen </a:t>
            </a:r>
            <a:r>
              <a:rPr lang="en-ZA" sz="2000" dirty="0" smtClean="0">
                <a:latin typeface="Arial Rounded MT Bold" pitchFamily="34" charset="0"/>
              </a:rPr>
              <a:t>fibres </a:t>
            </a:r>
            <a:r>
              <a:rPr lang="en-ZA" sz="2000" dirty="0" smtClean="0">
                <a:latin typeface="Arial Rounded MT Bold" pitchFamily="34" charset="0"/>
              </a:rPr>
              <a:t>of the hide (imparts </a:t>
            </a:r>
            <a:r>
              <a:rPr lang="en-ZA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resistance to water, heat and abrasion).</a:t>
            </a:r>
            <a:endParaRPr lang="en-ZA" sz="2000" dirty="0" smtClean="0">
              <a:latin typeface="Arial Rounded MT Bold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en-ZA" sz="2000" dirty="0" smtClean="0">
              <a:latin typeface="Arial Rounded MT Bold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ZA" sz="2000" dirty="0" smtClean="0">
                <a:latin typeface="Arial Rounded MT Bold" pitchFamily="34" charset="0"/>
              </a:rPr>
              <a:t> This capability of tannins to combine with macromolecules explains why :</a:t>
            </a:r>
          </a:p>
          <a:p>
            <a:pPr marL="566928" indent="-457200">
              <a:lnSpc>
                <a:spcPct val="90000"/>
              </a:lnSpc>
              <a:buFont typeface="+mj-lt"/>
              <a:buAutoNum type="alphaLcParenR"/>
            </a:pPr>
            <a:r>
              <a:rPr lang="en-ZA" sz="2000" dirty="0" smtClean="0">
                <a:latin typeface="Arial Rounded MT Bold" pitchFamily="34" charset="0"/>
              </a:rPr>
              <a:t>They precipitate cellulose, pectin and proteins. </a:t>
            </a:r>
          </a:p>
          <a:p>
            <a:pPr marL="566928" indent="-457200">
              <a:lnSpc>
                <a:spcPct val="90000"/>
              </a:lnSpc>
              <a:buFont typeface="+mj-lt"/>
              <a:buAutoNum type="alphaLcParenR"/>
            </a:pPr>
            <a:endParaRPr lang="en-ZA" sz="2000" dirty="0" smtClean="0">
              <a:latin typeface="Arial Rounded MT Bold" pitchFamily="34" charset="0"/>
            </a:endParaRPr>
          </a:p>
          <a:p>
            <a:pPr marL="566928" indent="-457200">
              <a:lnSpc>
                <a:spcPct val="90000"/>
              </a:lnSpc>
              <a:buFont typeface="+mj-lt"/>
              <a:buAutoNum type="alphaLcParenR"/>
            </a:pPr>
            <a:r>
              <a:rPr lang="en-ZA" sz="2000" dirty="0" smtClean="0">
                <a:latin typeface="Arial Rounded MT Bold" pitchFamily="34" charset="0"/>
              </a:rPr>
              <a:t>Explains their characteristic </a:t>
            </a:r>
            <a:r>
              <a:rPr lang="en-ZA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astringency</a:t>
            </a:r>
            <a:r>
              <a:rPr lang="en-ZA" sz="2000" dirty="0" smtClean="0">
                <a:latin typeface="Arial Rounded MT Bold" pitchFamily="34" charset="0"/>
              </a:rPr>
              <a:t> and tartness  by </a:t>
            </a:r>
            <a:r>
              <a:rPr lang="en-ZA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precipitating the glycoproteins</a:t>
            </a:r>
            <a:r>
              <a:rPr lang="en-ZA" sz="2000" dirty="0" smtClean="0">
                <a:latin typeface="Arial Rounded MT Bold" pitchFamily="34" charset="0"/>
              </a:rPr>
              <a:t> which is contained in saliva and tannins make the saliva lose its lubricating power. </a:t>
            </a:r>
            <a:endParaRPr lang="en-GB" sz="2000" dirty="0" smtClean="0">
              <a:latin typeface="Arial Rounded MT Bold" pitchFamily="34" charset="0"/>
            </a:endParaRPr>
          </a:p>
          <a:p>
            <a:endParaRPr lang="en-ZA" dirty="0" smtClean="0">
              <a:solidFill>
                <a:srgbClr val="FF0066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85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 Rounded MT Bold" pitchFamily="34" charset="0"/>
              </a:rPr>
              <a:t>Cont…</a:t>
            </a:r>
            <a:endParaRPr lang="en-US" sz="2800" dirty="0"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n-ZA" sz="2000" dirty="0" smtClean="0">
                <a:latin typeface="Arial Rounded MT Bold" pitchFamily="34" charset="0"/>
              </a:rPr>
              <a:t>The combination between tannins and macromolecules is established by :</a:t>
            </a:r>
          </a:p>
          <a:p>
            <a:pPr marL="624078" indent="-514350">
              <a:lnSpc>
                <a:spcPct val="120000"/>
              </a:lnSpc>
              <a:buFont typeface="+mj-lt"/>
              <a:buAutoNum type="alphaLcParenR"/>
            </a:pPr>
            <a:r>
              <a:rPr lang="en-ZA" sz="2000" dirty="0" smtClean="0">
                <a:latin typeface="Arial Rounded MT Bold" pitchFamily="34" charset="0"/>
              </a:rPr>
              <a:t>Hydrophobic interactions </a:t>
            </a:r>
          </a:p>
          <a:p>
            <a:pPr marL="624078" indent="-514350">
              <a:lnSpc>
                <a:spcPct val="120000"/>
              </a:lnSpc>
              <a:buFont typeface="+mj-lt"/>
              <a:buAutoNum type="alphaLcParenR"/>
            </a:pPr>
            <a:r>
              <a:rPr lang="en-ZA" sz="2000" dirty="0" smtClean="0">
                <a:latin typeface="Arial Rounded MT Bold" pitchFamily="34" charset="0"/>
              </a:rPr>
              <a:t>Hydrogen bonds between the phenolic groups of tannins and the proteins or other polymers.  </a:t>
            </a:r>
          </a:p>
          <a:p>
            <a:pPr marL="624078" indent="-514350">
              <a:lnSpc>
                <a:spcPct val="120000"/>
              </a:lnSpc>
              <a:buFont typeface="+mj-lt"/>
              <a:buAutoNum type="alphaLcParenR"/>
            </a:pPr>
            <a:r>
              <a:rPr lang="en-ZA" sz="2000" dirty="0" smtClean="0">
                <a:latin typeface="Arial Rounded MT Bold" pitchFamily="34" charset="0"/>
              </a:rPr>
              <a:t>The covalent bonds established after oxidation of the phenols to quinones.  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n-ZA" sz="2000" dirty="0" smtClean="0">
                <a:latin typeface="Arial Rounded MT Bold" pitchFamily="34" charset="0"/>
              </a:rPr>
              <a:t>The condition necessary for the formation of these linkages is the tannin’s molecular weight must fall within a well defined range.</a:t>
            </a:r>
          </a:p>
          <a:p>
            <a:pPr marL="624078" indent="-514350">
              <a:lnSpc>
                <a:spcPct val="120000"/>
              </a:lnSpc>
              <a:buFont typeface="+mj-lt"/>
              <a:buAutoNum type="alphaLcParenR"/>
            </a:pPr>
            <a:r>
              <a:rPr lang="en-ZA" sz="2000" dirty="0" smtClean="0">
                <a:latin typeface="Arial Rounded MT Bold" pitchFamily="34" charset="0"/>
              </a:rPr>
              <a:t>  If it is too high, the molecule cannot insert itself into the interfibrillar spaces of the macromolecule. </a:t>
            </a:r>
          </a:p>
          <a:p>
            <a:pPr marL="624078" indent="-514350">
              <a:lnSpc>
                <a:spcPct val="120000"/>
              </a:lnSpc>
              <a:buFont typeface="+mj-lt"/>
              <a:buAutoNum type="alphaLcParenR"/>
            </a:pPr>
            <a:r>
              <a:rPr lang="en-ZA" sz="2000" dirty="0" smtClean="0">
                <a:latin typeface="Arial Rounded MT Bold" pitchFamily="34" charset="0"/>
              </a:rPr>
              <a:t> If it is too low, the molecule can insert itself but cannot form enough bonds to stabilize the combination.</a:t>
            </a:r>
            <a:endParaRPr lang="en-GB" sz="2000" dirty="0" smtClean="0">
              <a:latin typeface="Arial Rounded MT Bold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066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3"/>
                </a:solidFill>
                <a:latin typeface="Arial Rounded MT Bold" pitchFamily="34" charset="0"/>
              </a:rPr>
              <a:t>Tannins are divided to two classes according to the identity of the phenolic nuclei involved:</a:t>
            </a:r>
            <a:endParaRPr lang="en-US" sz="2400" dirty="0">
              <a:solidFill>
                <a:schemeClr val="accent3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>
            <a:normAutofit lnSpcReduction="10000"/>
          </a:bodyPr>
          <a:lstStyle/>
          <a:p>
            <a:pPr marL="566928" lvl="0" indent="-457200">
              <a:buNone/>
            </a:pPr>
            <a:endParaRPr lang="en-US" sz="2000" dirty="0" smtClean="0">
              <a:latin typeface="Arial Rounded MT Bold" pitchFamily="34" charset="0"/>
            </a:endParaRPr>
          </a:p>
          <a:p>
            <a:pPr marL="566928" lvl="0" indent="-457200" algn="ctr">
              <a:buAutoNum type="arabicParenR"/>
            </a:pPr>
            <a:r>
              <a:rPr lang="en-US" sz="2000" dirty="0" smtClean="0">
                <a:solidFill>
                  <a:schemeClr val="accent4"/>
                </a:solidFill>
                <a:latin typeface="Arial Rounded MT Bold" pitchFamily="34" charset="0"/>
              </a:rPr>
              <a:t>HYDROLYSABLE TANNINS</a:t>
            </a:r>
          </a:p>
          <a:p>
            <a:pPr marL="566928" lvl="0" indent="-457200" algn="ctr">
              <a:buNone/>
            </a:pPr>
            <a:r>
              <a:rPr lang="en-US" sz="2000" dirty="0" smtClean="0">
                <a:latin typeface="Arial Rounded MT Bold" pitchFamily="34" charset="0"/>
              </a:rPr>
              <a:t>      (</a:t>
            </a:r>
            <a:r>
              <a:rPr lang="en-ZA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Esters of a sugar and phenolic acid molecules</a:t>
            </a:r>
            <a:r>
              <a:rPr lang="en-ZA" sz="2000" dirty="0" smtClean="0">
                <a:latin typeface="Arial Rounded MT Bold" pitchFamily="34" charset="0"/>
              </a:rPr>
              <a:t>)</a:t>
            </a:r>
            <a:endParaRPr lang="en-US" sz="2000" dirty="0" smtClean="0">
              <a:latin typeface="Arial Rounded MT Bold" pitchFamily="34" charset="0"/>
            </a:endParaRPr>
          </a:p>
          <a:p>
            <a:pPr marL="566928" indent="-457200">
              <a:buFont typeface="+mj-lt"/>
              <a:buAutoNum type="alphaUcPeriod"/>
            </a:pPr>
            <a:r>
              <a:rPr lang="en-ZA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Gallotannins ex: </a:t>
            </a:r>
            <a:r>
              <a:rPr lang="en-US" sz="2000" dirty="0" smtClean="0">
                <a:latin typeface="Arial Rounded MT Bold" pitchFamily="34" charset="0"/>
              </a:rPr>
              <a:t>Galls</a:t>
            </a:r>
            <a:endParaRPr lang="en-ZA" sz="2000" dirty="0" smtClean="0">
              <a:effectLst>
                <a:outerShdw blurRad="38100" dist="38100" dir="2700000" algn="tl">
                  <a:srgbClr val="FFFFFF"/>
                </a:outerShdw>
              </a:effectLst>
              <a:latin typeface="Arial Rounded MT Bold" pitchFamily="34" charset="0"/>
            </a:endParaRPr>
          </a:p>
          <a:p>
            <a:pPr marL="566928" indent="-457200">
              <a:buFont typeface="+mj-lt"/>
              <a:buAutoNum type="alphaUcPeriod"/>
            </a:pPr>
            <a:r>
              <a:rPr lang="en-ZA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Ellagitannins ex: Pomegranate rind</a:t>
            </a:r>
          </a:p>
          <a:p>
            <a:pPr marL="566928" indent="-457200">
              <a:buNone/>
            </a:pPr>
            <a:endParaRPr lang="en-ZA" sz="2000" dirty="0" smtClean="0">
              <a:solidFill>
                <a:schemeClr val="accent4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Rounded MT Bold" pitchFamily="34" charset="0"/>
            </a:endParaRPr>
          </a:p>
          <a:p>
            <a:pPr marL="566928" indent="-457200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accent4"/>
                </a:solidFill>
                <a:latin typeface="Arial Rounded MT Bold" pitchFamily="34" charset="0"/>
              </a:rPr>
              <a:t> Hydrolysable tannins</a:t>
            </a:r>
            <a:r>
              <a:rPr lang="en-US" sz="2000" dirty="0" smtClean="0">
                <a:latin typeface="Arial Rounded MT Bold" pitchFamily="34" charset="0"/>
              </a:rPr>
              <a:t>: are hydrolyzed by </a:t>
            </a:r>
            <a:r>
              <a:rPr lang="en-US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weak acids</a:t>
            </a:r>
            <a:r>
              <a:rPr lang="en-US" sz="2000" dirty="0" smtClean="0">
                <a:latin typeface="Arial Rounded MT Bold" pitchFamily="34" charset="0"/>
              </a:rPr>
              <a:t> or weak </a:t>
            </a:r>
            <a:r>
              <a:rPr lang="en-US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bases or  </a:t>
            </a:r>
            <a:r>
              <a:rPr lang="en-ZA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enzymes</a:t>
            </a:r>
            <a:r>
              <a:rPr lang="en-ZA" sz="2000" dirty="0" smtClean="0">
                <a:latin typeface="Arial Rounded MT Bold" pitchFamily="34" charset="0"/>
              </a:rPr>
              <a:t> such as </a:t>
            </a:r>
            <a:r>
              <a:rPr lang="en-ZA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tannase</a:t>
            </a:r>
            <a:r>
              <a:rPr lang="en-US" sz="2000" dirty="0" smtClean="0">
                <a:latin typeface="Arial Rounded MT Bold" pitchFamily="34" charset="0"/>
              </a:rPr>
              <a:t> to produce carbohydrate and phenolic acids and the </a:t>
            </a:r>
            <a:r>
              <a:rPr lang="en-ZA" sz="2000" dirty="0" smtClean="0">
                <a:latin typeface="Arial Rounded MT Bold" pitchFamily="34" charset="0"/>
              </a:rPr>
              <a:t>phenolic acids are united by ester linkages to a central sugar (glucose) molecule and therefore the hydrolysable tannins are </a:t>
            </a:r>
            <a:r>
              <a:rPr lang="en-ZA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esters of a sugar and phenolic acid molecules</a:t>
            </a:r>
            <a:r>
              <a:rPr lang="en-ZA" sz="2000" dirty="0" smtClean="0">
                <a:latin typeface="Arial Rounded MT Bold" pitchFamily="34" charset="0"/>
              </a:rPr>
              <a:t>.  </a:t>
            </a:r>
          </a:p>
          <a:p>
            <a:pPr marL="566928" indent="-457200">
              <a:buNone/>
            </a:pPr>
            <a:endParaRPr lang="en-US" sz="2000" dirty="0" smtClean="0">
              <a:latin typeface="Arial Rounded MT Bold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ZA" sz="2000" dirty="0" smtClean="0">
                <a:latin typeface="Arial Rounded MT Bold" pitchFamily="34" charset="0"/>
              </a:rPr>
              <a:t>   The phenolic acid is:</a:t>
            </a:r>
          </a:p>
          <a:p>
            <a:pPr>
              <a:lnSpc>
                <a:spcPct val="90000"/>
              </a:lnSpc>
              <a:buNone/>
            </a:pPr>
            <a:endParaRPr lang="en-GB" sz="2000" dirty="0" smtClean="0">
              <a:latin typeface="Arial Rounded MT Bold" pitchFamily="34" charset="0"/>
            </a:endParaRPr>
          </a:p>
          <a:p>
            <a:pPr marL="868680" lvl="1" indent="-457200">
              <a:lnSpc>
                <a:spcPct val="90000"/>
              </a:lnSpc>
              <a:buFont typeface="+mj-lt"/>
              <a:buAutoNum type="alphaUcPeriod"/>
            </a:pPr>
            <a:r>
              <a:rPr lang="en-ZA" sz="2000" dirty="0" smtClean="0">
                <a:solidFill>
                  <a:schemeClr val="tx1"/>
                </a:solidFill>
                <a:latin typeface="Arial Rounded MT Bold" pitchFamily="34" charset="0"/>
              </a:rPr>
              <a:t>In the case of </a:t>
            </a:r>
            <a:r>
              <a:rPr lang="en-ZA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Gallotannins</a:t>
            </a:r>
            <a:r>
              <a:rPr lang="en-ZA" sz="2000" dirty="0" smtClean="0">
                <a:solidFill>
                  <a:schemeClr val="tx1"/>
                </a:solidFill>
                <a:latin typeface="Arial Rounded MT Bold" pitchFamily="34" charset="0"/>
              </a:rPr>
              <a:t> – </a:t>
            </a:r>
            <a:r>
              <a:rPr lang="en-ZA" sz="20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Gallic acid</a:t>
            </a:r>
            <a:endParaRPr lang="en-GB" sz="2000" dirty="0" smtClean="0">
              <a:latin typeface="Arial Rounded MT Bold" pitchFamily="34" charset="0"/>
            </a:endParaRPr>
          </a:p>
          <a:p>
            <a:pPr marL="868680" lvl="1" indent="-457200">
              <a:lnSpc>
                <a:spcPct val="90000"/>
              </a:lnSpc>
              <a:buFont typeface="+mj-lt"/>
              <a:buAutoNum type="alphaUcPeriod"/>
            </a:pPr>
            <a:r>
              <a:rPr lang="en-ZA" sz="2000" dirty="0" smtClean="0">
                <a:solidFill>
                  <a:schemeClr val="tx1"/>
                </a:solidFill>
                <a:latin typeface="Arial Rounded MT Bold" pitchFamily="34" charset="0"/>
              </a:rPr>
              <a:t>In the case of </a:t>
            </a:r>
            <a:r>
              <a:rPr lang="en-ZA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Ellagitannins</a:t>
            </a:r>
            <a:r>
              <a:rPr lang="en-ZA" sz="2000" dirty="0" smtClean="0">
                <a:solidFill>
                  <a:schemeClr val="tx1"/>
                </a:solidFill>
                <a:latin typeface="Arial Rounded MT Bold" pitchFamily="34" charset="0"/>
              </a:rPr>
              <a:t> – </a:t>
            </a:r>
            <a:r>
              <a:rPr lang="en-ZA" sz="2000" dirty="0" smtClean="0">
                <a:solidFill>
                  <a:schemeClr val="accent4"/>
                </a:solidFill>
                <a:latin typeface="Arial Rounded MT Bold" pitchFamily="34" charset="0"/>
              </a:rPr>
              <a:t>Hexahydroxydiphenic acid (</a:t>
            </a:r>
            <a:r>
              <a:rPr lang="en-ZA" sz="20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HHDP</a:t>
            </a:r>
            <a:r>
              <a:rPr lang="en-ZA" sz="2000" dirty="0" smtClean="0">
                <a:solidFill>
                  <a:schemeClr val="accent4"/>
                </a:solidFill>
                <a:latin typeface="Arial Rounded MT Bold" pitchFamily="34" charset="0"/>
              </a:rPr>
              <a:t>) </a:t>
            </a:r>
            <a:r>
              <a:rPr lang="en-ZA" sz="2000" dirty="0" smtClean="0">
                <a:solidFill>
                  <a:schemeClr val="tx1"/>
                </a:solidFill>
                <a:latin typeface="Arial Rounded MT Bold" pitchFamily="34" charset="0"/>
              </a:rPr>
              <a:t>and its </a:t>
            </a:r>
            <a:r>
              <a:rPr lang="en-ZA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oxidized derivatives</a:t>
            </a:r>
            <a:r>
              <a:rPr lang="en-ZA" sz="20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ZA" sz="2000" dirty="0" smtClean="0">
                <a:solidFill>
                  <a:schemeClr val="accent4"/>
                </a:solidFill>
                <a:latin typeface="Arial Rounded MT Bold" pitchFamily="34" charset="0"/>
              </a:rPr>
              <a:t>(Dehydrohexahydroxydiphenic acid)</a:t>
            </a:r>
            <a:r>
              <a:rPr lang="en-ZA" sz="2000" dirty="0" smtClean="0">
                <a:solidFill>
                  <a:schemeClr val="tx1"/>
                </a:solidFill>
                <a:latin typeface="Arial Rounded MT Bold" pitchFamily="34" charset="0"/>
              </a:rPr>
              <a:t>.</a:t>
            </a:r>
          </a:p>
          <a:p>
            <a:pPr marL="566928" indent="-457200">
              <a:buNone/>
            </a:pPr>
            <a:endParaRPr lang="en-US" sz="2000" dirty="0" smtClean="0">
              <a:latin typeface="Arial Rounded MT Bold" pitchFamily="34" charset="0"/>
            </a:endParaRPr>
          </a:p>
          <a:p>
            <a:pPr marL="566928" lvl="0" indent="-457200">
              <a:buFont typeface="+mj-lt"/>
              <a:buAutoNum type="arabicParenR"/>
            </a:pPr>
            <a:endParaRPr lang="en-US" sz="2000" dirty="0" smtClean="0">
              <a:latin typeface="Arial Rounded MT Bold" pitchFamily="34" charset="0"/>
            </a:endParaRPr>
          </a:p>
          <a:p>
            <a:pPr marL="566928" lvl="0" indent="-457200">
              <a:buFont typeface="+mj-lt"/>
              <a:buAutoNum type="arabicParenR"/>
            </a:pPr>
            <a:endParaRPr lang="en-US" sz="2000" dirty="0" smtClean="0">
              <a:latin typeface="Arial Rounded MT Bold" pitchFamily="34" charset="0"/>
            </a:endParaRPr>
          </a:p>
          <a:p>
            <a:pPr marL="566928" lvl="0" indent="-457200">
              <a:buFont typeface="+mj-lt"/>
              <a:buAutoNum type="arabicParenR"/>
            </a:pPr>
            <a:endParaRPr lang="en-US" sz="2000" dirty="0" smtClean="0">
              <a:latin typeface="Arial Rounded MT Bold" pitchFamily="34" charset="0"/>
            </a:endParaRPr>
          </a:p>
          <a:p>
            <a:pPr marL="566928" lvl="0" indent="-457200">
              <a:buFont typeface="+mj-lt"/>
              <a:buAutoNum type="arabicParenR"/>
            </a:pPr>
            <a:endParaRPr lang="en-US" sz="2000" dirty="0" smtClean="0">
              <a:latin typeface="Arial Rounded MT Bold" pitchFamily="34" charset="0"/>
            </a:endParaRPr>
          </a:p>
          <a:p>
            <a:pPr marL="566928" lvl="0" indent="-457200">
              <a:buFont typeface="+mj-lt"/>
              <a:buAutoNum type="arabicParenR"/>
            </a:pPr>
            <a:endParaRPr lang="en-US" sz="2000" dirty="0" smtClean="0">
              <a:latin typeface="Arial Rounded MT Bold" pitchFamily="34" charset="0"/>
            </a:endParaRPr>
          </a:p>
          <a:p>
            <a:pPr marL="566928" lvl="0" indent="-457200">
              <a:buFont typeface="+mj-lt"/>
              <a:buAutoNum type="arabicParenR"/>
            </a:pPr>
            <a:endParaRPr lang="en-US" sz="2000" dirty="0" smtClean="0">
              <a:latin typeface="Arial Rounded MT Bold" pitchFamily="34" charset="0"/>
            </a:endParaRPr>
          </a:p>
          <a:p>
            <a:pPr marL="566928" lvl="0" indent="-457200">
              <a:buFont typeface="+mj-lt"/>
              <a:buAutoNum type="arabicParenR"/>
            </a:pPr>
            <a:endParaRPr lang="en-US" sz="2000" dirty="0" smtClean="0">
              <a:latin typeface="Arial Rounded MT Bold" pitchFamily="34" charset="0"/>
            </a:endParaRPr>
          </a:p>
          <a:p>
            <a:pPr marL="566928" lvl="0" indent="-457200">
              <a:buFont typeface="+mj-lt"/>
              <a:buAutoNum type="arabicParenR"/>
            </a:pPr>
            <a:endParaRPr lang="en-US" sz="2000" dirty="0" smtClean="0">
              <a:latin typeface="Arial Rounded MT Bold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en-US" sz="2000" dirty="0" smtClean="0">
                <a:solidFill>
                  <a:schemeClr val="accent3"/>
                </a:solidFill>
                <a:latin typeface="Arial Rounded MT Bold" pitchFamily="34" charset="0"/>
              </a:rPr>
              <a:t>2) </a:t>
            </a:r>
            <a:r>
              <a:rPr lang="en-US" sz="2000" dirty="0" smtClean="0">
                <a:solidFill>
                  <a:schemeClr val="accent4"/>
                </a:solidFill>
                <a:latin typeface="Arial Rounded MT Bold" pitchFamily="34" charset="0"/>
              </a:rPr>
              <a:t>NONHYDROLYSABLE TANNINS OR CONDENSED TANNINS</a:t>
            </a:r>
          </a:p>
          <a:p>
            <a:pPr lvl="0" algn="ctr">
              <a:buNone/>
            </a:pPr>
            <a:endParaRPr lang="en-US" sz="2000" dirty="0" smtClean="0">
              <a:solidFill>
                <a:schemeClr val="accent4"/>
              </a:solidFill>
              <a:latin typeface="Arial Rounded MT Bold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latin typeface="Arial Rounded MT Bold" pitchFamily="34" charset="0"/>
              </a:rPr>
              <a:t>Are </a:t>
            </a:r>
            <a:r>
              <a:rPr lang="en-US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polymers</a:t>
            </a:r>
            <a:r>
              <a:rPr lang="en-US" sz="2000" dirty="0" smtClean="0">
                <a:latin typeface="Arial Rounded MT Bold" pitchFamily="34" charset="0"/>
              </a:rPr>
              <a:t> of 2 to 50 (or more) </a:t>
            </a:r>
            <a:r>
              <a:rPr lang="en-US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flavonoids</a:t>
            </a:r>
            <a:r>
              <a:rPr lang="en-US" sz="2000" dirty="0" smtClean="0">
                <a:latin typeface="Arial Rounded MT Bold" pitchFamily="34" charset="0"/>
              </a:rPr>
              <a:t> </a:t>
            </a:r>
            <a:r>
              <a:rPr lang="en-US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units</a:t>
            </a:r>
            <a:r>
              <a:rPr lang="en-US" sz="2000" dirty="0" smtClean="0">
                <a:latin typeface="Arial Rounded MT Bold" pitchFamily="34" charset="0"/>
              </a:rPr>
              <a:t> that are joined by carbon-carbon bonds, which are not susceptible to being cleaved by hydrolysis.</a:t>
            </a:r>
          </a:p>
          <a:p>
            <a:pPr lvl="0">
              <a:buFont typeface="Wingdings" pitchFamily="2" charset="2"/>
              <a:buChar char="v"/>
            </a:pPr>
            <a:endParaRPr lang="en-US" sz="2000" dirty="0" smtClean="0">
              <a:latin typeface="Arial Rounded MT Bold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ZA" sz="2000" dirty="0" smtClean="0">
                <a:latin typeface="Arial Rounded MT Bold" pitchFamily="34" charset="0"/>
              </a:rPr>
              <a:t>They are not readily hydrolysed to simpler molecules and they do not contain a sugar moiety (unlike hydrolysable tannins).</a:t>
            </a:r>
          </a:p>
          <a:p>
            <a:pPr>
              <a:buFont typeface="Wingdings" pitchFamily="2" charset="2"/>
              <a:buChar char="v"/>
            </a:pPr>
            <a:endParaRPr lang="en-ZA" sz="2000" dirty="0" smtClean="0">
              <a:latin typeface="Arial Rounded MT Bold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ZA" sz="2000" dirty="0" smtClean="0">
                <a:latin typeface="Arial Rounded MT Bold" pitchFamily="34" charset="0"/>
              </a:rPr>
              <a:t>On treatment with </a:t>
            </a:r>
            <a:r>
              <a:rPr lang="en-ZA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acids</a:t>
            </a:r>
            <a:r>
              <a:rPr lang="en-ZA" sz="2000" dirty="0" smtClean="0">
                <a:latin typeface="Arial Rounded MT Bold" pitchFamily="34" charset="0"/>
              </a:rPr>
              <a:t> or </a:t>
            </a:r>
            <a:r>
              <a:rPr lang="en-ZA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enzymes</a:t>
            </a:r>
            <a:r>
              <a:rPr lang="en-ZA" sz="2000" dirty="0" smtClean="0">
                <a:latin typeface="Arial Rounded MT Bold" pitchFamily="34" charset="0"/>
              </a:rPr>
              <a:t>, condensed tannins are converted into </a:t>
            </a:r>
            <a:r>
              <a:rPr lang="en-ZA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red</a:t>
            </a:r>
            <a:r>
              <a:rPr lang="en-ZA" sz="2000" dirty="0" smtClean="0">
                <a:latin typeface="Arial Rounded MT Bold" pitchFamily="34" charset="0"/>
              </a:rPr>
              <a:t> insoluble  compounds known as </a:t>
            </a:r>
            <a:r>
              <a:rPr lang="en-ZA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phlobaphenes</a:t>
            </a:r>
            <a:r>
              <a:rPr lang="en-ZA" sz="2000" dirty="0" smtClean="0">
                <a:latin typeface="Arial Rounded MT Bold" pitchFamily="34" charset="0"/>
              </a:rPr>
              <a:t>.  </a:t>
            </a:r>
          </a:p>
          <a:p>
            <a:pPr>
              <a:buFont typeface="Wingdings" pitchFamily="2" charset="2"/>
              <a:buChar char="v"/>
            </a:pPr>
            <a:endParaRPr lang="en-ZA" sz="2000" dirty="0" smtClean="0">
              <a:latin typeface="Arial Rounded MT Bold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ZA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Phlobaphenes</a:t>
            </a:r>
            <a:r>
              <a:rPr lang="en-ZA" sz="2000" dirty="0" smtClean="0">
                <a:latin typeface="Arial Rounded MT Bold" pitchFamily="34" charset="0"/>
              </a:rPr>
              <a:t> give the </a:t>
            </a:r>
            <a:r>
              <a:rPr lang="en-ZA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characteristic red colour</a:t>
            </a:r>
            <a:r>
              <a:rPr lang="en-ZA" sz="2000" dirty="0" smtClean="0">
                <a:latin typeface="Arial Rounded MT Bold" pitchFamily="34" charset="0"/>
              </a:rPr>
              <a:t> to many drugs such as red </a:t>
            </a:r>
            <a:r>
              <a:rPr lang="en-ZA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cinchona bark.</a:t>
            </a:r>
          </a:p>
          <a:p>
            <a:pPr>
              <a:buNone/>
            </a:pPr>
            <a:endParaRPr lang="en-ZA" sz="2000" dirty="0" smtClean="0">
              <a:latin typeface="Arial Rounded MT Bold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ZA" sz="2000" dirty="0" smtClean="0">
                <a:latin typeface="Arial Rounded MT Bold" pitchFamily="34" charset="0"/>
              </a:rPr>
              <a:t>These tannins are therefore sometimes called </a:t>
            </a:r>
            <a:r>
              <a:rPr lang="en-ZA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catechol tannins (as they  yield catechol)</a:t>
            </a:r>
            <a:r>
              <a:rPr lang="en-ZA" sz="2000" dirty="0" smtClean="0">
                <a:latin typeface="Arial Rounded MT Bold" pitchFamily="34" charset="0"/>
              </a:rPr>
              <a:t>. </a:t>
            </a:r>
          </a:p>
          <a:p>
            <a:pPr>
              <a:buFont typeface="Wingdings" pitchFamily="2" charset="2"/>
              <a:buChar char="v"/>
            </a:pPr>
            <a:endParaRPr lang="en-ZA" sz="2000" dirty="0" smtClean="0">
              <a:latin typeface="Arial Rounded MT Bold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annin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990600"/>
            <a:ext cx="8382000" cy="556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2520</TotalTime>
  <Words>1010</Words>
  <Application>Microsoft Office PowerPoint</Application>
  <PresentationFormat>On-screen Show (4:3)</PresentationFormat>
  <Paragraphs>152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Urban</vt:lpstr>
      <vt:lpstr>TANNINS</vt:lpstr>
      <vt:lpstr>Introduction</vt:lpstr>
      <vt:lpstr>PowerPoint Presentation</vt:lpstr>
      <vt:lpstr>Tannins Uses</vt:lpstr>
      <vt:lpstr>PowerPoint Presentation</vt:lpstr>
      <vt:lpstr>Cont…</vt:lpstr>
      <vt:lpstr>Tannins are divided to two classes according to the identity of the phenolic nuclei involved:</vt:lpstr>
      <vt:lpstr>PowerPoint Presentation</vt:lpstr>
      <vt:lpstr>PowerPoint Presentation</vt:lpstr>
      <vt:lpstr>PowerPoint Presentation</vt:lpstr>
      <vt:lpstr>Test on Tannins</vt:lpstr>
      <vt:lpstr>PowerPoint Presentation</vt:lpstr>
      <vt:lpstr>PowerPoint Presentation</vt:lpstr>
      <vt:lpstr>PowerPoint Presentation</vt:lpstr>
      <vt:lpstr>Pyrogallol Tannins (Hydrolysable Tannins)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ANTHRAQUINONE GLYCOSIDES</dc:title>
  <dc:creator>Sarah</dc:creator>
  <cp:lastModifiedBy>Estabraq</cp:lastModifiedBy>
  <cp:revision>237</cp:revision>
  <dcterms:created xsi:type="dcterms:W3CDTF">2012-10-20T08:39:40Z</dcterms:created>
  <dcterms:modified xsi:type="dcterms:W3CDTF">2013-12-08T19:59:55Z</dcterms:modified>
</cp:coreProperties>
</file>