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E8B30B3-A380-46E2-902D-4BFE47A18137}" type="datetimeFigureOut">
              <a:rPr lang="en-US" smtClean="0"/>
              <a:t>4/29/2017</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A2DDE9-9ABC-4628-B3AE-66F874F282D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6376158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B30B3-A380-46E2-902D-4BFE47A18137}"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378954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B30B3-A380-46E2-902D-4BFE47A18137}"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251591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B30B3-A380-46E2-902D-4BFE47A18137}"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91805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E8B30B3-A380-46E2-902D-4BFE47A18137}" type="datetimeFigureOut">
              <a:rPr lang="en-US" smtClean="0"/>
              <a:t>4/29/2017</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A2DDE9-9ABC-4628-B3AE-66F874F282D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432657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8B30B3-A380-46E2-902D-4BFE47A18137}"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264001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8B30B3-A380-46E2-902D-4BFE47A18137}" type="datetimeFigureOut">
              <a:rPr lang="en-US" smtClean="0"/>
              <a:t>4/29/2017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125678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8B30B3-A380-46E2-902D-4BFE47A18137}" type="datetimeFigureOut">
              <a:rPr lang="en-US" smtClean="0"/>
              <a:t>4/29/2017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2721019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B30B3-A380-46E2-902D-4BFE47A18137}" type="datetimeFigureOut">
              <a:rPr lang="en-US" smtClean="0"/>
              <a:t>4/29/2017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418132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E8B30B3-A380-46E2-902D-4BFE47A18137}" type="datetimeFigureOut">
              <a:rPr lang="en-US" smtClean="0"/>
              <a:t>4/29/2017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A2DDE9-9ABC-4628-B3AE-66F874F282D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6879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E8B30B3-A380-46E2-902D-4BFE47A18137}" type="datetimeFigureOut">
              <a:rPr lang="en-US" smtClean="0"/>
              <a:t>4/29/2017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A2DDE9-9ABC-4628-B3AE-66F874F282D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717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E8B30B3-A380-46E2-902D-4BFE47A18137}" type="datetimeFigureOut">
              <a:rPr lang="en-US" smtClean="0"/>
              <a:t>4/29/2017</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A2DDE9-9ABC-4628-B3AE-66F874F282D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140607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01859"/>
          </a:xfrm>
        </p:spPr>
        <p:txBody>
          <a:bodyPr>
            <a:noAutofit/>
          </a:bodyPr>
          <a:lstStyle/>
          <a:p>
            <a:r>
              <a:rPr lang="en-US" sz="5400" dirty="0"/>
              <a:t>Extraction Technique</a:t>
            </a:r>
          </a:p>
        </p:txBody>
      </p:sp>
      <p:sp>
        <p:nvSpPr>
          <p:cNvPr id="3" name="Subtitle 2"/>
          <p:cNvSpPr>
            <a:spLocks noGrp="1"/>
          </p:cNvSpPr>
          <p:nvPr>
            <p:ph type="subTitle" idx="1"/>
          </p:nvPr>
        </p:nvSpPr>
        <p:spPr>
          <a:xfrm>
            <a:off x="1195754" y="1336431"/>
            <a:ext cx="9650438" cy="4318781"/>
          </a:xfrm>
        </p:spPr>
        <p:txBody>
          <a:bodyPr>
            <a:normAutofit fontScale="92500" lnSpcReduction="20000"/>
          </a:bodyPr>
          <a:lstStyle/>
          <a:p>
            <a:pPr algn="just"/>
            <a:r>
              <a:rPr lang="en-US" sz="2800" dirty="0">
                <a:latin typeface="Times New Roman" panose="02020603050405020304" pitchFamily="18" charset="0"/>
                <a:cs typeface="Times New Roman" panose="02020603050405020304" pitchFamily="18" charset="0"/>
              </a:rPr>
              <a:t>Extractions are a way to separate a desired substance when it is mixed with others. Extraction often use to separation and  purification of organic compounds that depends on the ability of the compound to dissolve in two immiscible solvents. e.g. water and chloroform.</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The separation of a mixture of chemical compound A and B into its separate constituents is achieved by methods which depend on a difference in either the physical or chemical properties of A and B . If A and B differ in their physical properties then they may usually be separated by virtue of their different </a:t>
            </a:r>
            <a:r>
              <a:rPr lang="en-US" sz="2800" dirty="0" err="1">
                <a:latin typeface="Times New Roman" panose="02020603050405020304" pitchFamily="18" charset="0"/>
                <a:cs typeface="Times New Roman" panose="02020603050405020304" pitchFamily="18" charset="0"/>
              </a:rPr>
              <a:t>solubilities</a:t>
            </a:r>
            <a:r>
              <a:rPr lang="en-US" sz="2800" dirty="0">
                <a:latin typeface="Times New Roman" panose="02020603050405020304" pitchFamily="18" charset="0"/>
                <a:cs typeface="Times New Roman" panose="02020603050405020304" pitchFamily="18" charset="0"/>
              </a:rPr>
              <a:t> in a pair of immiscible solvents.</a:t>
            </a:r>
          </a:p>
          <a:p>
            <a:endParaRPr lang="en-US" dirty="0"/>
          </a:p>
        </p:txBody>
      </p:sp>
    </p:spTree>
    <p:extLst>
      <p:ext uri="{BB962C8B-B14F-4D97-AF65-F5344CB8AC3E}">
        <p14:creationId xmlns:p14="http://schemas.microsoft.com/office/powerpoint/2010/main" val="2634697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Picture 68"/>
          <p:cNvPicPr>
            <a:picLocks noChangeAspect="1"/>
          </p:cNvPicPr>
          <p:nvPr/>
        </p:nvPicPr>
        <p:blipFill>
          <a:blip r:embed="rId2"/>
          <a:stretch>
            <a:fillRect/>
          </a:stretch>
        </p:blipFill>
        <p:spPr>
          <a:xfrm>
            <a:off x="1560340" y="304985"/>
            <a:ext cx="8060788" cy="5542670"/>
          </a:xfrm>
          <a:prstGeom prst="rect">
            <a:avLst/>
          </a:prstGeom>
        </p:spPr>
      </p:pic>
      <p:cxnSp>
        <p:nvCxnSpPr>
          <p:cNvPr id="71" name="Straight Connector 70"/>
          <p:cNvCxnSpPr/>
          <p:nvPr/>
        </p:nvCxnSpPr>
        <p:spPr>
          <a:xfrm>
            <a:off x="4670469" y="952098"/>
            <a:ext cx="70341" cy="4248445"/>
          </a:xfrm>
          <a:prstGeom prst="line">
            <a:avLst/>
          </a:prstGeom>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flipV="1">
            <a:off x="2996419" y="1012873"/>
            <a:ext cx="0" cy="4248444"/>
          </a:xfrm>
          <a:prstGeom prst="line">
            <a:avLst/>
          </a:prstGeom>
        </p:spPr>
        <p:style>
          <a:lnRef idx="2">
            <a:schemeClr val="dk1"/>
          </a:lnRef>
          <a:fillRef idx="0">
            <a:schemeClr val="dk1"/>
          </a:fillRef>
          <a:effectRef idx="1">
            <a:schemeClr val="dk1"/>
          </a:effectRef>
          <a:fontRef idx="minor">
            <a:schemeClr val="tx1"/>
          </a:fontRef>
        </p:style>
      </p:cxnSp>
      <p:cxnSp>
        <p:nvCxnSpPr>
          <p:cNvPr id="76" name="Straight Connector 75"/>
          <p:cNvCxnSpPr/>
          <p:nvPr/>
        </p:nvCxnSpPr>
        <p:spPr>
          <a:xfrm flipH="1">
            <a:off x="1729152" y="1012872"/>
            <a:ext cx="1267267" cy="0"/>
          </a:xfrm>
          <a:prstGeom prst="line">
            <a:avLst/>
          </a:prstGeom>
        </p:spPr>
        <p:style>
          <a:lnRef idx="2">
            <a:schemeClr val="dk1"/>
          </a:lnRef>
          <a:fillRef idx="0">
            <a:schemeClr val="dk1"/>
          </a:fillRef>
          <a:effectRef idx="1">
            <a:schemeClr val="dk1"/>
          </a:effectRef>
          <a:fontRef idx="minor">
            <a:schemeClr val="tx1"/>
          </a:fontRef>
        </p:style>
      </p:cxnSp>
      <p:cxnSp>
        <p:nvCxnSpPr>
          <p:cNvPr id="82" name="Straight Connector 81"/>
          <p:cNvCxnSpPr/>
          <p:nvPr/>
        </p:nvCxnSpPr>
        <p:spPr>
          <a:xfrm flipH="1">
            <a:off x="4670474" y="872194"/>
            <a:ext cx="1448974" cy="1"/>
          </a:xfrm>
          <a:prstGeom prst="line">
            <a:avLst/>
          </a:prstGeom>
        </p:spPr>
        <p:style>
          <a:lnRef idx="2">
            <a:schemeClr val="dk1"/>
          </a:lnRef>
          <a:fillRef idx="0">
            <a:schemeClr val="dk1"/>
          </a:fillRef>
          <a:effectRef idx="1">
            <a:schemeClr val="dk1"/>
          </a:effectRef>
          <a:fontRef idx="minor">
            <a:schemeClr val="tx1"/>
          </a:fontRef>
        </p:style>
      </p:cxnSp>
      <p:sp>
        <p:nvSpPr>
          <p:cNvPr id="89" name="Rectangle 88"/>
          <p:cNvSpPr/>
          <p:nvPr/>
        </p:nvSpPr>
        <p:spPr>
          <a:xfrm>
            <a:off x="1083212" y="5458265"/>
            <a:ext cx="10705513" cy="70788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   Solvent 1+sample                  Some of the sample              </a:t>
            </a:r>
            <a:r>
              <a:rPr lang="en-US" sz="2000" b="1" dirty="0" err="1">
                <a:latin typeface="Times New Roman" panose="02020603050405020304" pitchFamily="18" charset="0"/>
                <a:cs typeface="Times New Roman" panose="02020603050405020304" pitchFamily="18" charset="0"/>
              </a:rPr>
              <a:t>Sample</a:t>
            </a:r>
            <a:r>
              <a:rPr lang="en-US" sz="2000" b="1" dirty="0">
                <a:latin typeface="Times New Roman" panose="02020603050405020304" pitchFamily="18" charset="0"/>
                <a:cs typeface="Times New Roman" panose="02020603050405020304" pitchFamily="18" charset="0"/>
              </a:rPr>
              <a:t> become distributed</a:t>
            </a:r>
          </a:p>
          <a:p>
            <a:r>
              <a:rPr lang="en-US" sz="2000" b="1" dirty="0">
                <a:latin typeface="Times New Roman" panose="02020603050405020304" pitchFamily="18" charset="0"/>
                <a:cs typeface="Times New Roman" panose="02020603050405020304" pitchFamily="18" charset="0"/>
              </a:rPr>
              <a:t>      +impurities                              moves to solvent                         between 1 and 2 </a:t>
            </a:r>
          </a:p>
        </p:txBody>
      </p:sp>
    </p:spTree>
    <p:extLst>
      <p:ext uri="{BB962C8B-B14F-4D97-AF65-F5344CB8AC3E}">
        <p14:creationId xmlns:p14="http://schemas.microsoft.com/office/powerpoint/2010/main" val="305737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4" y="291548"/>
            <a:ext cx="10681252" cy="4401205"/>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 Immiscible solvents are mixtures of liquids that are insoluble in each other. Such solvents will form two layers; the upper layer is for the liquid with the lower density and the lower layer is for the liquid with the higher density.</a:t>
            </a:r>
          </a:p>
          <a:p>
            <a:pPr algn="just"/>
            <a:r>
              <a:rPr lang="en-US" sz="2800" dirty="0">
                <a:latin typeface="Times New Roman" panose="02020603050405020304" pitchFamily="18" charset="0"/>
                <a:cs typeface="Times New Roman" panose="02020603050405020304" pitchFamily="18" charset="0"/>
              </a:rPr>
              <a:t>   The process of extraction with immiscible solvents is generally employed for the isolation of dissolved compounds from solutions, isolation of solid compounds from mixtures, or removal of undesirable impurities from mixtures (washing). Some times it is used in organic chemistry laboratories to remove an organic compound from a solution when the use of distillation is not convenient.</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268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791" y="576775"/>
            <a:ext cx="10396024" cy="4216539"/>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In many cases mixtures of organic compounds can be separated by methods which depend on a difference in their chemical properties. Frequently. one or more compounds of a mixture is transformed into a salt for easy separation. Salts , in general , are water soluble and insoluble in organic solvents.</a:t>
            </a:r>
          </a:p>
          <a:p>
            <a:r>
              <a:rPr lang="en-US" sz="2800" dirty="0">
                <a:latin typeface="Times New Roman" panose="02020603050405020304" pitchFamily="18" charset="0"/>
                <a:cs typeface="Times New Roman" panose="02020603050405020304" pitchFamily="18" charset="0"/>
              </a:rPr>
              <a:t>For example, for acidic compounds(HA):</a:t>
            </a:r>
          </a:p>
          <a:p>
            <a:r>
              <a:rPr lang="en-US" dirty="0"/>
              <a:t>  </a:t>
            </a:r>
          </a:p>
          <a:p>
            <a:endParaRPr lang="en-US" dirty="0"/>
          </a:p>
          <a:p>
            <a:endParaRPr lang="en-US" dirty="0"/>
          </a:p>
          <a:p>
            <a:r>
              <a:rPr lang="en-US" sz="2800" dirty="0">
                <a:latin typeface="Times New Roman" panose="02020603050405020304" pitchFamily="18" charset="0"/>
                <a:cs typeface="Times New Roman" panose="02020603050405020304" pitchFamily="18" charset="0"/>
              </a:rPr>
              <a:t>For bases (B):</a:t>
            </a:r>
          </a:p>
          <a:p>
            <a:r>
              <a:rPr lang="en-US" dirty="0"/>
              <a:t> </a:t>
            </a:r>
          </a:p>
        </p:txBody>
      </p:sp>
      <p:pic>
        <p:nvPicPr>
          <p:cNvPr id="3" name="Picture 2"/>
          <p:cNvPicPr>
            <a:picLocks noChangeAspect="1"/>
          </p:cNvPicPr>
          <p:nvPr/>
        </p:nvPicPr>
        <p:blipFill>
          <a:blip r:embed="rId2"/>
          <a:stretch>
            <a:fillRect/>
          </a:stretch>
        </p:blipFill>
        <p:spPr>
          <a:xfrm>
            <a:off x="787791" y="3277773"/>
            <a:ext cx="8257736" cy="844061"/>
          </a:xfrm>
          <a:prstGeom prst="rect">
            <a:avLst/>
          </a:prstGeom>
        </p:spPr>
      </p:pic>
      <p:pic>
        <p:nvPicPr>
          <p:cNvPr id="4" name="Picture 3"/>
          <p:cNvPicPr>
            <a:picLocks noChangeAspect="1"/>
          </p:cNvPicPr>
          <p:nvPr/>
        </p:nvPicPr>
        <p:blipFill>
          <a:blip r:embed="rId3"/>
          <a:stretch>
            <a:fillRect/>
          </a:stretch>
        </p:blipFill>
        <p:spPr>
          <a:xfrm>
            <a:off x="787791" y="4515729"/>
            <a:ext cx="8117058" cy="829994"/>
          </a:xfrm>
          <a:prstGeom prst="rect">
            <a:avLst/>
          </a:prstGeom>
        </p:spPr>
      </p:pic>
    </p:spTree>
    <p:extLst>
      <p:ext uri="{BB962C8B-B14F-4D97-AF65-F5344CB8AC3E}">
        <p14:creationId xmlns:p14="http://schemas.microsoft.com/office/powerpoint/2010/main" val="327933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8807" y="562708"/>
            <a:ext cx="10044332" cy="3108543"/>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In this experiment , the mixture may be readily separated by virtue of the fact that p-toluidine will react with </a:t>
            </a:r>
            <a:r>
              <a:rPr lang="en-US" sz="2800" dirty="0" err="1">
                <a:latin typeface="Times New Roman" panose="02020603050405020304" pitchFamily="18" charset="0"/>
                <a:cs typeface="Times New Roman" panose="02020603050405020304" pitchFamily="18" charset="0"/>
              </a:rPr>
              <a:t>HCl</a:t>
            </a:r>
            <a:r>
              <a:rPr lang="en-US" sz="2800" dirty="0">
                <a:latin typeface="Times New Roman" panose="02020603050405020304" pitchFamily="18" charset="0"/>
                <a:cs typeface="Times New Roman" panose="02020603050405020304" pitchFamily="18" charset="0"/>
              </a:rPr>
              <a:t> in water and 2-naphthol will react with sodium hydroxide (</a:t>
            </a:r>
            <a:r>
              <a:rPr lang="en-US" sz="2800" dirty="0" err="1">
                <a:latin typeface="Times New Roman" panose="02020603050405020304" pitchFamily="18" charset="0"/>
                <a:cs typeface="Times New Roman" panose="02020603050405020304" pitchFamily="18" charset="0"/>
              </a:rPr>
              <a:t>NaOH</a:t>
            </a:r>
            <a:r>
              <a:rPr lang="en-US" sz="2800" dirty="0">
                <a:latin typeface="Times New Roman" panose="02020603050405020304" pitchFamily="18" charset="0"/>
                <a:cs typeface="Times New Roman" panose="02020603050405020304" pitchFamily="18" charset="0"/>
              </a:rPr>
              <a:t>) in water . Thus, if a solution of a mixture of p-toluidine and 2-naphthol in ether is shaken with aqueous </a:t>
            </a:r>
            <a:r>
              <a:rPr lang="en-US" sz="2800" dirty="0" err="1">
                <a:latin typeface="Times New Roman" panose="02020603050405020304" pitchFamily="18" charset="0"/>
                <a:cs typeface="Times New Roman" panose="02020603050405020304" pitchFamily="18" charset="0"/>
              </a:rPr>
              <a:t>HCl</a:t>
            </a:r>
            <a:r>
              <a:rPr lang="en-US" sz="2800" dirty="0">
                <a:latin typeface="Times New Roman" panose="02020603050405020304" pitchFamily="18" charset="0"/>
                <a:cs typeface="Times New Roman" panose="02020603050405020304" pitchFamily="18" charset="0"/>
              </a:rPr>
              <a:t> the amine will be removed into the aqueous layer as its ammonium salt , whereas 2-naphthol and the impurities will remain dissolved in the ether . 	</a:t>
            </a:r>
          </a:p>
        </p:txBody>
      </p:sp>
    </p:spTree>
    <p:extLst>
      <p:ext uri="{BB962C8B-B14F-4D97-AF65-F5344CB8AC3E}">
        <p14:creationId xmlns:p14="http://schemas.microsoft.com/office/powerpoint/2010/main" val="117823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858" y="323557"/>
            <a:ext cx="10874327" cy="6279499"/>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With only 2-naphthol and impurities left in the ether, the 2-naphthol then can be extracted as its sodium salt by extracting the ether layer with aqueous </a:t>
            </a:r>
            <a:r>
              <a:rPr lang="en-US" sz="2800" dirty="0" err="1">
                <a:latin typeface="Times New Roman" panose="02020603050405020304" pitchFamily="18" charset="0"/>
                <a:cs typeface="Times New Roman" panose="02020603050405020304" pitchFamily="18" charset="0"/>
              </a:rPr>
              <a:t>NaOH</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After separation of the aqueous and ether layer , the p-toluidine can be regenerated by basification with aqueous </a:t>
            </a:r>
            <a:r>
              <a:rPr lang="en-US" sz="2800" dirty="0" err="1">
                <a:latin typeface="Times New Roman" panose="02020603050405020304" pitchFamily="18" charset="0"/>
                <a:cs typeface="Times New Roman" panose="02020603050405020304" pitchFamily="18" charset="0"/>
              </a:rPr>
              <a:t>NaOH</a:t>
            </a:r>
            <a:r>
              <a:rPr lang="en-US" sz="2800" dirty="0">
                <a:latin typeface="Times New Roman" panose="02020603050405020304" pitchFamily="18" charset="0"/>
                <a:cs typeface="Times New Roman" panose="02020603050405020304" pitchFamily="18" charset="0"/>
              </a:rPr>
              <a:t> , while 2-naphthol can be regenerated from its sodium salt by acidification with dilute acid.</a:t>
            </a:r>
          </a:p>
          <a:p>
            <a:pPr algn="just"/>
            <a:r>
              <a:rPr lang="en-US" sz="2800" b="1" u="sng" dirty="0">
                <a:latin typeface="Times New Roman" panose="02020603050405020304" pitchFamily="18" charset="0"/>
                <a:cs typeface="Times New Roman" panose="02020603050405020304" pitchFamily="18" charset="0"/>
              </a:rPr>
              <a:t>Note</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When performing these exactions, you will have two heterogeneous layers; an organic and an aqueous layer. As a general rule, the organic layer will be the top layer, except for organic solvent with heavy halide groups attached (i.e. CH2Cl2 , CH3CCl3) will be on the bottom layer since they are denser that water.</a:t>
            </a: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418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332" y="-253218"/>
            <a:ext cx="11291668" cy="6924973"/>
          </a:xfrm>
          <a:prstGeom prst="rect">
            <a:avLst/>
          </a:prstGeom>
        </p:spPr>
        <p:txBody>
          <a:bodyPr wrap="square">
            <a:spAutoFit/>
          </a:bodyPr>
          <a:lstStyle/>
          <a:p>
            <a:endParaRPr lang="en-US" sz="3600" b="1"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The organic solvent used for extraction must meet a few criteria</a:t>
            </a:r>
          </a:p>
          <a:p>
            <a:r>
              <a:rPr lang="en-US" sz="2800" dirty="0">
                <a:latin typeface="Times New Roman" panose="02020603050405020304" pitchFamily="18" charset="0"/>
                <a:cs typeface="Times New Roman" panose="02020603050405020304" pitchFamily="18" charset="0"/>
              </a:rPr>
              <a:t>1- Should readily dissolve substance to be extracted.</a:t>
            </a:r>
          </a:p>
          <a:p>
            <a:r>
              <a:rPr lang="en-US" sz="2800" dirty="0">
                <a:latin typeface="Times New Roman" panose="02020603050405020304" pitchFamily="18" charset="0"/>
                <a:cs typeface="Times New Roman" panose="02020603050405020304" pitchFamily="18" charset="0"/>
              </a:rPr>
              <a:t>2-Should not react with the substance to be extracted.</a:t>
            </a:r>
          </a:p>
          <a:p>
            <a:r>
              <a:rPr lang="en-US" sz="2800" dirty="0">
                <a:latin typeface="Times New Roman" panose="02020603050405020304" pitchFamily="18" charset="0"/>
                <a:cs typeface="Times New Roman" panose="02020603050405020304" pitchFamily="18" charset="0"/>
              </a:rPr>
              <a:t>3-Should not react with or be miscible with water (the usual second  solvent).</a:t>
            </a:r>
          </a:p>
          <a:p>
            <a:r>
              <a:rPr lang="en-US" sz="2800" dirty="0">
                <a:latin typeface="Times New Roman" panose="02020603050405020304" pitchFamily="18" charset="0"/>
                <a:cs typeface="Times New Roman" panose="02020603050405020304" pitchFamily="18" charset="0"/>
              </a:rPr>
              <a:t>4-Should have a low boiling point so it can be easily removed from the product</a:t>
            </a:r>
          </a:p>
          <a:p>
            <a:r>
              <a:rPr lang="en-US" sz="2800" dirty="0">
                <a:latin typeface="Times New Roman" panose="02020603050405020304" pitchFamily="18" charset="0"/>
                <a:cs typeface="Times New Roman" panose="02020603050405020304" pitchFamily="18" charset="0"/>
              </a:rPr>
              <a:t>5-Inert</a:t>
            </a:r>
          </a:p>
          <a:p>
            <a:r>
              <a:rPr lang="en-US" sz="2800" dirty="0">
                <a:latin typeface="Times New Roman" panose="02020603050405020304" pitchFamily="18" charset="0"/>
                <a:cs typeface="Times New Roman" panose="02020603050405020304" pitchFamily="18" charset="0"/>
              </a:rPr>
              <a:t>6- Not flammable</a:t>
            </a:r>
          </a:p>
          <a:p>
            <a:r>
              <a:rPr lang="en-US" sz="2800" dirty="0">
                <a:latin typeface="Times New Roman" panose="02020603050405020304" pitchFamily="18" charset="0"/>
                <a:cs typeface="Times New Roman" panose="02020603050405020304" pitchFamily="18" charset="0"/>
              </a:rPr>
              <a:t>7- Inexpensive</a:t>
            </a:r>
          </a:p>
          <a:p>
            <a:r>
              <a:rPr lang="en-US" sz="3200" b="1" dirty="0">
                <a:latin typeface="Times New Roman" panose="02020603050405020304" pitchFamily="18" charset="0"/>
                <a:cs typeface="Times New Roman" panose="02020603050405020304" pitchFamily="18" charset="0"/>
              </a:rPr>
              <a:t>Ether</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1-	Low boiling point</a:t>
            </a:r>
          </a:p>
          <a:p>
            <a:r>
              <a:rPr lang="en-US" sz="2800" dirty="0">
                <a:latin typeface="Times New Roman" panose="02020603050405020304" pitchFamily="18" charset="0"/>
                <a:cs typeface="Times New Roman" panose="02020603050405020304" pitchFamily="18" charset="0"/>
              </a:rPr>
              <a:t>2-	High solving power</a:t>
            </a:r>
          </a:p>
          <a:p>
            <a:r>
              <a:rPr lang="en-US" sz="2800" dirty="0">
                <a:latin typeface="Times New Roman" panose="02020603050405020304" pitchFamily="18" charset="0"/>
                <a:cs typeface="Times New Roman" panose="02020603050405020304" pitchFamily="18" charset="0"/>
              </a:rPr>
              <a:t>3-	Very slightly soluble in water</a:t>
            </a:r>
          </a:p>
          <a:p>
            <a:endParaRPr lang="en-US" dirty="0"/>
          </a:p>
          <a:p>
            <a:endParaRPr lang="en-US" dirty="0"/>
          </a:p>
        </p:txBody>
      </p:sp>
    </p:spTree>
    <p:extLst>
      <p:ext uri="{BB962C8B-B14F-4D97-AF65-F5344CB8AC3E}">
        <p14:creationId xmlns:p14="http://schemas.microsoft.com/office/powerpoint/2010/main" val="282744495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Gallery</Template>
  <TotalTime>119</TotalTime>
  <Words>595</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Franklin Gothic Book</vt:lpstr>
      <vt:lpstr>Times New Roman</vt:lpstr>
      <vt:lpstr>Crop</vt:lpstr>
      <vt:lpstr>Extraction Technique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Extraction Technique</dc:title>
  <dc:creator>Sura</dc:creator>
  <cp:lastModifiedBy>Sura</cp:lastModifiedBy>
  <cp:revision>16</cp:revision>
  <dcterms:created xsi:type="dcterms:W3CDTF">2016-03-26T11:05:15Z</dcterms:created>
  <dcterms:modified xsi:type="dcterms:W3CDTF">2017-04-29T12:40:29Z</dcterms:modified>
</cp:coreProperties>
</file>