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88" r:id="rId2"/>
    <p:sldId id="256" r:id="rId3"/>
    <p:sldId id="257" r:id="rId4"/>
    <p:sldId id="258" r:id="rId5"/>
    <p:sldId id="261" r:id="rId6"/>
    <p:sldId id="259" r:id="rId7"/>
    <p:sldId id="287" r:id="rId8"/>
    <p:sldId id="280" r:id="rId9"/>
    <p:sldId id="281" r:id="rId10"/>
    <p:sldId id="282" r:id="rId11"/>
    <p:sldId id="283" r:id="rId12"/>
    <p:sldId id="284" r:id="rId13"/>
    <p:sldId id="285" r:id="rId14"/>
    <p:sldId id="286" r:id="rId15"/>
    <p:sldId id="260"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6" r:id="rId30"/>
    <p:sldId id="277" r:id="rId31"/>
    <p:sldId id="27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2189AF-346F-4583-8062-603A93F8AE4A}" type="datetimeFigureOut">
              <a:rPr lang="en-US" smtClean="0"/>
              <a:pPr/>
              <a:t>12/22/2014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2A14E2-0D06-4313-B2B5-9AC69D755BB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73712152-196A-44D5-8B64-A1698EF35AAA}" type="slidenum">
              <a:rPr lang="en-US" smtClean="0"/>
              <a:pPr/>
              <a:t>16</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1AD88F04-4FEC-450E-BCDB-A4C74E7F1BD2}" type="slidenum">
              <a:rPr lang="en-US" smtClean="0"/>
              <a:pPr/>
              <a:t>25</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6F2705C0-183E-4204-955B-9CE9142360EC}" type="slidenum">
              <a:rPr lang="en-US" smtClean="0"/>
              <a:pPr/>
              <a:t>26</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4E69FA0E-B018-4B22-8405-F0F68E1B1EBB}" type="slidenum">
              <a:rPr lang="en-US" smtClean="0"/>
              <a:pPr/>
              <a:t>27</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27F03244-029A-4784-B6C0-EC21A8978EFB}" type="slidenum">
              <a:rPr lang="en-US" smtClean="0"/>
              <a:pPr/>
              <a:t>28</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321EE0C0-7C6D-46DB-9F4E-EFA6ED5BE091}" type="slidenum">
              <a:rPr lang="en-US" smtClean="0"/>
              <a:pPr/>
              <a:t>29</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75A110CC-A033-45DC-8627-DD17483BB6F1}" type="slidenum">
              <a:rPr lang="en-US" smtClean="0"/>
              <a:pPr/>
              <a:t>30</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62B5874B-ADE9-4561-BCD1-3DE568FECC06}" type="slidenum">
              <a:rPr lang="en-US" smtClean="0"/>
              <a:pPr/>
              <a:t>31</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5F2A7C18-8D3F-42E9-8516-5E301B5FCD03}" type="slidenum">
              <a:rPr lang="en-US" smtClean="0"/>
              <a:pPr/>
              <a:t>17</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B3BED17D-BC83-402E-B408-F546D06999FD}" type="slidenum">
              <a:rPr lang="en-US" smtClean="0"/>
              <a:pPr/>
              <a:t>18</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85E57DC1-3FC4-42C7-83D6-9C03DF096C76}" type="slidenum">
              <a:rPr lang="en-US" smtClean="0"/>
              <a:pPr/>
              <a:t>19</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337B0E7-2242-4AB5-A647-749D6CD1A471}" type="slidenum">
              <a:rPr lang="en-US" smtClean="0"/>
              <a:pPr/>
              <a:t>20</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4F37CB80-03D0-4CCD-933C-E69659D43E10}" type="slidenum">
              <a:rPr lang="en-US" smtClean="0"/>
              <a:pPr/>
              <a:t>21</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81FC9E11-5375-458F-9989-082F84D4614C}" type="slidenum">
              <a:rPr lang="en-US" smtClean="0"/>
              <a:pPr/>
              <a:t>22</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7A8DD078-4B79-45F2-8396-6A77C5F9A868}" type="slidenum">
              <a:rPr lang="en-US" smtClean="0"/>
              <a:pPr/>
              <a:t>23</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8F221D0-4D66-4A5A-B39F-8B1CD40856AF}" type="slidenum">
              <a:rPr lang="en-US" smtClean="0"/>
              <a:pPr/>
              <a:t>24</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0183EF5-84C2-403F-9B29-0457FF448BE7}" type="datetimeFigureOut">
              <a:rPr lang="en-US" smtClean="0"/>
              <a:pPr/>
              <a:t>12/22/2014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D7B61BA-AA54-4CF6-93C3-865E440D63A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183EF5-84C2-403F-9B29-0457FF448BE7}" type="datetimeFigureOut">
              <a:rPr lang="en-US" smtClean="0"/>
              <a:pPr/>
              <a:t>12/22/2014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B61BA-AA54-4CF6-93C3-865E440D63A9}" type="slidenum">
              <a:rPr lang="en-US" smtClean="0"/>
              <a:pPr/>
              <a:t>‹#›</a:t>
            </a:fld>
            <a:endParaRPr lang="en-US"/>
          </a:p>
        </p:txBody>
      </p:sp>
    </p:spTree>
  </p:cSld>
  <p:clrMapOvr>
    <a:masterClrMapping/>
  </p:clrMapOvr>
  <p:transition spd="med"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183EF5-84C2-403F-9B29-0457FF448BE7}" type="datetimeFigureOut">
              <a:rPr lang="en-US" smtClean="0"/>
              <a:pPr/>
              <a:t>12/22/2014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B61BA-AA54-4CF6-93C3-865E440D63A9}" type="slidenum">
              <a:rPr lang="en-US" smtClean="0"/>
              <a:pPr/>
              <a:t>‹#›</a:t>
            </a:fld>
            <a:endParaRPr lang="en-US"/>
          </a:p>
        </p:txBody>
      </p:sp>
    </p:spTree>
  </p:cSld>
  <p:clrMapOvr>
    <a:masterClrMapping/>
  </p:clrMapOvr>
  <p:transition spd="med"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183EF5-84C2-403F-9B29-0457FF448BE7}" type="datetimeFigureOut">
              <a:rPr lang="en-US" smtClean="0"/>
              <a:pPr/>
              <a:t>12/22/2014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B61BA-AA54-4CF6-93C3-865E440D63A9}" type="slidenum">
              <a:rPr lang="en-US" smtClean="0"/>
              <a:pPr/>
              <a:t>‹#›</a:t>
            </a:fld>
            <a:endParaRPr lang="en-US"/>
          </a:p>
        </p:txBody>
      </p:sp>
    </p:spTree>
  </p:cSld>
  <p:clrMapOvr>
    <a:masterClrMapping/>
  </p:clrMapOvr>
  <p:transition spd="med"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0183EF5-84C2-403F-9B29-0457FF448BE7}" type="datetimeFigureOut">
              <a:rPr lang="en-US" smtClean="0"/>
              <a:pPr/>
              <a:t>12/22/2014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B61BA-AA54-4CF6-93C3-865E440D63A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0183EF5-84C2-403F-9B29-0457FF448BE7}" type="datetimeFigureOut">
              <a:rPr lang="en-US" smtClean="0"/>
              <a:pPr/>
              <a:t>12/22/2014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B61BA-AA54-4CF6-93C3-865E440D63A9}" type="slidenum">
              <a:rPr lang="en-US" smtClean="0"/>
              <a:pPr/>
              <a:t>‹#›</a:t>
            </a:fld>
            <a:endParaRPr lang="en-US"/>
          </a:p>
        </p:txBody>
      </p:sp>
    </p:spTree>
  </p:cSld>
  <p:clrMapOvr>
    <a:masterClrMapping/>
  </p:clrMapOvr>
  <p:transition spd="med"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0183EF5-84C2-403F-9B29-0457FF448BE7}" type="datetimeFigureOut">
              <a:rPr lang="en-US" smtClean="0"/>
              <a:pPr/>
              <a:t>12/22/2014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7B61BA-AA54-4CF6-93C3-865E440D63A9}" type="slidenum">
              <a:rPr lang="en-US" smtClean="0"/>
              <a:pPr/>
              <a:t>‹#›</a:t>
            </a:fld>
            <a:endParaRPr lang="en-US"/>
          </a:p>
        </p:txBody>
      </p:sp>
    </p:spTree>
  </p:cSld>
  <p:clrMapOvr>
    <a:masterClrMapping/>
  </p:clrMapOvr>
  <p:transition spd="med"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0183EF5-84C2-403F-9B29-0457FF448BE7}" type="datetimeFigureOut">
              <a:rPr lang="en-US" smtClean="0"/>
              <a:pPr/>
              <a:t>12/22/2014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7B61BA-AA54-4CF6-93C3-865E440D63A9}" type="slidenum">
              <a:rPr lang="en-US" smtClean="0"/>
              <a:pPr/>
              <a:t>‹#›</a:t>
            </a:fld>
            <a:endParaRPr lang="en-US"/>
          </a:p>
        </p:txBody>
      </p:sp>
    </p:spTree>
  </p:cSld>
  <p:clrMapOvr>
    <a:masterClrMapping/>
  </p:clrMapOvr>
  <p:transition spd="med"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183EF5-84C2-403F-9B29-0457FF448BE7}" type="datetimeFigureOut">
              <a:rPr lang="en-US" smtClean="0"/>
              <a:pPr/>
              <a:t>12/22/2014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7B61BA-AA54-4CF6-93C3-865E440D63A9}" type="slidenum">
              <a:rPr lang="en-US" smtClean="0"/>
              <a:pPr/>
              <a:t>‹#›</a:t>
            </a:fld>
            <a:endParaRPr lang="en-US"/>
          </a:p>
        </p:txBody>
      </p:sp>
    </p:spTree>
  </p:cSld>
  <p:clrMapOvr>
    <a:masterClrMapping/>
  </p:clrMapOvr>
  <p:transition spd="med"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0183EF5-84C2-403F-9B29-0457FF448BE7}" type="datetimeFigureOut">
              <a:rPr lang="en-US" smtClean="0"/>
              <a:pPr/>
              <a:t>12/22/2014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B61BA-AA54-4CF6-93C3-865E440D63A9}" type="slidenum">
              <a:rPr lang="en-US" smtClean="0"/>
              <a:pPr/>
              <a:t>‹#›</a:t>
            </a:fld>
            <a:endParaRPr lang="en-US"/>
          </a:p>
        </p:txBody>
      </p:sp>
    </p:spTree>
  </p:cSld>
  <p:clrMapOvr>
    <a:masterClrMapping/>
  </p:clrMapOvr>
  <p:transition spd="med" advClick="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0183EF5-84C2-403F-9B29-0457FF448BE7}" type="datetimeFigureOut">
              <a:rPr lang="en-US" smtClean="0"/>
              <a:pPr/>
              <a:t>12/22/2014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D7B61BA-AA54-4CF6-93C3-865E440D63A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med"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0183EF5-84C2-403F-9B29-0457FF448BE7}" type="datetimeFigureOut">
              <a:rPr lang="en-US" smtClean="0"/>
              <a:pPr/>
              <a:t>12/22/2014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D7B61BA-AA54-4CF6-93C3-865E440D63A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advClick="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492896"/>
            <a:ext cx="8229600" cy="1143000"/>
          </a:xfrm>
        </p:spPr>
        <p:txBody>
          <a:bodyPr>
            <a:normAutofit fontScale="90000"/>
          </a:bodyPr>
          <a:lstStyle/>
          <a:p>
            <a:pPr algn="ctr"/>
            <a:r>
              <a:rPr lang="en-US" b="1" dirty="0" smtClean="0">
                <a:effectLst>
                  <a:outerShdw blurRad="38100" dist="38100" dir="2700000" algn="tl">
                    <a:srgbClr val="000000">
                      <a:alpha val="43137"/>
                    </a:srgbClr>
                  </a:outerShdw>
                </a:effectLst>
              </a:rPr>
              <a:t>Titration </a:t>
            </a:r>
            <a:br>
              <a:rPr lang="en-US" b="1" dirty="0" smtClean="0">
                <a:effectLst>
                  <a:outerShdw blurRad="38100" dist="38100" dir="2700000" algn="tl">
                    <a:srgbClr val="000000">
                      <a:alpha val="43137"/>
                    </a:srgbClr>
                  </a:outerShdw>
                </a:effectLst>
              </a:rPr>
            </a:br>
            <a:r>
              <a:rPr lang="en-GB" b="1" dirty="0" smtClean="0">
                <a:latin typeface="Lucida Fax" pitchFamily="18" charset="0"/>
              </a:rPr>
              <a:t> Volumetric analysis </a:t>
            </a:r>
            <a:endParaRPr lang="en-US" b="1" dirty="0">
              <a:effectLst>
                <a:outerShdw blurRad="38100" dist="38100" dir="2700000" algn="tl">
                  <a:srgbClr val="000000">
                    <a:alpha val="43137"/>
                  </a:srgbClr>
                </a:outerShdw>
              </a:effectLst>
            </a:endParaRPr>
          </a:p>
        </p:txBody>
      </p:sp>
      <p:pic>
        <p:nvPicPr>
          <p:cNvPr id="4" name="Picture 2" descr="Untitled-1.jpg"/>
          <p:cNvPicPr>
            <a:picLocks noChangeAspect="1" noChangeArrowheads="1"/>
          </p:cNvPicPr>
          <p:nvPr/>
        </p:nvPicPr>
        <p:blipFill>
          <a:blip r:embed="rId2" cstate="print"/>
          <a:srcRect/>
          <a:stretch>
            <a:fillRect/>
          </a:stretch>
        </p:blipFill>
        <p:spPr bwMode="auto">
          <a:xfrm>
            <a:off x="3635896" y="466243"/>
            <a:ext cx="1871985" cy="1882637"/>
          </a:xfrm>
          <a:prstGeom prst="rect">
            <a:avLst/>
          </a:prstGeom>
          <a:noFill/>
          <a:ln w="9525">
            <a:noFill/>
            <a:miter lim="800000"/>
            <a:headEnd/>
            <a:tailEnd/>
          </a:ln>
        </p:spPr>
      </p:pic>
    </p:spTree>
  </p:cSld>
  <p:clrMapOvr>
    <a:masterClrMapping/>
  </p:clrMapOvr>
  <p:transition spd="med"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228600"/>
            <a:ext cx="8015288" cy="914400"/>
          </a:xfrm>
        </p:spPr>
        <p:txBody>
          <a:bodyPr/>
          <a:lstStyle/>
          <a:p>
            <a:pPr eaLnBrk="1" hangingPunct="1"/>
            <a:r>
              <a:rPr lang="en-US" dirty="0" smtClean="0"/>
              <a:t>Watch:</a:t>
            </a:r>
            <a:endParaRPr lang="en-US" dirty="0" smtClean="0">
              <a:sym typeface="WP MathA" pitchFamily="2" charset="2"/>
            </a:endParaRPr>
          </a:p>
        </p:txBody>
      </p:sp>
      <p:sp>
        <p:nvSpPr>
          <p:cNvPr id="51203" name="Rectangle 3"/>
          <p:cNvSpPr>
            <a:spLocks noChangeArrowheads="1"/>
          </p:cNvSpPr>
          <p:nvPr/>
        </p:nvSpPr>
        <p:spPr bwMode="auto">
          <a:xfrm>
            <a:off x="1143000" y="1447800"/>
            <a:ext cx="2514600" cy="1447800"/>
          </a:xfrm>
          <a:prstGeom prst="rect">
            <a:avLst/>
          </a:prstGeom>
          <a:noFill/>
          <a:ln w="9525">
            <a:solidFill>
              <a:schemeClr val="tx1"/>
            </a:solidFill>
            <a:miter lim="800000"/>
            <a:headEnd/>
            <a:tailEnd/>
          </a:ln>
          <a:effectLst/>
        </p:spPr>
        <p:txBody>
          <a:bodyPr wrap="none" anchor="ctr"/>
          <a:lstStyle/>
          <a:p>
            <a:endParaRPr lang="en-US"/>
          </a:p>
        </p:txBody>
      </p:sp>
      <p:sp>
        <p:nvSpPr>
          <p:cNvPr id="51204" name="AutoShape 4"/>
          <p:cNvSpPr>
            <a:spLocks noChangeArrowheads="1"/>
          </p:cNvSpPr>
          <p:nvPr/>
        </p:nvSpPr>
        <p:spPr bwMode="auto">
          <a:xfrm>
            <a:off x="2133600" y="2895600"/>
            <a:ext cx="533400" cy="457200"/>
          </a:xfrm>
          <a:custGeom>
            <a:avLst/>
            <a:gdLst>
              <a:gd name="T0" fmla="*/ 466725 w 21600"/>
              <a:gd name="T1" fmla="*/ 228600 h 21600"/>
              <a:gd name="T2" fmla="*/ 266700 w 21600"/>
              <a:gd name="T3" fmla="*/ 457200 h 21600"/>
              <a:gd name="T4" fmla="*/ 66675 w 21600"/>
              <a:gd name="T5" fmla="*/ 228600 h 21600"/>
              <a:gd name="T6" fmla="*/ 26670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9525">
            <a:solidFill>
              <a:schemeClr val="tx1"/>
            </a:solidFill>
            <a:miter lim="800000"/>
            <a:headEnd/>
            <a:tailEnd/>
          </a:ln>
          <a:effectLst/>
        </p:spPr>
        <p:txBody>
          <a:bodyPr wrap="none" anchor="ctr"/>
          <a:lstStyle/>
          <a:p>
            <a:endParaRPr lang="en-US"/>
          </a:p>
        </p:txBody>
      </p:sp>
      <p:sp>
        <p:nvSpPr>
          <p:cNvPr id="51205" name="Text Box 5"/>
          <p:cNvSpPr txBox="1">
            <a:spLocks noChangeArrowheads="1"/>
          </p:cNvSpPr>
          <p:nvPr/>
        </p:nvSpPr>
        <p:spPr bwMode="auto">
          <a:xfrm>
            <a:off x="533400" y="1524000"/>
            <a:ext cx="381000" cy="641350"/>
          </a:xfrm>
          <a:prstGeom prst="rect">
            <a:avLst/>
          </a:prstGeom>
          <a:noFill/>
          <a:ln w="9525">
            <a:noFill/>
            <a:miter lim="800000"/>
            <a:headEnd/>
            <a:tailEnd/>
          </a:ln>
          <a:effectLst/>
        </p:spPr>
        <p:txBody>
          <a:bodyPr>
            <a:spAutoFit/>
          </a:bodyPr>
          <a:lstStyle/>
          <a:p>
            <a:pPr>
              <a:spcBef>
                <a:spcPct val="50000"/>
              </a:spcBef>
            </a:pPr>
            <a:r>
              <a:rPr lang="en-US" sz="3600"/>
              <a:t>B</a:t>
            </a:r>
          </a:p>
        </p:txBody>
      </p:sp>
      <p:sp>
        <p:nvSpPr>
          <p:cNvPr id="51206" name="Rectangle 6"/>
          <p:cNvSpPr>
            <a:spLocks noChangeArrowheads="1"/>
          </p:cNvSpPr>
          <p:nvPr/>
        </p:nvSpPr>
        <p:spPr bwMode="auto">
          <a:xfrm>
            <a:off x="1143000" y="3810000"/>
            <a:ext cx="2514600" cy="2514600"/>
          </a:xfrm>
          <a:prstGeom prst="rect">
            <a:avLst/>
          </a:prstGeom>
          <a:noFill/>
          <a:ln w="9525">
            <a:solidFill>
              <a:schemeClr val="tx1"/>
            </a:solidFill>
            <a:miter lim="800000"/>
            <a:headEnd/>
            <a:tailEnd/>
          </a:ln>
          <a:effectLst/>
        </p:spPr>
        <p:txBody>
          <a:bodyPr wrap="none" anchor="ctr"/>
          <a:lstStyle/>
          <a:p>
            <a:endParaRPr lang="en-US"/>
          </a:p>
        </p:txBody>
      </p:sp>
      <p:sp>
        <p:nvSpPr>
          <p:cNvPr id="51207" name="Text Box 7"/>
          <p:cNvSpPr txBox="1">
            <a:spLocks noChangeArrowheads="1"/>
          </p:cNvSpPr>
          <p:nvPr/>
        </p:nvSpPr>
        <p:spPr bwMode="auto">
          <a:xfrm>
            <a:off x="533400" y="4495800"/>
            <a:ext cx="381000" cy="641350"/>
          </a:xfrm>
          <a:prstGeom prst="rect">
            <a:avLst/>
          </a:prstGeom>
          <a:noFill/>
          <a:ln w="9525">
            <a:noFill/>
            <a:miter lim="800000"/>
            <a:headEnd/>
            <a:tailEnd/>
          </a:ln>
          <a:effectLst/>
        </p:spPr>
        <p:txBody>
          <a:bodyPr>
            <a:spAutoFit/>
          </a:bodyPr>
          <a:lstStyle/>
          <a:p>
            <a:pPr>
              <a:spcBef>
                <a:spcPct val="50000"/>
              </a:spcBef>
            </a:pPr>
            <a:r>
              <a:rPr lang="en-US" sz="3600"/>
              <a:t>A</a:t>
            </a:r>
          </a:p>
        </p:txBody>
      </p:sp>
      <p:sp>
        <p:nvSpPr>
          <p:cNvPr id="51208" name="Text Box 8"/>
          <p:cNvSpPr txBox="1">
            <a:spLocks noChangeArrowheads="1"/>
          </p:cNvSpPr>
          <p:nvPr/>
        </p:nvSpPr>
        <p:spPr bwMode="auto">
          <a:xfrm>
            <a:off x="5486400" y="4191000"/>
            <a:ext cx="2667000" cy="2287588"/>
          </a:xfrm>
          <a:prstGeom prst="rect">
            <a:avLst/>
          </a:prstGeom>
          <a:noFill/>
          <a:ln w="9525">
            <a:noFill/>
            <a:miter lim="800000"/>
            <a:headEnd/>
            <a:tailEnd/>
          </a:ln>
          <a:effectLst/>
        </p:spPr>
        <p:txBody>
          <a:bodyPr>
            <a:spAutoFit/>
          </a:bodyPr>
          <a:lstStyle/>
          <a:p>
            <a:pPr>
              <a:spcBef>
                <a:spcPct val="50000"/>
              </a:spcBef>
            </a:pPr>
            <a:r>
              <a:rPr lang="en-US" sz="4800"/>
              <a:t>pH is even higher</a:t>
            </a:r>
          </a:p>
        </p:txBody>
      </p:sp>
      <p:pic>
        <p:nvPicPr>
          <p:cNvPr id="51209" name="Picture 9" descr="MCj02381890000[1]"/>
          <p:cNvPicPr>
            <a:picLocks noChangeAspect="1" noChangeArrowheads="1"/>
          </p:cNvPicPr>
          <p:nvPr/>
        </p:nvPicPr>
        <p:blipFill>
          <a:blip r:embed="rId2" cstate="print"/>
          <a:srcRect/>
          <a:stretch>
            <a:fillRect/>
          </a:stretch>
        </p:blipFill>
        <p:spPr bwMode="auto">
          <a:xfrm>
            <a:off x="3810000" y="5257800"/>
            <a:ext cx="1446213" cy="914400"/>
          </a:xfrm>
          <a:prstGeom prst="rect">
            <a:avLst/>
          </a:prstGeom>
          <a:noFill/>
          <a:ln w="9525">
            <a:noFill/>
            <a:miter lim="800000"/>
            <a:headEnd/>
            <a:tailEnd/>
          </a:ln>
        </p:spPr>
      </p:pic>
      <p:sp>
        <p:nvSpPr>
          <p:cNvPr id="51210" name="WordArt 10"/>
          <p:cNvSpPr>
            <a:spLocks noChangeArrowheads="1" noChangeShapeType="1" noTextEdit="1"/>
          </p:cNvSpPr>
          <p:nvPr/>
        </p:nvSpPr>
        <p:spPr bwMode="auto">
          <a:xfrm>
            <a:off x="2195736" y="1484784"/>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51211" name="WordArt 11"/>
          <p:cNvSpPr>
            <a:spLocks noChangeArrowheads="1" noChangeShapeType="1" noTextEdit="1"/>
          </p:cNvSpPr>
          <p:nvPr/>
        </p:nvSpPr>
        <p:spPr bwMode="auto">
          <a:xfrm>
            <a:off x="2743200" y="44196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
        <p:nvSpPr>
          <p:cNvPr id="51212" name="WordArt 13"/>
          <p:cNvSpPr>
            <a:spLocks noChangeArrowheads="1" noChangeShapeType="1" noTextEdit="1"/>
          </p:cNvSpPr>
          <p:nvPr/>
        </p:nvSpPr>
        <p:spPr bwMode="auto">
          <a:xfrm>
            <a:off x="3131840" y="1484784"/>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51213" name="WordArt 14"/>
          <p:cNvSpPr>
            <a:spLocks noChangeArrowheads="1" noChangeShapeType="1" noTextEdit="1"/>
          </p:cNvSpPr>
          <p:nvPr/>
        </p:nvSpPr>
        <p:spPr bwMode="auto">
          <a:xfrm>
            <a:off x="1187624" y="1484784"/>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6862"/>
                  </a:srgbClr>
                </a:solidFill>
                <a:latin typeface="Arial Black"/>
              </a:rPr>
              <a:t>OH-</a:t>
            </a:r>
          </a:p>
        </p:txBody>
      </p:sp>
      <p:sp>
        <p:nvSpPr>
          <p:cNvPr id="51214" name="WordArt 15"/>
          <p:cNvSpPr>
            <a:spLocks noChangeArrowheads="1" noChangeShapeType="1" noTextEdit="1"/>
          </p:cNvSpPr>
          <p:nvPr/>
        </p:nvSpPr>
        <p:spPr bwMode="auto">
          <a:xfrm>
            <a:off x="1600200" y="48006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FF0000">
                    <a:alpha val="56862"/>
                  </a:srgbClr>
                </a:solidFill>
                <a:latin typeface="Arial Black"/>
              </a:rPr>
              <a:t>H+</a:t>
            </a:r>
          </a:p>
        </p:txBody>
      </p:sp>
      <p:sp>
        <p:nvSpPr>
          <p:cNvPr id="51215" name="WordArt 16"/>
          <p:cNvSpPr>
            <a:spLocks noChangeArrowheads="1" noChangeShapeType="1" noTextEdit="1"/>
          </p:cNvSpPr>
          <p:nvPr/>
        </p:nvSpPr>
        <p:spPr bwMode="auto">
          <a:xfrm>
            <a:off x="2286000" y="54102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FF0000">
                    <a:alpha val="56862"/>
                  </a:srgbClr>
                </a:solidFill>
                <a:latin typeface="Arial Black"/>
              </a:rPr>
              <a:t>H+</a:t>
            </a:r>
          </a:p>
        </p:txBody>
      </p:sp>
      <p:sp>
        <p:nvSpPr>
          <p:cNvPr id="51216" name="WordArt 17"/>
          <p:cNvSpPr>
            <a:spLocks noChangeArrowheads="1" noChangeShapeType="1" noTextEdit="1"/>
          </p:cNvSpPr>
          <p:nvPr/>
        </p:nvSpPr>
        <p:spPr bwMode="auto">
          <a:xfrm>
            <a:off x="3048000" y="54102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FF0000">
                    <a:alpha val="56862"/>
                  </a:srgbClr>
                </a:solidFill>
                <a:latin typeface="Arial Black"/>
              </a:rPr>
              <a:t>H+</a:t>
            </a:r>
          </a:p>
        </p:txBody>
      </p:sp>
      <p:sp>
        <p:nvSpPr>
          <p:cNvPr id="51217" name="WordArt 19"/>
          <p:cNvSpPr>
            <a:spLocks noChangeArrowheads="1" noChangeShapeType="1" noTextEdit="1"/>
          </p:cNvSpPr>
          <p:nvPr/>
        </p:nvSpPr>
        <p:spPr bwMode="auto">
          <a:xfrm>
            <a:off x="2133600" y="39624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
        <p:nvSpPr>
          <p:cNvPr id="18" name="WordArt 13"/>
          <p:cNvSpPr>
            <a:spLocks noChangeArrowheads="1" noChangeShapeType="1" noTextEdit="1"/>
          </p:cNvSpPr>
          <p:nvPr/>
        </p:nvSpPr>
        <p:spPr bwMode="auto">
          <a:xfrm>
            <a:off x="1115616" y="2420888"/>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19" name="WordArt 13"/>
          <p:cNvSpPr>
            <a:spLocks noChangeArrowheads="1" noChangeShapeType="1" noTextEdit="1"/>
          </p:cNvSpPr>
          <p:nvPr/>
        </p:nvSpPr>
        <p:spPr bwMode="auto">
          <a:xfrm>
            <a:off x="2166392" y="24384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20" name="WordArt 13"/>
          <p:cNvSpPr>
            <a:spLocks noChangeArrowheads="1" noChangeShapeType="1" noTextEdit="1"/>
          </p:cNvSpPr>
          <p:nvPr/>
        </p:nvSpPr>
        <p:spPr bwMode="auto">
          <a:xfrm>
            <a:off x="3030488" y="2420888"/>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Tree>
  </p:cSld>
  <p:clrMapOvr>
    <a:masterClrMapping/>
  </p:clrMapOvr>
  <p:transition spd="med"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228600"/>
            <a:ext cx="8015288" cy="914400"/>
          </a:xfrm>
        </p:spPr>
        <p:txBody>
          <a:bodyPr/>
          <a:lstStyle/>
          <a:p>
            <a:pPr eaLnBrk="1" hangingPunct="1"/>
            <a:r>
              <a:rPr lang="en-US" dirty="0" smtClean="0"/>
              <a:t>Watch:</a:t>
            </a:r>
            <a:endParaRPr lang="en-US" dirty="0" smtClean="0">
              <a:sym typeface="WP MathA" pitchFamily="2" charset="2"/>
            </a:endParaRPr>
          </a:p>
        </p:txBody>
      </p:sp>
      <p:sp>
        <p:nvSpPr>
          <p:cNvPr id="52227" name="Rectangle 3"/>
          <p:cNvSpPr>
            <a:spLocks noChangeArrowheads="1"/>
          </p:cNvSpPr>
          <p:nvPr/>
        </p:nvSpPr>
        <p:spPr bwMode="auto">
          <a:xfrm>
            <a:off x="1115616" y="1412776"/>
            <a:ext cx="2514600" cy="1447800"/>
          </a:xfrm>
          <a:prstGeom prst="rect">
            <a:avLst/>
          </a:prstGeom>
          <a:noFill/>
          <a:ln w="9525">
            <a:solidFill>
              <a:schemeClr val="tx1"/>
            </a:solidFill>
            <a:miter lim="800000"/>
            <a:headEnd/>
            <a:tailEnd/>
          </a:ln>
          <a:effectLst/>
        </p:spPr>
        <p:txBody>
          <a:bodyPr wrap="none" anchor="ctr"/>
          <a:lstStyle/>
          <a:p>
            <a:endParaRPr lang="en-US"/>
          </a:p>
        </p:txBody>
      </p:sp>
      <p:sp>
        <p:nvSpPr>
          <p:cNvPr id="52228" name="AutoShape 4"/>
          <p:cNvSpPr>
            <a:spLocks noChangeArrowheads="1"/>
          </p:cNvSpPr>
          <p:nvPr/>
        </p:nvSpPr>
        <p:spPr bwMode="auto">
          <a:xfrm>
            <a:off x="2133600" y="2895600"/>
            <a:ext cx="533400" cy="457200"/>
          </a:xfrm>
          <a:custGeom>
            <a:avLst/>
            <a:gdLst>
              <a:gd name="T0" fmla="*/ 466725 w 21600"/>
              <a:gd name="T1" fmla="*/ 228600 h 21600"/>
              <a:gd name="T2" fmla="*/ 266700 w 21600"/>
              <a:gd name="T3" fmla="*/ 457200 h 21600"/>
              <a:gd name="T4" fmla="*/ 66675 w 21600"/>
              <a:gd name="T5" fmla="*/ 228600 h 21600"/>
              <a:gd name="T6" fmla="*/ 26670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9525">
            <a:solidFill>
              <a:schemeClr val="tx1"/>
            </a:solidFill>
            <a:miter lim="800000"/>
            <a:headEnd/>
            <a:tailEnd/>
          </a:ln>
          <a:effectLst/>
        </p:spPr>
        <p:txBody>
          <a:bodyPr wrap="none" anchor="ctr"/>
          <a:lstStyle/>
          <a:p>
            <a:endParaRPr lang="en-US"/>
          </a:p>
        </p:txBody>
      </p:sp>
      <p:sp>
        <p:nvSpPr>
          <p:cNvPr id="52229" name="Text Box 5"/>
          <p:cNvSpPr txBox="1">
            <a:spLocks noChangeArrowheads="1"/>
          </p:cNvSpPr>
          <p:nvPr/>
        </p:nvSpPr>
        <p:spPr bwMode="auto">
          <a:xfrm>
            <a:off x="533400" y="1524000"/>
            <a:ext cx="381000" cy="641350"/>
          </a:xfrm>
          <a:prstGeom prst="rect">
            <a:avLst/>
          </a:prstGeom>
          <a:noFill/>
          <a:ln w="9525">
            <a:noFill/>
            <a:miter lim="800000"/>
            <a:headEnd/>
            <a:tailEnd/>
          </a:ln>
          <a:effectLst/>
        </p:spPr>
        <p:txBody>
          <a:bodyPr>
            <a:spAutoFit/>
          </a:bodyPr>
          <a:lstStyle/>
          <a:p>
            <a:pPr>
              <a:spcBef>
                <a:spcPct val="50000"/>
              </a:spcBef>
            </a:pPr>
            <a:r>
              <a:rPr lang="en-US" sz="3600"/>
              <a:t>B</a:t>
            </a:r>
          </a:p>
        </p:txBody>
      </p:sp>
      <p:sp>
        <p:nvSpPr>
          <p:cNvPr id="52230" name="Rectangle 6"/>
          <p:cNvSpPr>
            <a:spLocks noChangeArrowheads="1"/>
          </p:cNvSpPr>
          <p:nvPr/>
        </p:nvSpPr>
        <p:spPr bwMode="auto">
          <a:xfrm>
            <a:off x="1143000" y="3810000"/>
            <a:ext cx="2514600" cy="2514600"/>
          </a:xfrm>
          <a:prstGeom prst="rect">
            <a:avLst/>
          </a:prstGeom>
          <a:noFill/>
          <a:ln w="9525">
            <a:solidFill>
              <a:schemeClr val="tx1"/>
            </a:solidFill>
            <a:miter lim="800000"/>
            <a:headEnd/>
            <a:tailEnd/>
          </a:ln>
          <a:effectLst/>
        </p:spPr>
        <p:txBody>
          <a:bodyPr wrap="none" anchor="ctr"/>
          <a:lstStyle/>
          <a:p>
            <a:endParaRPr lang="en-US"/>
          </a:p>
        </p:txBody>
      </p:sp>
      <p:sp>
        <p:nvSpPr>
          <p:cNvPr id="52231" name="Text Box 7"/>
          <p:cNvSpPr txBox="1">
            <a:spLocks noChangeArrowheads="1"/>
          </p:cNvSpPr>
          <p:nvPr/>
        </p:nvSpPr>
        <p:spPr bwMode="auto">
          <a:xfrm>
            <a:off x="533400" y="4495800"/>
            <a:ext cx="381000" cy="641350"/>
          </a:xfrm>
          <a:prstGeom prst="rect">
            <a:avLst/>
          </a:prstGeom>
          <a:noFill/>
          <a:ln w="9525">
            <a:noFill/>
            <a:miter lim="800000"/>
            <a:headEnd/>
            <a:tailEnd/>
          </a:ln>
          <a:effectLst/>
        </p:spPr>
        <p:txBody>
          <a:bodyPr>
            <a:spAutoFit/>
          </a:bodyPr>
          <a:lstStyle/>
          <a:p>
            <a:pPr>
              <a:spcBef>
                <a:spcPct val="50000"/>
              </a:spcBef>
            </a:pPr>
            <a:r>
              <a:rPr lang="en-US" sz="3600"/>
              <a:t>A</a:t>
            </a:r>
          </a:p>
        </p:txBody>
      </p:sp>
      <p:sp>
        <p:nvSpPr>
          <p:cNvPr id="52232" name="Text Box 8"/>
          <p:cNvSpPr txBox="1">
            <a:spLocks noChangeArrowheads="1"/>
          </p:cNvSpPr>
          <p:nvPr/>
        </p:nvSpPr>
        <p:spPr bwMode="auto">
          <a:xfrm>
            <a:off x="5486400" y="4191000"/>
            <a:ext cx="2667000" cy="2287588"/>
          </a:xfrm>
          <a:prstGeom prst="rect">
            <a:avLst/>
          </a:prstGeom>
          <a:noFill/>
          <a:ln w="9525">
            <a:noFill/>
            <a:miter lim="800000"/>
            <a:headEnd/>
            <a:tailEnd/>
          </a:ln>
          <a:effectLst/>
        </p:spPr>
        <p:txBody>
          <a:bodyPr>
            <a:spAutoFit/>
          </a:bodyPr>
          <a:lstStyle/>
          <a:p>
            <a:pPr>
              <a:spcBef>
                <a:spcPct val="50000"/>
              </a:spcBef>
            </a:pPr>
            <a:r>
              <a:rPr lang="en-US" sz="4800"/>
              <a:t>pH is even higher</a:t>
            </a:r>
          </a:p>
        </p:txBody>
      </p:sp>
      <p:pic>
        <p:nvPicPr>
          <p:cNvPr id="52233" name="Picture 9" descr="MCj02381890000[1]"/>
          <p:cNvPicPr>
            <a:picLocks noChangeAspect="1" noChangeArrowheads="1"/>
          </p:cNvPicPr>
          <p:nvPr/>
        </p:nvPicPr>
        <p:blipFill>
          <a:blip r:embed="rId2" cstate="print"/>
          <a:srcRect/>
          <a:stretch>
            <a:fillRect/>
          </a:stretch>
        </p:blipFill>
        <p:spPr bwMode="auto">
          <a:xfrm>
            <a:off x="3810000" y="5257800"/>
            <a:ext cx="1446213" cy="914400"/>
          </a:xfrm>
          <a:prstGeom prst="rect">
            <a:avLst/>
          </a:prstGeom>
          <a:noFill/>
          <a:ln w="9525">
            <a:noFill/>
            <a:miter lim="800000"/>
            <a:headEnd/>
            <a:tailEnd/>
          </a:ln>
        </p:spPr>
      </p:pic>
      <p:sp>
        <p:nvSpPr>
          <p:cNvPr id="52234" name="WordArt 10"/>
          <p:cNvSpPr>
            <a:spLocks noChangeArrowheads="1" noChangeShapeType="1" noTextEdit="1"/>
          </p:cNvSpPr>
          <p:nvPr/>
        </p:nvSpPr>
        <p:spPr bwMode="auto">
          <a:xfrm>
            <a:off x="2051720" y="1412776"/>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52235" name="WordArt 11"/>
          <p:cNvSpPr>
            <a:spLocks noChangeArrowheads="1" noChangeShapeType="1" noTextEdit="1"/>
          </p:cNvSpPr>
          <p:nvPr/>
        </p:nvSpPr>
        <p:spPr bwMode="auto">
          <a:xfrm>
            <a:off x="2743200" y="44196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
        <p:nvSpPr>
          <p:cNvPr id="52236" name="WordArt 13"/>
          <p:cNvSpPr>
            <a:spLocks noChangeArrowheads="1" noChangeShapeType="1" noTextEdit="1"/>
          </p:cNvSpPr>
          <p:nvPr/>
        </p:nvSpPr>
        <p:spPr bwMode="auto">
          <a:xfrm>
            <a:off x="3059832" y="1484784"/>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52237" name="WordArt 14"/>
          <p:cNvSpPr>
            <a:spLocks noChangeArrowheads="1" noChangeShapeType="1" noTextEdit="1"/>
          </p:cNvSpPr>
          <p:nvPr/>
        </p:nvSpPr>
        <p:spPr bwMode="auto">
          <a:xfrm>
            <a:off x="1187624" y="1484784"/>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6862"/>
                  </a:srgbClr>
                </a:solidFill>
                <a:latin typeface="Arial Black"/>
              </a:rPr>
              <a:t>OH-</a:t>
            </a:r>
          </a:p>
        </p:txBody>
      </p:sp>
      <p:sp>
        <p:nvSpPr>
          <p:cNvPr id="52238" name="WordArt 16"/>
          <p:cNvSpPr>
            <a:spLocks noChangeArrowheads="1" noChangeShapeType="1" noTextEdit="1"/>
          </p:cNvSpPr>
          <p:nvPr/>
        </p:nvSpPr>
        <p:spPr bwMode="auto">
          <a:xfrm>
            <a:off x="2286000" y="54102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FF0000">
                    <a:alpha val="56862"/>
                  </a:srgbClr>
                </a:solidFill>
                <a:latin typeface="Arial Black"/>
              </a:rPr>
              <a:t>H+</a:t>
            </a:r>
          </a:p>
        </p:txBody>
      </p:sp>
      <p:sp>
        <p:nvSpPr>
          <p:cNvPr id="52239" name="WordArt 17"/>
          <p:cNvSpPr>
            <a:spLocks noChangeArrowheads="1" noChangeShapeType="1" noTextEdit="1"/>
          </p:cNvSpPr>
          <p:nvPr/>
        </p:nvSpPr>
        <p:spPr bwMode="auto">
          <a:xfrm>
            <a:off x="3048000" y="54102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FF0000">
                    <a:alpha val="56862"/>
                  </a:srgbClr>
                </a:solidFill>
                <a:latin typeface="Arial Black"/>
              </a:rPr>
              <a:t>H+</a:t>
            </a:r>
          </a:p>
        </p:txBody>
      </p:sp>
      <p:sp>
        <p:nvSpPr>
          <p:cNvPr id="52240" name="WordArt 18"/>
          <p:cNvSpPr>
            <a:spLocks noChangeArrowheads="1" noChangeShapeType="1" noTextEdit="1"/>
          </p:cNvSpPr>
          <p:nvPr/>
        </p:nvSpPr>
        <p:spPr bwMode="auto">
          <a:xfrm>
            <a:off x="2133600" y="39624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
        <p:nvSpPr>
          <p:cNvPr id="52241" name="WordArt 19"/>
          <p:cNvSpPr>
            <a:spLocks noChangeArrowheads="1" noChangeShapeType="1" noTextEdit="1"/>
          </p:cNvSpPr>
          <p:nvPr/>
        </p:nvSpPr>
        <p:spPr bwMode="auto">
          <a:xfrm>
            <a:off x="1676400" y="48006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
        <p:nvSpPr>
          <p:cNvPr id="18" name="WordArt 13"/>
          <p:cNvSpPr>
            <a:spLocks noChangeArrowheads="1" noChangeShapeType="1" noTextEdit="1"/>
          </p:cNvSpPr>
          <p:nvPr/>
        </p:nvSpPr>
        <p:spPr bwMode="auto">
          <a:xfrm>
            <a:off x="1259632" y="234888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19" name="WordArt 13"/>
          <p:cNvSpPr>
            <a:spLocks noChangeArrowheads="1" noChangeShapeType="1" noTextEdit="1"/>
          </p:cNvSpPr>
          <p:nvPr/>
        </p:nvSpPr>
        <p:spPr bwMode="auto">
          <a:xfrm>
            <a:off x="2195736" y="2315344"/>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Tree>
  </p:cSld>
  <p:clrMapOvr>
    <a:masterClrMapping/>
  </p:clrMapOvr>
  <p:transition spd="med"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28600"/>
            <a:ext cx="8015288" cy="914400"/>
          </a:xfrm>
        </p:spPr>
        <p:txBody>
          <a:bodyPr/>
          <a:lstStyle/>
          <a:p>
            <a:pPr eaLnBrk="1" hangingPunct="1"/>
            <a:r>
              <a:rPr lang="en-US" dirty="0" smtClean="0"/>
              <a:t>Watch:</a:t>
            </a:r>
            <a:endParaRPr lang="en-US" dirty="0" smtClean="0">
              <a:sym typeface="WP MathA" pitchFamily="2" charset="2"/>
            </a:endParaRPr>
          </a:p>
        </p:txBody>
      </p:sp>
      <p:sp>
        <p:nvSpPr>
          <p:cNvPr id="53251" name="Rectangle 3"/>
          <p:cNvSpPr>
            <a:spLocks noChangeArrowheads="1"/>
          </p:cNvSpPr>
          <p:nvPr/>
        </p:nvSpPr>
        <p:spPr bwMode="auto">
          <a:xfrm>
            <a:off x="1143000" y="1447800"/>
            <a:ext cx="2514600" cy="1447800"/>
          </a:xfrm>
          <a:prstGeom prst="rect">
            <a:avLst/>
          </a:prstGeom>
          <a:noFill/>
          <a:ln w="9525">
            <a:solidFill>
              <a:schemeClr val="tx1"/>
            </a:solidFill>
            <a:miter lim="800000"/>
            <a:headEnd/>
            <a:tailEnd/>
          </a:ln>
          <a:effectLst/>
        </p:spPr>
        <p:txBody>
          <a:bodyPr wrap="none" anchor="ctr"/>
          <a:lstStyle/>
          <a:p>
            <a:endParaRPr lang="en-US"/>
          </a:p>
        </p:txBody>
      </p:sp>
      <p:sp>
        <p:nvSpPr>
          <p:cNvPr id="53252" name="AutoShape 4"/>
          <p:cNvSpPr>
            <a:spLocks noChangeArrowheads="1"/>
          </p:cNvSpPr>
          <p:nvPr/>
        </p:nvSpPr>
        <p:spPr bwMode="auto">
          <a:xfrm>
            <a:off x="2133600" y="2895600"/>
            <a:ext cx="533400" cy="457200"/>
          </a:xfrm>
          <a:custGeom>
            <a:avLst/>
            <a:gdLst>
              <a:gd name="T0" fmla="*/ 466725 w 21600"/>
              <a:gd name="T1" fmla="*/ 228600 h 21600"/>
              <a:gd name="T2" fmla="*/ 266700 w 21600"/>
              <a:gd name="T3" fmla="*/ 457200 h 21600"/>
              <a:gd name="T4" fmla="*/ 66675 w 21600"/>
              <a:gd name="T5" fmla="*/ 228600 h 21600"/>
              <a:gd name="T6" fmla="*/ 26670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9525">
            <a:solidFill>
              <a:schemeClr val="tx1"/>
            </a:solidFill>
            <a:miter lim="800000"/>
            <a:headEnd/>
            <a:tailEnd/>
          </a:ln>
          <a:effectLst/>
        </p:spPr>
        <p:txBody>
          <a:bodyPr wrap="none" anchor="ctr"/>
          <a:lstStyle/>
          <a:p>
            <a:endParaRPr lang="en-US"/>
          </a:p>
        </p:txBody>
      </p:sp>
      <p:sp>
        <p:nvSpPr>
          <p:cNvPr id="53253" name="Text Box 5"/>
          <p:cNvSpPr txBox="1">
            <a:spLocks noChangeArrowheads="1"/>
          </p:cNvSpPr>
          <p:nvPr/>
        </p:nvSpPr>
        <p:spPr bwMode="auto">
          <a:xfrm>
            <a:off x="533400" y="1524000"/>
            <a:ext cx="381000" cy="641350"/>
          </a:xfrm>
          <a:prstGeom prst="rect">
            <a:avLst/>
          </a:prstGeom>
          <a:noFill/>
          <a:ln w="9525">
            <a:noFill/>
            <a:miter lim="800000"/>
            <a:headEnd/>
            <a:tailEnd/>
          </a:ln>
          <a:effectLst/>
        </p:spPr>
        <p:txBody>
          <a:bodyPr>
            <a:spAutoFit/>
          </a:bodyPr>
          <a:lstStyle/>
          <a:p>
            <a:pPr>
              <a:spcBef>
                <a:spcPct val="50000"/>
              </a:spcBef>
            </a:pPr>
            <a:r>
              <a:rPr lang="en-US" sz="3600"/>
              <a:t>B</a:t>
            </a:r>
          </a:p>
        </p:txBody>
      </p:sp>
      <p:sp>
        <p:nvSpPr>
          <p:cNvPr id="53254" name="Rectangle 6"/>
          <p:cNvSpPr>
            <a:spLocks noChangeArrowheads="1"/>
          </p:cNvSpPr>
          <p:nvPr/>
        </p:nvSpPr>
        <p:spPr bwMode="auto">
          <a:xfrm>
            <a:off x="1143000" y="3810000"/>
            <a:ext cx="2514600" cy="2514600"/>
          </a:xfrm>
          <a:prstGeom prst="rect">
            <a:avLst/>
          </a:prstGeom>
          <a:noFill/>
          <a:ln w="9525">
            <a:solidFill>
              <a:schemeClr val="tx1"/>
            </a:solidFill>
            <a:miter lim="800000"/>
            <a:headEnd/>
            <a:tailEnd/>
          </a:ln>
          <a:effectLst/>
        </p:spPr>
        <p:txBody>
          <a:bodyPr wrap="none" anchor="ctr"/>
          <a:lstStyle/>
          <a:p>
            <a:endParaRPr lang="en-US"/>
          </a:p>
        </p:txBody>
      </p:sp>
      <p:sp>
        <p:nvSpPr>
          <p:cNvPr id="53255" name="Text Box 7"/>
          <p:cNvSpPr txBox="1">
            <a:spLocks noChangeArrowheads="1"/>
          </p:cNvSpPr>
          <p:nvPr/>
        </p:nvSpPr>
        <p:spPr bwMode="auto">
          <a:xfrm>
            <a:off x="533400" y="4495800"/>
            <a:ext cx="381000" cy="641350"/>
          </a:xfrm>
          <a:prstGeom prst="rect">
            <a:avLst/>
          </a:prstGeom>
          <a:noFill/>
          <a:ln w="9525">
            <a:noFill/>
            <a:miter lim="800000"/>
            <a:headEnd/>
            <a:tailEnd/>
          </a:ln>
          <a:effectLst/>
        </p:spPr>
        <p:txBody>
          <a:bodyPr>
            <a:spAutoFit/>
          </a:bodyPr>
          <a:lstStyle/>
          <a:p>
            <a:pPr>
              <a:spcBef>
                <a:spcPct val="50000"/>
              </a:spcBef>
            </a:pPr>
            <a:r>
              <a:rPr lang="en-US" sz="3600"/>
              <a:t>A</a:t>
            </a:r>
          </a:p>
        </p:txBody>
      </p:sp>
      <p:sp>
        <p:nvSpPr>
          <p:cNvPr id="53256" name="Text Box 8"/>
          <p:cNvSpPr txBox="1">
            <a:spLocks noChangeArrowheads="1"/>
          </p:cNvSpPr>
          <p:nvPr/>
        </p:nvSpPr>
        <p:spPr bwMode="auto">
          <a:xfrm>
            <a:off x="5486400" y="4191000"/>
            <a:ext cx="2667000" cy="1555750"/>
          </a:xfrm>
          <a:prstGeom prst="rect">
            <a:avLst/>
          </a:prstGeom>
          <a:noFill/>
          <a:ln w="9525">
            <a:noFill/>
            <a:miter lim="800000"/>
            <a:headEnd/>
            <a:tailEnd/>
          </a:ln>
          <a:effectLst/>
        </p:spPr>
        <p:txBody>
          <a:bodyPr>
            <a:spAutoFit/>
          </a:bodyPr>
          <a:lstStyle/>
          <a:p>
            <a:pPr>
              <a:spcBef>
                <a:spcPct val="50000"/>
              </a:spcBef>
            </a:pPr>
            <a:r>
              <a:rPr lang="en-US" sz="4800"/>
              <a:t>pH is near 7</a:t>
            </a:r>
          </a:p>
        </p:txBody>
      </p:sp>
      <p:pic>
        <p:nvPicPr>
          <p:cNvPr id="53257" name="Picture 9" descr="MCj02381890000[1]"/>
          <p:cNvPicPr>
            <a:picLocks noChangeAspect="1" noChangeArrowheads="1"/>
          </p:cNvPicPr>
          <p:nvPr/>
        </p:nvPicPr>
        <p:blipFill>
          <a:blip r:embed="rId2" cstate="print"/>
          <a:srcRect/>
          <a:stretch>
            <a:fillRect/>
          </a:stretch>
        </p:blipFill>
        <p:spPr bwMode="auto">
          <a:xfrm>
            <a:off x="3810000" y="5257800"/>
            <a:ext cx="1446213" cy="914400"/>
          </a:xfrm>
          <a:prstGeom prst="rect">
            <a:avLst/>
          </a:prstGeom>
          <a:noFill/>
          <a:ln w="9525">
            <a:noFill/>
            <a:miter lim="800000"/>
            <a:headEnd/>
            <a:tailEnd/>
          </a:ln>
        </p:spPr>
      </p:pic>
      <p:sp>
        <p:nvSpPr>
          <p:cNvPr id="53258" name="WordArt 10"/>
          <p:cNvSpPr>
            <a:spLocks noChangeArrowheads="1" noChangeShapeType="1" noTextEdit="1"/>
          </p:cNvSpPr>
          <p:nvPr/>
        </p:nvSpPr>
        <p:spPr bwMode="auto">
          <a:xfrm>
            <a:off x="2094384" y="16002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53259" name="WordArt 11"/>
          <p:cNvSpPr>
            <a:spLocks noChangeArrowheads="1" noChangeShapeType="1" noTextEdit="1"/>
          </p:cNvSpPr>
          <p:nvPr/>
        </p:nvSpPr>
        <p:spPr bwMode="auto">
          <a:xfrm>
            <a:off x="2743200" y="44196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
        <p:nvSpPr>
          <p:cNvPr id="53260" name="WordArt 12"/>
          <p:cNvSpPr>
            <a:spLocks noChangeArrowheads="1" noChangeShapeType="1" noTextEdit="1"/>
          </p:cNvSpPr>
          <p:nvPr/>
        </p:nvSpPr>
        <p:spPr bwMode="auto">
          <a:xfrm>
            <a:off x="2958480" y="1556792"/>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53261" name="WordArt 13"/>
          <p:cNvSpPr>
            <a:spLocks noChangeArrowheads="1" noChangeShapeType="1" noTextEdit="1"/>
          </p:cNvSpPr>
          <p:nvPr/>
        </p:nvSpPr>
        <p:spPr bwMode="auto">
          <a:xfrm>
            <a:off x="1259632" y="1556792"/>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6862"/>
                  </a:srgbClr>
                </a:solidFill>
                <a:latin typeface="Arial Black"/>
              </a:rPr>
              <a:t>OH-</a:t>
            </a:r>
          </a:p>
        </p:txBody>
      </p:sp>
      <p:sp>
        <p:nvSpPr>
          <p:cNvPr id="53262" name="WordArt 15"/>
          <p:cNvSpPr>
            <a:spLocks noChangeArrowheads="1" noChangeShapeType="1" noTextEdit="1"/>
          </p:cNvSpPr>
          <p:nvPr/>
        </p:nvSpPr>
        <p:spPr bwMode="auto">
          <a:xfrm>
            <a:off x="3048000" y="54102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FF0000">
                    <a:alpha val="56862"/>
                  </a:srgbClr>
                </a:solidFill>
                <a:latin typeface="Arial Black"/>
              </a:rPr>
              <a:t>H+</a:t>
            </a:r>
          </a:p>
        </p:txBody>
      </p:sp>
      <p:sp>
        <p:nvSpPr>
          <p:cNvPr id="53263" name="WordArt 16"/>
          <p:cNvSpPr>
            <a:spLocks noChangeArrowheads="1" noChangeShapeType="1" noTextEdit="1"/>
          </p:cNvSpPr>
          <p:nvPr/>
        </p:nvSpPr>
        <p:spPr bwMode="auto">
          <a:xfrm>
            <a:off x="2133600" y="39624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
        <p:nvSpPr>
          <p:cNvPr id="53264" name="WordArt 17"/>
          <p:cNvSpPr>
            <a:spLocks noChangeArrowheads="1" noChangeShapeType="1" noTextEdit="1"/>
          </p:cNvSpPr>
          <p:nvPr/>
        </p:nvSpPr>
        <p:spPr bwMode="auto">
          <a:xfrm>
            <a:off x="1676400" y="48006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
        <p:nvSpPr>
          <p:cNvPr id="53265" name="WordArt 18"/>
          <p:cNvSpPr>
            <a:spLocks noChangeArrowheads="1" noChangeShapeType="1" noTextEdit="1"/>
          </p:cNvSpPr>
          <p:nvPr/>
        </p:nvSpPr>
        <p:spPr bwMode="auto">
          <a:xfrm>
            <a:off x="2133600" y="54102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
        <p:nvSpPr>
          <p:cNvPr id="18" name="WordArt 13"/>
          <p:cNvSpPr>
            <a:spLocks noChangeArrowheads="1" noChangeShapeType="1" noTextEdit="1"/>
          </p:cNvSpPr>
          <p:nvPr/>
        </p:nvSpPr>
        <p:spPr bwMode="auto">
          <a:xfrm>
            <a:off x="2209800" y="24384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Tree>
  </p:cSld>
  <p:clrMapOvr>
    <a:masterClrMapping/>
  </p:clrMapOvr>
  <p:transition spd="med"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228600"/>
            <a:ext cx="8015288" cy="914400"/>
          </a:xfrm>
        </p:spPr>
        <p:txBody>
          <a:bodyPr/>
          <a:lstStyle/>
          <a:p>
            <a:pPr eaLnBrk="1" hangingPunct="1"/>
            <a:r>
              <a:rPr lang="en-US" dirty="0" smtClean="0"/>
              <a:t>Watch:</a:t>
            </a:r>
            <a:endParaRPr lang="en-US" dirty="0" smtClean="0">
              <a:sym typeface="WP MathA" pitchFamily="2" charset="2"/>
            </a:endParaRPr>
          </a:p>
        </p:txBody>
      </p:sp>
      <p:sp>
        <p:nvSpPr>
          <p:cNvPr id="54275" name="Rectangle 3"/>
          <p:cNvSpPr>
            <a:spLocks noChangeArrowheads="1"/>
          </p:cNvSpPr>
          <p:nvPr/>
        </p:nvSpPr>
        <p:spPr bwMode="auto">
          <a:xfrm>
            <a:off x="1143000" y="1447800"/>
            <a:ext cx="2514600" cy="1447800"/>
          </a:xfrm>
          <a:prstGeom prst="rect">
            <a:avLst/>
          </a:prstGeom>
          <a:noFill/>
          <a:ln w="9525">
            <a:solidFill>
              <a:schemeClr val="tx1"/>
            </a:solidFill>
            <a:miter lim="800000"/>
            <a:headEnd/>
            <a:tailEnd/>
          </a:ln>
          <a:effectLst/>
        </p:spPr>
        <p:txBody>
          <a:bodyPr wrap="none" anchor="ctr"/>
          <a:lstStyle/>
          <a:p>
            <a:endParaRPr lang="en-US"/>
          </a:p>
        </p:txBody>
      </p:sp>
      <p:sp>
        <p:nvSpPr>
          <p:cNvPr id="54276" name="AutoShape 4"/>
          <p:cNvSpPr>
            <a:spLocks noChangeArrowheads="1"/>
          </p:cNvSpPr>
          <p:nvPr/>
        </p:nvSpPr>
        <p:spPr bwMode="auto">
          <a:xfrm>
            <a:off x="2133600" y="2895600"/>
            <a:ext cx="533400" cy="457200"/>
          </a:xfrm>
          <a:custGeom>
            <a:avLst/>
            <a:gdLst>
              <a:gd name="T0" fmla="*/ 466725 w 21600"/>
              <a:gd name="T1" fmla="*/ 228600 h 21600"/>
              <a:gd name="T2" fmla="*/ 266700 w 21600"/>
              <a:gd name="T3" fmla="*/ 457200 h 21600"/>
              <a:gd name="T4" fmla="*/ 66675 w 21600"/>
              <a:gd name="T5" fmla="*/ 228600 h 21600"/>
              <a:gd name="T6" fmla="*/ 26670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9525">
            <a:solidFill>
              <a:schemeClr val="tx1"/>
            </a:solidFill>
            <a:miter lim="800000"/>
            <a:headEnd/>
            <a:tailEnd/>
          </a:ln>
          <a:effectLst/>
        </p:spPr>
        <p:txBody>
          <a:bodyPr wrap="none" anchor="ctr"/>
          <a:lstStyle/>
          <a:p>
            <a:endParaRPr lang="en-US"/>
          </a:p>
        </p:txBody>
      </p:sp>
      <p:sp>
        <p:nvSpPr>
          <p:cNvPr id="54277" name="Text Box 5"/>
          <p:cNvSpPr txBox="1">
            <a:spLocks noChangeArrowheads="1"/>
          </p:cNvSpPr>
          <p:nvPr/>
        </p:nvSpPr>
        <p:spPr bwMode="auto">
          <a:xfrm>
            <a:off x="533400" y="1524000"/>
            <a:ext cx="381000" cy="641350"/>
          </a:xfrm>
          <a:prstGeom prst="rect">
            <a:avLst/>
          </a:prstGeom>
          <a:noFill/>
          <a:ln w="9525">
            <a:noFill/>
            <a:miter lim="800000"/>
            <a:headEnd/>
            <a:tailEnd/>
          </a:ln>
          <a:effectLst/>
        </p:spPr>
        <p:txBody>
          <a:bodyPr>
            <a:spAutoFit/>
          </a:bodyPr>
          <a:lstStyle/>
          <a:p>
            <a:pPr>
              <a:spcBef>
                <a:spcPct val="50000"/>
              </a:spcBef>
            </a:pPr>
            <a:r>
              <a:rPr lang="en-US" sz="3600"/>
              <a:t>B</a:t>
            </a:r>
          </a:p>
        </p:txBody>
      </p:sp>
      <p:sp>
        <p:nvSpPr>
          <p:cNvPr id="54278" name="Rectangle 6"/>
          <p:cNvSpPr>
            <a:spLocks noChangeArrowheads="1"/>
          </p:cNvSpPr>
          <p:nvPr/>
        </p:nvSpPr>
        <p:spPr bwMode="auto">
          <a:xfrm>
            <a:off x="1143000" y="3810000"/>
            <a:ext cx="2514600" cy="2514600"/>
          </a:xfrm>
          <a:prstGeom prst="rect">
            <a:avLst/>
          </a:prstGeom>
          <a:noFill/>
          <a:ln w="9525">
            <a:solidFill>
              <a:schemeClr val="tx1"/>
            </a:solidFill>
            <a:miter lim="800000"/>
            <a:headEnd/>
            <a:tailEnd/>
          </a:ln>
          <a:effectLst/>
        </p:spPr>
        <p:txBody>
          <a:bodyPr wrap="none" anchor="ctr"/>
          <a:lstStyle/>
          <a:p>
            <a:endParaRPr lang="en-US"/>
          </a:p>
        </p:txBody>
      </p:sp>
      <p:sp>
        <p:nvSpPr>
          <p:cNvPr id="54279" name="Text Box 7"/>
          <p:cNvSpPr txBox="1">
            <a:spLocks noChangeArrowheads="1"/>
          </p:cNvSpPr>
          <p:nvPr/>
        </p:nvSpPr>
        <p:spPr bwMode="auto">
          <a:xfrm>
            <a:off x="533400" y="4495800"/>
            <a:ext cx="381000" cy="641350"/>
          </a:xfrm>
          <a:prstGeom prst="rect">
            <a:avLst/>
          </a:prstGeom>
          <a:noFill/>
          <a:ln w="9525">
            <a:noFill/>
            <a:miter lim="800000"/>
            <a:headEnd/>
            <a:tailEnd/>
          </a:ln>
          <a:effectLst/>
        </p:spPr>
        <p:txBody>
          <a:bodyPr>
            <a:spAutoFit/>
          </a:bodyPr>
          <a:lstStyle/>
          <a:p>
            <a:pPr>
              <a:spcBef>
                <a:spcPct val="50000"/>
              </a:spcBef>
            </a:pPr>
            <a:r>
              <a:rPr lang="en-US" sz="3600"/>
              <a:t>A</a:t>
            </a:r>
          </a:p>
        </p:txBody>
      </p:sp>
      <p:sp>
        <p:nvSpPr>
          <p:cNvPr id="54280" name="Text Box 8"/>
          <p:cNvSpPr txBox="1">
            <a:spLocks noChangeArrowheads="1"/>
          </p:cNvSpPr>
          <p:nvPr/>
        </p:nvSpPr>
        <p:spPr bwMode="auto">
          <a:xfrm>
            <a:off x="5486400" y="4191000"/>
            <a:ext cx="2667000" cy="823913"/>
          </a:xfrm>
          <a:prstGeom prst="rect">
            <a:avLst/>
          </a:prstGeom>
          <a:noFill/>
          <a:ln w="9525">
            <a:noFill/>
            <a:miter lim="800000"/>
            <a:headEnd/>
            <a:tailEnd/>
          </a:ln>
          <a:effectLst/>
        </p:spPr>
        <p:txBody>
          <a:bodyPr>
            <a:spAutoFit/>
          </a:bodyPr>
          <a:lstStyle/>
          <a:p>
            <a:pPr>
              <a:spcBef>
                <a:spcPct val="50000"/>
              </a:spcBef>
            </a:pPr>
            <a:r>
              <a:rPr lang="en-US" sz="4800"/>
              <a:t>pH is 7</a:t>
            </a:r>
          </a:p>
        </p:txBody>
      </p:sp>
      <p:pic>
        <p:nvPicPr>
          <p:cNvPr id="54281" name="Picture 9" descr="MCj02381890000[1]"/>
          <p:cNvPicPr>
            <a:picLocks noChangeAspect="1" noChangeArrowheads="1"/>
          </p:cNvPicPr>
          <p:nvPr/>
        </p:nvPicPr>
        <p:blipFill>
          <a:blip r:embed="rId2" cstate="print"/>
          <a:srcRect/>
          <a:stretch>
            <a:fillRect/>
          </a:stretch>
        </p:blipFill>
        <p:spPr bwMode="auto">
          <a:xfrm>
            <a:off x="3810000" y="5257800"/>
            <a:ext cx="1446213" cy="914400"/>
          </a:xfrm>
          <a:prstGeom prst="rect">
            <a:avLst/>
          </a:prstGeom>
          <a:noFill/>
          <a:ln w="9525">
            <a:noFill/>
            <a:miter lim="800000"/>
            <a:headEnd/>
            <a:tailEnd/>
          </a:ln>
        </p:spPr>
      </p:pic>
      <p:sp>
        <p:nvSpPr>
          <p:cNvPr id="54282" name="WordArt 10"/>
          <p:cNvSpPr>
            <a:spLocks noChangeArrowheads="1" noChangeShapeType="1" noTextEdit="1"/>
          </p:cNvSpPr>
          <p:nvPr/>
        </p:nvSpPr>
        <p:spPr bwMode="auto">
          <a:xfrm>
            <a:off x="1981200" y="16002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FF00">
                    <a:alpha val="52940"/>
                  </a:srgbClr>
                </a:solidFill>
                <a:latin typeface="Arial Black"/>
              </a:rPr>
              <a:t>OH-</a:t>
            </a:r>
          </a:p>
        </p:txBody>
      </p:sp>
      <p:sp>
        <p:nvSpPr>
          <p:cNvPr id="54283" name="WordArt 11"/>
          <p:cNvSpPr>
            <a:spLocks noChangeArrowheads="1" noChangeShapeType="1" noTextEdit="1"/>
          </p:cNvSpPr>
          <p:nvPr/>
        </p:nvSpPr>
        <p:spPr bwMode="auto">
          <a:xfrm>
            <a:off x="2743200" y="44196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
        <p:nvSpPr>
          <p:cNvPr id="54284" name="WordArt 12"/>
          <p:cNvSpPr>
            <a:spLocks noChangeArrowheads="1" noChangeShapeType="1" noTextEdit="1"/>
          </p:cNvSpPr>
          <p:nvPr/>
        </p:nvSpPr>
        <p:spPr bwMode="auto">
          <a:xfrm>
            <a:off x="2209800" y="24384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FF00">
                    <a:alpha val="52940"/>
                  </a:srgbClr>
                </a:solidFill>
                <a:latin typeface="Arial Black"/>
              </a:rPr>
              <a:t>OH-</a:t>
            </a:r>
          </a:p>
        </p:txBody>
      </p:sp>
      <p:sp>
        <p:nvSpPr>
          <p:cNvPr id="54285" name="WordArt 13"/>
          <p:cNvSpPr>
            <a:spLocks noChangeArrowheads="1" noChangeShapeType="1" noTextEdit="1"/>
          </p:cNvSpPr>
          <p:nvPr/>
        </p:nvSpPr>
        <p:spPr bwMode="auto">
          <a:xfrm>
            <a:off x="1447800" y="19050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FF00">
                    <a:alpha val="56862"/>
                  </a:srgbClr>
                </a:solidFill>
                <a:latin typeface="Arial Black"/>
              </a:rPr>
              <a:t>OH-</a:t>
            </a:r>
          </a:p>
        </p:txBody>
      </p:sp>
      <p:sp>
        <p:nvSpPr>
          <p:cNvPr id="54286" name="WordArt 15"/>
          <p:cNvSpPr>
            <a:spLocks noChangeArrowheads="1" noChangeShapeType="1" noTextEdit="1"/>
          </p:cNvSpPr>
          <p:nvPr/>
        </p:nvSpPr>
        <p:spPr bwMode="auto">
          <a:xfrm>
            <a:off x="2133600" y="39624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
        <p:nvSpPr>
          <p:cNvPr id="54287" name="WordArt 16"/>
          <p:cNvSpPr>
            <a:spLocks noChangeArrowheads="1" noChangeShapeType="1" noTextEdit="1"/>
          </p:cNvSpPr>
          <p:nvPr/>
        </p:nvSpPr>
        <p:spPr bwMode="auto">
          <a:xfrm>
            <a:off x="1676400" y="48006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
        <p:nvSpPr>
          <p:cNvPr id="54288" name="WordArt 17"/>
          <p:cNvSpPr>
            <a:spLocks noChangeArrowheads="1" noChangeShapeType="1" noTextEdit="1"/>
          </p:cNvSpPr>
          <p:nvPr/>
        </p:nvSpPr>
        <p:spPr bwMode="auto">
          <a:xfrm>
            <a:off x="2133600" y="54102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
        <p:nvSpPr>
          <p:cNvPr id="54289" name="WordArt 18"/>
          <p:cNvSpPr>
            <a:spLocks noChangeArrowheads="1" noChangeShapeType="1" noTextEdit="1"/>
          </p:cNvSpPr>
          <p:nvPr/>
        </p:nvSpPr>
        <p:spPr bwMode="auto">
          <a:xfrm>
            <a:off x="2895600" y="54102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Tree>
  </p:cSld>
  <p:clrMapOvr>
    <a:masterClrMapping/>
  </p:clrMapOvr>
  <p:transition spd="med"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228600"/>
            <a:ext cx="8015288" cy="914400"/>
          </a:xfrm>
        </p:spPr>
        <p:txBody>
          <a:bodyPr/>
          <a:lstStyle/>
          <a:p>
            <a:pPr eaLnBrk="1" hangingPunct="1"/>
            <a:r>
              <a:rPr lang="en-US" dirty="0" smtClean="0"/>
              <a:t>Watch:</a:t>
            </a:r>
            <a:endParaRPr lang="en-US" dirty="0" smtClean="0">
              <a:sym typeface="WP MathA" pitchFamily="2" charset="2"/>
            </a:endParaRPr>
          </a:p>
        </p:txBody>
      </p:sp>
      <p:sp>
        <p:nvSpPr>
          <p:cNvPr id="55299" name="Rectangle 3"/>
          <p:cNvSpPr>
            <a:spLocks noChangeArrowheads="1"/>
          </p:cNvSpPr>
          <p:nvPr/>
        </p:nvSpPr>
        <p:spPr bwMode="auto">
          <a:xfrm>
            <a:off x="1143000" y="1447800"/>
            <a:ext cx="2514600" cy="1447800"/>
          </a:xfrm>
          <a:prstGeom prst="rect">
            <a:avLst/>
          </a:prstGeom>
          <a:noFill/>
          <a:ln w="9525">
            <a:solidFill>
              <a:schemeClr val="tx1"/>
            </a:solidFill>
            <a:miter lim="800000"/>
            <a:headEnd/>
            <a:tailEnd/>
          </a:ln>
          <a:effectLst/>
        </p:spPr>
        <p:txBody>
          <a:bodyPr wrap="none" anchor="ctr"/>
          <a:lstStyle/>
          <a:p>
            <a:endParaRPr lang="en-US"/>
          </a:p>
        </p:txBody>
      </p:sp>
      <p:sp>
        <p:nvSpPr>
          <p:cNvPr id="55300" name="AutoShape 4"/>
          <p:cNvSpPr>
            <a:spLocks noChangeArrowheads="1"/>
          </p:cNvSpPr>
          <p:nvPr/>
        </p:nvSpPr>
        <p:spPr bwMode="auto">
          <a:xfrm>
            <a:off x="2133600" y="2895600"/>
            <a:ext cx="533400" cy="457200"/>
          </a:xfrm>
          <a:custGeom>
            <a:avLst/>
            <a:gdLst>
              <a:gd name="T0" fmla="*/ 466725 w 21600"/>
              <a:gd name="T1" fmla="*/ 228600 h 21600"/>
              <a:gd name="T2" fmla="*/ 266700 w 21600"/>
              <a:gd name="T3" fmla="*/ 457200 h 21600"/>
              <a:gd name="T4" fmla="*/ 66675 w 21600"/>
              <a:gd name="T5" fmla="*/ 228600 h 21600"/>
              <a:gd name="T6" fmla="*/ 26670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9525">
            <a:solidFill>
              <a:schemeClr val="tx1"/>
            </a:solidFill>
            <a:miter lim="800000"/>
            <a:headEnd/>
            <a:tailEnd/>
          </a:ln>
          <a:effectLst/>
        </p:spPr>
        <p:txBody>
          <a:bodyPr wrap="none" anchor="ctr"/>
          <a:lstStyle/>
          <a:p>
            <a:endParaRPr lang="en-US"/>
          </a:p>
        </p:txBody>
      </p:sp>
      <p:sp>
        <p:nvSpPr>
          <p:cNvPr id="55301" name="Text Box 5"/>
          <p:cNvSpPr txBox="1">
            <a:spLocks noChangeArrowheads="1"/>
          </p:cNvSpPr>
          <p:nvPr/>
        </p:nvSpPr>
        <p:spPr bwMode="auto">
          <a:xfrm>
            <a:off x="533400" y="1524000"/>
            <a:ext cx="381000" cy="641350"/>
          </a:xfrm>
          <a:prstGeom prst="rect">
            <a:avLst/>
          </a:prstGeom>
          <a:noFill/>
          <a:ln w="9525">
            <a:noFill/>
            <a:miter lim="800000"/>
            <a:headEnd/>
            <a:tailEnd/>
          </a:ln>
          <a:effectLst/>
        </p:spPr>
        <p:txBody>
          <a:bodyPr>
            <a:spAutoFit/>
          </a:bodyPr>
          <a:lstStyle/>
          <a:p>
            <a:pPr>
              <a:spcBef>
                <a:spcPct val="50000"/>
              </a:spcBef>
            </a:pPr>
            <a:r>
              <a:rPr lang="en-US" sz="3600"/>
              <a:t>B</a:t>
            </a:r>
          </a:p>
        </p:txBody>
      </p:sp>
      <p:sp>
        <p:nvSpPr>
          <p:cNvPr id="55302" name="Rectangle 6"/>
          <p:cNvSpPr>
            <a:spLocks noChangeArrowheads="1"/>
          </p:cNvSpPr>
          <p:nvPr/>
        </p:nvSpPr>
        <p:spPr bwMode="auto">
          <a:xfrm>
            <a:off x="1143000" y="3810000"/>
            <a:ext cx="2514600" cy="2514600"/>
          </a:xfrm>
          <a:prstGeom prst="rect">
            <a:avLst/>
          </a:prstGeom>
          <a:noFill/>
          <a:ln w="9525">
            <a:solidFill>
              <a:schemeClr val="tx1"/>
            </a:solidFill>
            <a:miter lim="800000"/>
            <a:headEnd/>
            <a:tailEnd/>
          </a:ln>
          <a:effectLst/>
        </p:spPr>
        <p:txBody>
          <a:bodyPr wrap="none" anchor="ctr"/>
          <a:lstStyle/>
          <a:p>
            <a:endParaRPr lang="en-US"/>
          </a:p>
        </p:txBody>
      </p:sp>
      <p:sp>
        <p:nvSpPr>
          <p:cNvPr id="55303" name="Text Box 7"/>
          <p:cNvSpPr txBox="1">
            <a:spLocks noChangeArrowheads="1"/>
          </p:cNvSpPr>
          <p:nvPr/>
        </p:nvSpPr>
        <p:spPr bwMode="auto">
          <a:xfrm>
            <a:off x="533400" y="4495800"/>
            <a:ext cx="381000" cy="641350"/>
          </a:xfrm>
          <a:prstGeom prst="rect">
            <a:avLst/>
          </a:prstGeom>
          <a:noFill/>
          <a:ln w="9525">
            <a:noFill/>
            <a:miter lim="800000"/>
            <a:headEnd/>
            <a:tailEnd/>
          </a:ln>
          <a:effectLst/>
        </p:spPr>
        <p:txBody>
          <a:bodyPr>
            <a:spAutoFit/>
          </a:bodyPr>
          <a:lstStyle/>
          <a:p>
            <a:pPr>
              <a:spcBef>
                <a:spcPct val="50000"/>
              </a:spcBef>
            </a:pPr>
            <a:r>
              <a:rPr lang="en-US" sz="3600"/>
              <a:t>A</a:t>
            </a:r>
          </a:p>
        </p:txBody>
      </p:sp>
      <p:sp>
        <p:nvSpPr>
          <p:cNvPr id="55304" name="Text Box 8"/>
          <p:cNvSpPr txBox="1">
            <a:spLocks noChangeArrowheads="1"/>
          </p:cNvSpPr>
          <p:nvPr/>
        </p:nvSpPr>
        <p:spPr bwMode="auto">
          <a:xfrm>
            <a:off x="5486400" y="4191000"/>
            <a:ext cx="2667000" cy="1555750"/>
          </a:xfrm>
          <a:prstGeom prst="rect">
            <a:avLst/>
          </a:prstGeom>
          <a:noFill/>
          <a:ln w="9525">
            <a:noFill/>
            <a:miter lim="800000"/>
            <a:headEnd/>
            <a:tailEnd/>
          </a:ln>
          <a:effectLst/>
        </p:spPr>
        <p:txBody>
          <a:bodyPr>
            <a:spAutoFit/>
          </a:bodyPr>
          <a:lstStyle/>
          <a:p>
            <a:pPr>
              <a:spcBef>
                <a:spcPct val="50000"/>
              </a:spcBef>
            </a:pPr>
            <a:r>
              <a:rPr lang="en-US" sz="4800"/>
              <a:t>pH is over 7</a:t>
            </a:r>
          </a:p>
        </p:txBody>
      </p:sp>
      <p:pic>
        <p:nvPicPr>
          <p:cNvPr id="55305" name="Picture 9" descr="MCj02381890000[1]"/>
          <p:cNvPicPr>
            <a:picLocks noChangeAspect="1" noChangeArrowheads="1"/>
          </p:cNvPicPr>
          <p:nvPr/>
        </p:nvPicPr>
        <p:blipFill>
          <a:blip r:embed="rId2" cstate="print"/>
          <a:srcRect/>
          <a:stretch>
            <a:fillRect/>
          </a:stretch>
        </p:blipFill>
        <p:spPr bwMode="auto">
          <a:xfrm>
            <a:off x="3810000" y="5257800"/>
            <a:ext cx="1446213" cy="914400"/>
          </a:xfrm>
          <a:prstGeom prst="rect">
            <a:avLst/>
          </a:prstGeom>
          <a:noFill/>
          <a:ln w="9525">
            <a:noFill/>
            <a:miter lim="800000"/>
            <a:headEnd/>
            <a:tailEnd/>
          </a:ln>
        </p:spPr>
      </p:pic>
      <p:sp>
        <p:nvSpPr>
          <p:cNvPr id="55306" name="WordArt 10"/>
          <p:cNvSpPr>
            <a:spLocks noChangeArrowheads="1" noChangeShapeType="1" noTextEdit="1"/>
          </p:cNvSpPr>
          <p:nvPr/>
        </p:nvSpPr>
        <p:spPr bwMode="auto">
          <a:xfrm>
            <a:off x="2362200" y="23622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FF00">
                    <a:alpha val="52940"/>
                  </a:srgbClr>
                </a:solidFill>
                <a:latin typeface="Arial Black"/>
              </a:rPr>
              <a:t>OH-</a:t>
            </a:r>
          </a:p>
        </p:txBody>
      </p:sp>
      <p:sp>
        <p:nvSpPr>
          <p:cNvPr id="55307" name="WordArt 11"/>
          <p:cNvSpPr>
            <a:spLocks noChangeArrowheads="1" noChangeShapeType="1" noTextEdit="1"/>
          </p:cNvSpPr>
          <p:nvPr/>
        </p:nvSpPr>
        <p:spPr bwMode="auto">
          <a:xfrm>
            <a:off x="2743200" y="44196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
        <p:nvSpPr>
          <p:cNvPr id="55308" name="WordArt 12"/>
          <p:cNvSpPr>
            <a:spLocks noChangeArrowheads="1" noChangeShapeType="1" noTextEdit="1"/>
          </p:cNvSpPr>
          <p:nvPr/>
        </p:nvSpPr>
        <p:spPr bwMode="auto">
          <a:xfrm>
            <a:off x="1371600" y="39624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FF00">
                    <a:alpha val="52940"/>
                  </a:srgbClr>
                </a:solidFill>
                <a:latin typeface="Arial Black"/>
              </a:rPr>
              <a:t>OH-</a:t>
            </a:r>
          </a:p>
        </p:txBody>
      </p:sp>
      <p:sp>
        <p:nvSpPr>
          <p:cNvPr id="55309" name="WordArt 13"/>
          <p:cNvSpPr>
            <a:spLocks noChangeArrowheads="1" noChangeShapeType="1" noTextEdit="1"/>
          </p:cNvSpPr>
          <p:nvPr/>
        </p:nvSpPr>
        <p:spPr bwMode="auto">
          <a:xfrm>
            <a:off x="1447800" y="19050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FF00">
                    <a:alpha val="56862"/>
                  </a:srgbClr>
                </a:solidFill>
                <a:latin typeface="Arial Black"/>
              </a:rPr>
              <a:t>OH-</a:t>
            </a:r>
          </a:p>
        </p:txBody>
      </p:sp>
      <p:sp>
        <p:nvSpPr>
          <p:cNvPr id="55310" name="WordArt 14"/>
          <p:cNvSpPr>
            <a:spLocks noChangeArrowheads="1" noChangeShapeType="1" noTextEdit="1"/>
          </p:cNvSpPr>
          <p:nvPr/>
        </p:nvSpPr>
        <p:spPr bwMode="auto">
          <a:xfrm>
            <a:off x="2133600" y="39624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
        <p:nvSpPr>
          <p:cNvPr id="55311" name="WordArt 15"/>
          <p:cNvSpPr>
            <a:spLocks noChangeArrowheads="1" noChangeShapeType="1" noTextEdit="1"/>
          </p:cNvSpPr>
          <p:nvPr/>
        </p:nvSpPr>
        <p:spPr bwMode="auto">
          <a:xfrm>
            <a:off x="1676400" y="48006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
        <p:nvSpPr>
          <p:cNvPr id="55312" name="WordArt 16"/>
          <p:cNvSpPr>
            <a:spLocks noChangeArrowheads="1" noChangeShapeType="1" noTextEdit="1"/>
          </p:cNvSpPr>
          <p:nvPr/>
        </p:nvSpPr>
        <p:spPr bwMode="auto">
          <a:xfrm>
            <a:off x="2133600" y="54102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
        <p:nvSpPr>
          <p:cNvPr id="55313" name="WordArt 17"/>
          <p:cNvSpPr>
            <a:spLocks noChangeArrowheads="1" noChangeShapeType="1" noTextEdit="1"/>
          </p:cNvSpPr>
          <p:nvPr/>
        </p:nvSpPr>
        <p:spPr bwMode="auto">
          <a:xfrm>
            <a:off x="2895600" y="54102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Tree>
  </p:cSld>
  <p:clrMapOvr>
    <a:masterClrMapping/>
  </p:clrMapOvr>
  <p:transition spd="med" advClick="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229600" cy="926976"/>
          </a:xfrm>
        </p:spPr>
        <p:txBody>
          <a:bodyPr>
            <a:noAutofit/>
          </a:bodyPr>
          <a:lstStyle/>
          <a:p>
            <a:pPr algn="ctr"/>
            <a:r>
              <a:rPr lang="en-GB" sz="2800" b="1" dirty="0" smtClean="0"/>
              <a:t>Na</a:t>
            </a:r>
            <a:r>
              <a:rPr lang="en-GB" sz="2800" b="1" baseline="-25000" dirty="0" smtClean="0"/>
              <a:t>2</a:t>
            </a:r>
            <a:r>
              <a:rPr lang="en-GB" sz="2800" b="1" dirty="0" smtClean="0"/>
              <a:t>CO</a:t>
            </a:r>
            <a:r>
              <a:rPr lang="en-GB" sz="2800" b="1" baseline="-25000" dirty="0" smtClean="0"/>
              <a:t>3 </a:t>
            </a:r>
            <a:r>
              <a:rPr lang="en-GB" sz="2800" b="1" dirty="0" smtClean="0"/>
              <a:t>   +   2HCl    </a:t>
            </a:r>
            <a:r>
              <a:rPr lang="en-GB" sz="2800" b="1" dirty="0" smtClean="0">
                <a:sym typeface="Wingdings" pitchFamily="2" charset="2"/>
              </a:rPr>
              <a:t></a:t>
            </a:r>
            <a:r>
              <a:rPr lang="en-GB" sz="2800" b="1" dirty="0" smtClean="0"/>
              <a:t> 2NaCl</a:t>
            </a:r>
            <a:r>
              <a:rPr lang="en-GB" sz="2800" b="1" dirty="0" smtClean="0">
                <a:sym typeface="Wingdings" pitchFamily="2" charset="2"/>
              </a:rPr>
              <a:t>   +    H</a:t>
            </a:r>
            <a:r>
              <a:rPr lang="en-GB" sz="2800" b="1" baseline="-25000" dirty="0" smtClean="0">
                <a:sym typeface="Wingdings" pitchFamily="2" charset="2"/>
              </a:rPr>
              <a:t>2</a:t>
            </a:r>
            <a:r>
              <a:rPr lang="en-GB" sz="2800" b="1" dirty="0" smtClean="0">
                <a:sym typeface="Wingdings" pitchFamily="2" charset="2"/>
              </a:rPr>
              <a:t>O    +    CO</a:t>
            </a:r>
            <a:r>
              <a:rPr lang="en-GB" sz="2800" b="1" baseline="-25000" dirty="0" smtClean="0">
                <a:sym typeface="Wingdings" pitchFamily="2" charset="2"/>
              </a:rPr>
              <a:t>2</a:t>
            </a:r>
            <a:r>
              <a:rPr lang="en-US" sz="2800" b="1" baseline="-25000" dirty="0" smtClean="0">
                <a:sym typeface="Wingdings" pitchFamily="2" charset="2"/>
              </a:rPr>
              <a:t/>
            </a:r>
            <a:br>
              <a:rPr lang="en-US" sz="2800" b="1" baseline="-25000" dirty="0" smtClean="0">
                <a:sym typeface="Wingdings" pitchFamily="2" charset="2"/>
              </a:rPr>
            </a:br>
            <a:r>
              <a:rPr lang="en-US" sz="2800" b="1" baseline="-25000" dirty="0" smtClean="0">
                <a:sym typeface="Wingdings" pitchFamily="2" charset="2"/>
              </a:rPr>
              <a:t>          </a:t>
            </a:r>
            <a:r>
              <a:rPr lang="en-GB" sz="2800" b="1" dirty="0" smtClean="0">
                <a:sym typeface="Wingdings" pitchFamily="2" charset="2"/>
              </a:rPr>
              <a:t>1 mole      2 moles      2 moles       1 mole     1 mole</a:t>
            </a:r>
            <a:endParaRPr lang="en-US" sz="2400" dirty="0"/>
          </a:p>
        </p:txBody>
      </p:sp>
      <p:pic>
        <p:nvPicPr>
          <p:cNvPr id="4" name="Picture 4" descr="4"/>
          <p:cNvPicPr>
            <a:picLocks noGrp="1" noChangeAspect="1" noChangeArrowheads="1"/>
          </p:cNvPicPr>
          <p:nvPr>
            <p:ph idx="1"/>
          </p:nvPr>
        </p:nvPicPr>
        <p:blipFill>
          <a:blip r:embed="rId2" cstate="print"/>
          <a:stretch>
            <a:fillRect/>
          </a:stretch>
        </p:blipFill>
        <p:spPr bwMode="auto">
          <a:xfrm>
            <a:off x="3276652" y="1935163"/>
            <a:ext cx="2590695" cy="4389437"/>
          </a:xfrm>
          <a:prstGeom prst="rect">
            <a:avLst/>
          </a:prstGeom>
          <a:noFill/>
          <a:ln w="76200">
            <a:solidFill>
              <a:srgbClr val="00FFFF"/>
            </a:solidFill>
            <a:miter lim="800000"/>
            <a:headEnd/>
            <a:tailEnd/>
          </a:ln>
        </p:spPr>
      </p:pic>
      <p:sp>
        <p:nvSpPr>
          <p:cNvPr id="5" name="TextBox 4"/>
          <p:cNvSpPr txBox="1"/>
          <p:nvPr/>
        </p:nvSpPr>
        <p:spPr>
          <a:xfrm>
            <a:off x="1835696" y="476672"/>
            <a:ext cx="6751977" cy="400110"/>
          </a:xfrm>
          <a:prstGeom prst="rect">
            <a:avLst/>
          </a:prstGeom>
          <a:noFill/>
        </p:spPr>
        <p:txBody>
          <a:bodyPr wrap="none" rtlCol="0">
            <a:spAutoFit/>
          </a:bodyPr>
          <a:lstStyle/>
          <a:p>
            <a:pPr lvl="0"/>
            <a:r>
              <a:rPr lang="en-GB" sz="2000" b="1" dirty="0" smtClean="0"/>
              <a:t>Titration of Sodium Carbonate with Hydrochloric acid </a:t>
            </a:r>
            <a:endParaRPr lang="en-IE" sz="2000" b="1" dirty="0" smtClean="0"/>
          </a:p>
        </p:txBody>
      </p:sp>
    </p:spTree>
  </p:cSld>
  <p:clrMapOvr>
    <a:masterClrMapping/>
  </p:clrMapOvr>
  <p:transition spd="med"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en-IE" smtClean="0"/>
              <a:t>Apparatus used</a:t>
            </a:r>
            <a:endParaRPr lang="en-US" smtClean="0"/>
          </a:p>
        </p:txBody>
      </p:sp>
      <p:sp>
        <p:nvSpPr>
          <p:cNvPr id="9219" name="Rectangle 3"/>
          <p:cNvSpPr>
            <a:spLocks noGrp="1" noChangeArrowheads="1"/>
          </p:cNvSpPr>
          <p:nvPr>
            <p:ph idx="1"/>
          </p:nvPr>
        </p:nvSpPr>
        <p:spPr/>
        <p:txBody>
          <a:bodyPr/>
          <a:lstStyle/>
          <a:p>
            <a:pPr eaLnBrk="1" hangingPunct="1">
              <a:defRPr/>
            </a:pPr>
            <a:r>
              <a:rPr lang="en-IE" dirty="0" smtClean="0"/>
              <a:t>Burette.</a:t>
            </a:r>
          </a:p>
          <a:p>
            <a:pPr eaLnBrk="1" hangingPunct="1">
              <a:defRPr/>
            </a:pPr>
            <a:r>
              <a:rPr lang="en-IE" dirty="0" smtClean="0"/>
              <a:t>Conical flask.     </a:t>
            </a:r>
          </a:p>
          <a:p>
            <a:pPr eaLnBrk="1" hangingPunct="1">
              <a:defRPr/>
            </a:pPr>
            <a:r>
              <a:rPr lang="en-IE" dirty="0" smtClean="0"/>
              <a:t>Beaker.</a:t>
            </a:r>
          </a:p>
          <a:p>
            <a:pPr eaLnBrk="1" hangingPunct="1">
              <a:defRPr/>
            </a:pPr>
            <a:r>
              <a:rPr lang="en-IE" dirty="0" smtClean="0"/>
              <a:t>Pipette.</a:t>
            </a:r>
          </a:p>
          <a:p>
            <a:pPr eaLnBrk="1" hangingPunct="1">
              <a:defRPr/>
            </a:pPr>
            <a:r>
              <a:rPr lang="en-IE" dirty="0" smtClean="0"/>
              <a:t>Funnel.</a:t>
            </a:r>
          </a:p>
          <a:p>
            <a:pPr eaLnBrk="1" hangingPunct="1">
              <a:defRPr/>
            </a:pPr>
            <a:r>
              <a:rPr lang="en-IE" dirty="0" smtClean="0"/>
              <a:t>White tile.</a:t>
            </a:r>
            <a:endParaRPr lang="en-US" dirty="0" smtClean="0"/>
          </a:p>
        </p:txBody>
      </p:sp>
    </p:spTree>
  </p:cSld>
  <p:clrMapOvr>
    <a:masterClrMapping/>
  </p:clrMapOvr>
  <p:transition spd="med"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0"/>
                                  </p:iterate>
                                  <p:childTnLst>
                                    <p:set>
                                      <p:cBhvr>
                                        <p:cTn id="6" dur="1" fill="hold">
                                          <p:stCondLst>
                                            <p:cond delay="0"/>
                                          </p:stCondLst>
                                        </p:cTn>
                                        <p:tgtEl>
                                          <p:spTgt spid="9218"/>
                                        </p:tgtEl>
                                        <p:attrNameLst>
                                          <p:attrName>style.visibility</p:attrName>
                                        </p:attrNameLst>
                                      </p:cBhvr>
                                      <p:to>
                                        <p:strVal val="visible"/>
                                      </p:to>
                                    </p:set>
                                    <p:animEffect transition="in" filter="fade">
                                      <p:cBhvr>
                                        <p:cTn id="7" dur="2000"/>
                                        <p:tgtEl>
                                          <p:spTgt spid="9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7" presetClass="entr" presetSubtype="0" fill="hold" grpId="1" nodeType="clickEffect">
                                  <p:stCondLst>
                                    <p:cond delay="0"/>
                                  </p:stCondLst>
                                  <p:iterate type="lt">
                                    <p:tmPct val="50000"/>
                                  </p:iterate>
                                  <p:childTnLst>
                                    <p:set>
                                      <p:cBhvr>
                                        <p:cTn id="11" dur="1" fill="hold">
                                          <p:stCondLst>
                                            <p:cond delay="0"/>
                                          </p:stCondLst>
                                        </p:cTn>
                                        <p:tgtEl>
                                          <p:spTgt spid="9218"/>
                                        </p:tgtEl>
                                        <p:attrNameLst>
                                          <p:attrName>style.visibility</p:attrName>
                                        </p:attrNameLst>
                                      </p:cBhvr>
                                      <p:to>
                                        <p:strVal val="visible"/>
                                      </p:to>
                                    </p:set>
                                    <p:anim calcmode="discrete" valueType="clr">
                                      <p:cBhvr override="childStyle">
                                        <p:cTn id="12" dur="80"/>
                                        <p:tgtEl>
                                          <p:spTgt spid="9218"/>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9218"/>
                                        </p:tgtEl>
                                        <p:attrNameLst>
                                          <p:attrName>fillcolor</p:attrName>
                                        </p:attrNameLst>
                                      </p:cBhvr>
                                      <p:tavLst>
                                        <p:tav tm="0">
                                          <p:val>
                                            <p:clrVal>
                                              <a:schemeClr val="accent2"/>
                                            </p:clrVal>
                                          </p:val>
                                        </p:tav>
                                        <p:tav tm="50000">
                                          <p:val>
                                            <p:clrVal>
                                              <a:schemeClr val="hlink"/>
                                            </p:clrVal>
                                          </p:val>
                                        </p:tav>
                                      </p:tavLst>
                                    </p:anim>
                                    <p:set>
                                      <p:cBhvr>
                                        <p:cTn id="14" dur="80"/>
                                        <p:tgtEl>
                                          <p:spTgt spid="9218"/>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9219">
                                            <p:txEl>
                                              <p:pRg st="0" end="0"/>
                                            </p:txEl>
                                          </p:spTgt>
                                        </p:tgtEl>
                                        <p:attrNameLst>
                                          <p:attrName>style.visibility</p:attrName>
                                        </p:attrNameLst>
                                      </p:cBhvr>
                                      <p:to>
                                        <p:strVal val="visible"/>
                                      </p:to>
                                    </p:set>
                                    <p:animEffect transition="in" filter="dissolve">
                                      <p:cBhvr>
                                        <p:cTn id="19" dur="500"/>
                                        <p:tgtEl>
                                          <p:spTgt spid="9219">
                                            <p:txEl>
                                              <p:pRg st="0" end="0"/>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9219">
                                            <p:txEl>
                                              <p:pRg st="1" end="1"/>
                                            </p:txEl>
                                          </p:spTgt>
                                        </p:tgtEl>
                                        <p:attrNameLst>
                                          <p:attrName>style.visibility</p:attrName>
                                        </p:attrNameLst>
                                      </p:cBhvr>
                                      <p:to>
                                        <p:strVal val="visible"/>
                                      </p:to>
                                    </p:set>
                                    <p:animEffect transition="in" filter="dissolve">
                                      <p:cBhvr>
                                        <p:cTn id="24" dur="500"/>
                                        <p:tgtEl>
                                          <p:spTgt spid="9219">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9219">
                                            <p:txEl>
                                              <p:pRg st="2" end="2"/>
                                            </p:txEl>
                                          </p:spTgt>
                                        </p:tgtEl>
                                        <p:attrNameLst>
                                          <p:attrName>style.visibility</p:attrName>
                                        </p:attrNameLst>
                                      </p:cBhvr>
                                      <p:to>
                                        <p:strVal val="visible"/>
                                      </p:to>
                                    </p:set>
                                    <p:animEffect transition="in" filter="dissolve">
                                      <p:cBhvr>
                                        <p:cTn id="29" dur="500"/>
                                        <p:tgtEl>
                                          <p:spTgt spid="9219">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9219">
                                            <p:txEl>
                                              <p:pRg st="3" end="3"/>
                                            </p:txEl>
                                          </p:spTgt>
                                        </p:tgtEl>
                                        <p:attrNameLst>
                                          <p:attrName>style.visibility</p:attrName>
                                        </p:attrNameLst>
                                      </p:cBhvr>
                                      <p:to>
                                        <p:strVal val="visible"/>
                                      </p:to>
                                    </p:set>
                                    <p:animEffect transition="in" filter="dissolve">
                                      <p:cBhvr>
                                        <p:cTn id="34" dur="500"/>
                                        <p:tgtEl>
                                          <p:spTgt spid="9219">
                                            <p:txEl>
                                              <p:pRg st="3" end="3"/>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9219">
                                            <p:txEl>
                                              <p:pRg st="4" end="4"/>
                                            </p:txEl>
                                          </p:spTgt>
                                        </p:tgtEl>
                                        <p:attrNameLst>
                                          <p:attrName>style.visibility</p:attrName>
                                        </p:attrNameLst>
                                      </p:cBhvr>
                                      <p:to>
                                        <p:strVal val="visible"/>
                                      </p:to>
                                    </p:set>
                                    <p:animEffect transition="in" filter="dissolve">
                                      <p:cBhvr>
                                        <p:cTn id="39" dur="500"/>
                                        <p:tgtEl>
                                          <p:spTgt spid="9219">
                                            <p:txEl>
                                              <p:pRg st="4" end="4"/>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9219">
                                            <p:txEl>
                                              <p:pRg st="5" end="5"/>
                                            </p:txEl>
                                          </p:spTgt>
                                        </p:tgtEl>
                                        <p:attrNameLst>
                                          <p:attrName>style.visibility</p:attrName>
                                        </p:attrNameLst>
                                      </p:cBhvr>
                                      <p:to>
                                        <p:strVal val="visible"/>
                                      </p:to>
                                    </p:set>
                                    <p:animEffect transition="in" filter="dissolve">
                                      <p:cBhvr>
                                        <p:cTn id="44" dur="500"/>
                                        <p:tgtEl>
                                          <p:spTgt spid="92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8" grpId="1"/>
      <p:bldP spid="921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2195513" y="333375"/>
            <a:ext cx="5329237" cy="457200"/>
          </a:xfrm>
          <a:prstGeom prst="rect">
            <a:avLst/>
          </a:prstGeom>
          <a:noFill/>
          <a:ln w="9525">
            <a:noFill/>
            <a:miter lim="800000"/>
            <a:headEnd/>
            <a:tailEnd/>
          </a:ln>
        </p:spPr>
        <p:txBody>
          <a:bodyPr>
            <a:spAutoFit/>
          </a:bodyPr>
          <a:lstStyle/>
          <a:p>
            <a:pPr eaLnBrk="1" hangingPunct="1"/>
            <a:r>
              <a:rPr lang="en-IE" sz="2400">
                <a:solidFill>
                  <a:schemeClr val="tx2"/>
                </a:solidFill>
              </a:rPr>
              <a:t>Burette titration procedures</a:t>
            </a:r>
            <a:endParaRPr lang="en-GB" sz="2400">
              <a:solidFill>
                <a:schemeClr val="tx2"/>
              </a:solidFill>
            </a:endParaRPr>
          </a:p>
        </p:txBody>
      </p:sp>
      <p:pic>
        <p:nvPicPr>
          <p:cNvPr id="17413" name="Picture 5" descr="Image 1"/>
          <p:cNvPicPr>
            <a:picLocks noChangeAspect="1" noChangeArrowheads="1"/>
          </p:cNvPicPr>
          <p:nvPr/>
        </p:nvPicPr>
        <p:blipFill>
          <a:blip r:embed="rId3" cstate="print"/>
          <a:srcRect/>
          <a:stretch>
            <a:fillRect/>
          </a:stretch>
        </p:blipFill>
        <p:spPr bwMode="auto">
          <a:xfrm>
            <a:off x="1619250" y="1557338"/>
            <a:ext cx="2171700" cy="1828800"/>
          </a:xfrm>
          <a:prstGeom prst="rect">
            <a:avLst/>
          </a:prstGeom>
          <a:noFill/>
          <a:ln w="57150">
            <a:solidFill>
              <a:srgbClr val="000000"/>
            </a:solidFill>
            <a:miter lim="800000"/>
            <a:headEnd/>
            <a:tailEnd/>
          </a:ln>
        </p:spPr>
      </p:pic>
      <p:pic>
        <p:nvPicPr>
          <p:cNvPr id="17414" name="Picture 6" descr="Image 6"/>
          <p:cNvPicPr>
            <a:picLocks noChangeAspect="1" noChangeArrowheads="1"/>
          </p:cNvPicPr>
          <p:nvPr/>
        </p:nvPicPr>
        <p:blipFill>
          <a:blip r:embed="rId4" cstate="print"/>
          <a:srcRect/>
          <a:stretch>
            <a:fillRect/>
          </a:stretch>
        </p:blipFill>
        <p:spPr bwMode="auto">
          <a:xfrm>
            <a:off x="827088" y="3860800"/>
            <a:ext cx="2171700" cy="2332038"/>
          </a:xfrm>
          <a:prstGeom prst="rect">
            <a:avLst/>
          </a:prstGeom>
          <a:noFill/>
          <a:ln w="57150">
            <a:solidFill>
              <a:srgbClr val="000000"/>
            </a:solidFill>
            <a:miter lim="800000"/>
            <a:headEnd/>
            <a:tailEnd/>
          </a:ln>
        </p:spPr>
      </p:pic>
      <p:pic>
        <p:nvPicPr>
          <p:cNvPr id="17415" name="Picture 7" descr="Image 8"/>
          <p:cNvPicPr>
            <a:picLocks noChangeAspect="1" noChangeArrowheads="1"/>
          </p:cNvPicPr>
          <p:nvPr/>
        </p:nvPicPr>
        <p:blipFill>
          <a:blip r:embed="rId5" cstate="print"/>
          <a:srcRect/>
          <a:stretch>
            <a:fillRect/>
          </a:stretch>
        </p:blipFill>
        <p:spPr bwMode="auto">
          <a:xfrm>
            <a:off x="5651500" y="1052513"/>
            <a:ext cx="2171700" cy="2286000"/>
          </a:xfrm>
          <a:prstGeom prst="rect">
            <a:avLst/>
          </a:prstGeom>
          <a:noFill/>
          <a:ln w="57150">
            <a:solidFill>
              <a:srgbClr val="000000"/>
            </a:solidFill>
            <a:miter lim="800000"/>
            <a:headEnd/>
            <a:tailEnd/>
          </a:ln>
        </p:spPr>
      </p:pic>
      <p:pic>
        <p:nvPicPr>
          <p:cNvPr id="17416" name="Picture 8" descr="Image 4"/>
          <p:cNvPicPr>
            <a:picLocks noChangeAspect="1" noChangeArrowheads="1"/>
          </p:cNvPicPr>
          <p:nvPr/>
        </p:nvPicPr>
        <p:blipFill>
          <a:blip r:embed="rId6" cstate="print"/>
          <a:srcRect/>
          <a:stretch>
            <a:fillRect/>
          </a:stretch>
        </p:blipFill>
        <p:spPr bwMode="auto">
          <a:xfrm>
            <a:off x="4500563" y="3789363"/>
            <a:ext cx="2171700" cy="2617787"/>
          </a:xfrm>
          <a:prstGeom prst="rect">
            <a:avLst/>
          </a:prstGeom>
          <a:noFill/>
          <a:ln w="57150">
            <a:solidFill>
              <a:srgbClr val="000000"/>
            </a:solidFill>
            <a:miter lim="800000"/>
            <a:headEnd/>
            <a:tailEnd/>
          </a:ln>
        </p:spPr>
      </p:pic>
    </p:spTree>
  </p:cSld>
  <p:clrMapOvr>
    <a:masterClrMapping/>
  </p:clrMapOvr>
  <p:transition spd="med"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7413"/>
                                        </p:tgtEl>
                                        <p:attrNameLst>
                                          <p:attrName>style.visibility</p:attrName>
                                        </p:attrNameLst>
                                      </p:cBhvr>
                                      <p:to>
                                        <p:strVal val="visible"/>
                                      </p:to>
                                    </p:set>
                                    <p:anim calcmode="lin" valueType="num">
                                      <p:cBhvr additive="base">
                                        <p:cTn id="7" dur="500" fill="hold"/>
                                        <p:tgtEl>
                                          <p:spTgt spid="17413"/>
                                        </p:tgtEl>
                                        <p:attrNameLst>
                                          <p:attrName>ppt_x</p:attrName>
                                        </p:attrNameLst>
                                      </p:cBhvr>
                                      <p:tavLst>
                                        <p:tav tm="0">
                                          <p:val>
                                            <p:strVal val="0-#ppt_w/2"/>
                                          </p:val>
                                        </p:tav>
                                        <p:tav tm="100000">
                                          <p:val>
                                            <p:strVal val="#ppt_x"/>
                                          </p:val>
                                        </p:tav>
                                      </p:tavLst>
                                    </p:anim>
                                    <p:anim calcmode="lin" valueType="num">
                                      <p:cBhvr additive="base">
                                        <p:cTn id="8" dur="500" fill="hold"/>
                                        <p:tgtEl>
                                          <p:spTgt spid="1741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17414"/>
                                        </p:tgtEl>
                                        <p:attrNameLst>
                                          <p:attrName>style.visibility</p:attrName>
                                        </p:attrNameLst>
                                      </p:cBhvr>
                                      <p:to>
                                        <p:strVal val="visible"/>
                                      </p:to>
                                    </p:set>
                                    <p:anim calcmode="lin" valueType="num">
                                      <p:cBhvr>
                                        <p:cTn id="13" dur="500" fill="hold"/>
                                        <p:tgtEl>
                                          <p:spTgt spid="17414"/>
                                        </p:tgtEl>
                                        <p:attrNameLst>
                                          <p:attrName>ppt_w</p:attrName>
                                        </p:attrNameLst>
                                      </p:cBhvr>
                                      <p:tavLst>
                                        <p:tav tm="0">
                                          <p:val>
                                            <p:fltVal val="0"/>
                                          </p:val>
                                        </p:tav>
                                        <p:tav tm="100000">
                                          <p:val>
                                            <p:strVal val="#ppt_w"/>
                                          </p:val>
                                        </p:tav>
                                      </p:tavLst>
                                    </p:anim>
                                    <p:anim calcmode="lin" valueType="num">
                                      <p:cBhvr>
                                        <p:cTn id="14" dur="500" fill="hold"/>
                                        <p:tgtEl>
                                          <p:spTgt spid="17414"/>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7415"/>
                                        </p:tgtEl>
                                        <p:attrNameLst>
                                          <p:attrName>style.visibility</p:attrName>
                                        </p:attrNameLst>
                                      </p:cBhvr>
                                      <p:to>
                                        <p:strVal val="visible"/>
                                      </p:to>
                                    </p:set>
                                    <p:anim calcmode="lin" valueType="num">
                                      <p:cBhvr additive="base">
                                        <p:cTn id="19" dur="500" fill="hold"/>
                                        <p:tgtEl>
                                          <p:spTgt spid="17415"/>
                                        </p:tgtEl>
                                        <p:attrNameLst>
                                          <p:attrName>ppt_x</p:attrName>
                                        </p:attrNameLst>
                                      </p:cBhvr>
                                      <p:tavLst>
                                        <p:tav tm="0">
                                          <p:val>
                                            <p:strVal val="0-#ppt_w/2"/>
                                          </p:val>
                                        </p:tav>
                                        <p:tav tm="100000">
                                          <p:val>
                                            <p:strVal val="#ppt_x"/>
                                          </p:val>
                                        </p:tav>
                                      </p:tavLst>
                                    </p:anim>
                                    <p:anim calcmode="lin" valueType="num">
                                      <p:cBhvr additive="base">
                                        <p:cTn id="20" dur="500" fill="hold"/>
                                        <p:tgtEl>
                                          <p:spTgt spid="17415"/>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7416"/>
                                        </p:tgtEl>
                                        <p:attrNameLst>
                                          <p:attrName>style.visibility</p:attrName>
                                        </p:attrNameLst>
                                      </p:cBhvr>
                                      <p:to>
                                        <p:strVal val="visible"/>
                                      </p:to>
                                    </p:set>
                                    <p:anim calcmode="lin" valueType="num">
                                      <p:cBhvr additive="base">
                                        <p:cTn id="25" dur="500" fill="hold"/>
                                        <p:tgtEl>
                                          <p:spTgt spid="17416"/>
                                        </p:tgtEl>
                                        <p:attrNameLst>
                                          <p:attrName>ppt_x</p:attrName>
                                        </p:attrNameLst>
                                      </p:cBhvr>
                                      <p:tavLst>
                                        <p:tav tm="0">
                                          <p:val>
                                            <p:strVal val="#ppt_x"/>
                                          </p:val>
                                        </p:tav>
                                        <p:tav tm="100000">
                                          <p:val>
                                            <p:strVal val="#ppt_x"/>
                                          </p:val>
                                        </p:tav>
                                      </p:tavLst>
                                    </p:anim>
                                    <p:anim calcmode="lin" valueType="num">
                                      <p:cBhvr additive="base">
                                        <p:cTn id="26" dur="500" fill="hold"/>
                                        <p:tgtEl>
                                          <p:spTgt spid="174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914400" y="274638"/>
            <a:ext cx="8229600" cy="777875"/>
          </a:xfrm>
        </p:spPr>
        <p:txBody>
          <a:bodyPr/>
          <a:lstStyle/>
          <a:p>
            <a:pPr eaLnBrk="1" hangingPunct="1">
              <a:defRPr/>
            </a:pPr>
            <a:r>
              <a:rPr lang="en-IE" sz="4000" dirty="0" smtClean="0"/>
              <a:t>Precautions when using equipment</a:t>
            </a:r>
            <a:endParaRPr lang="en-US" sz="4000" dirty="0" smtClean="0"/>
          </a:p>
        </p:txBody>
      </p:sp>
      <p:sp>
        <p:nvSpPr>
          <p:cNvPr id="12291" name="Rectangle 3"/>
          <p:cNvSpPr>
            <a:spLocks noGrp="1" noChangeArrowheads="1"/>
          </p:cNvSpPr>
          <p:nvPr>
            <p:ph type="body" idx="4294967295"/>
          </p:nvPr>
        </p:nvSpPr>
        <p:spPr>
          <a:xfrm>
            <a:off x="0" y="1600200"/>
            <a:ext cx="8229600" cy="4495800"/>
          </a:xfrm>
        </p:spPr>
        <p:txBody>
          <a:bodyPr/>
          <a:lstStyle/>
          <a:p>
            <a:pPr eaLnBrk="1" hangingPunct="1">
              <a:defRPr/>
            </a:pPr>
            <a:r>
              <a:rPr lang="en-IE" dirty="0" smtClean="0"/>
              <a:t>Burette must be vertical, use and then remove funnel, check meniscus, rinse with distal water and then given solution.</a:t>
            </a:r>
          </a:p>
          <a:p>
            <a:pPr>
              <a:defRPr/>
            </a:pPr>
            <a:r>
              <a:rPr lang="en-IE" dirty="0" smtClean="0"/>
              <a:t>In using a Pipette rinse with distal water first and then with given solution. Check meniscus. Do not blow out remainder of liquid into flask and keep tip of pipette in contact with flask</a:t>
            </a:r>
            <a:endParaRPr lang="en-US" dirty="0" smtClean="0"/>
          </a:p>
        </p:txBody>
      </p:sp>
    </p:spTree>
  </p:cSld>
  <p:clrMapOvr>
    <a:masterClrMapping/>
  </p:clrMapOvr>
  <p:transition spd="med"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2000"/>
                                        <p:tgtEl>
                                          <p:spTgt spid="12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fade">
                                      <p:cBhvr>
                                        <p:cTn id="12" dur="2000"/>
                                        <p:tgtEl>
                                          <p:spTgt spid="122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291">
                                            <p:txEl>
                                              <p:pRg st="1" end="1"/>
                                            </p:txEl>
                                          </p:spTgt>
                                        </p:tgtEl>
                                        <p:attrNameLst>
                                          <p:attrName>style.visibility</p:attrName>
                                        </p:attrNameLst>
                                      </p:cBhvr>
                                      <p:to>
                                        <p:strVal val="visible"/>
                                      </p:to>
                                    </p:set>
                                    <p:animEffect transition="in" filter="fade">
                                      <p:cBhvr>
                                        <p:cTn id="17" dur="20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Rectangle 4"/>
          <p:cNvSpPr>
            <a:spLocks noGrp="1" noChangeArrowheads="1"/>
          </p:cNvSpPr>
          <p:nvPr>
            <p:ph type="title"/>
          </p:nvPr>
        </p:nvSpPr>
        <p:spPr/>
        <p:txBody>
          <a:bodyPr/>
          <a:lstStyle/>
          <a:p>
            <a:pPr eaLnBrk="1" hangingPunct="1">
              <a:defRPr/>
            </a:pPr>
            <a:r>
              <a:rPr lang="en-IE" smtClean="0"/>
              <a:t>Precautions</a:t>
            </a:r>
            <a:endParaRPr lang="en-US" smtClean="0"/>
          </a:p>
        </p:txBody>
      </p:sp>
      <p:sp>
        <p:nvSpPr>
          <p:cNvPr id="14341" name="Rectangle 5"/>
          <p:cNvSpPr>
            <a:spLocks noGrp="1" noChangeArrowheads="1"/>
          </p:cNvSpPr>
          <p:nvPr>
            <p:ph idx="1"/>
          </p:nvPr>
        </p:nvSpPr>
        <p:spPr/>
        <p:txBody>
          <a:bodyPr/>
          <a:lstStyle/>
          <a:p>
            <a:pPr eaLnBrk="1" hangingPunct="1">
              <a:defRPr/>
            </a:pPr>
            <a:r>
              <a:rPr lang="en-IE" dirty="0" smtClean="0"/>
              <a:t>Conical flask should not be rinsed with solution it is to contain and swirl </a:t>
            </a:r>
          </a:p>
          <a:p>
            <a:pPr eaLnBrk="1" hangingPunct="1">
              <a:defRPr/>
            </a:pPr>
            <a:r>
              <a:rPr lang="en-IE" dirty="0" smtClean="0"/>
              <a:t>In using a Volumetric flask the last few mL</a:t>
            </a:r>
            <a:r>
              <a:rPr lang="en-US" dirty="0" smtClean="0">
                <a:cs typeface="Tahoma" pitchFamily="34" charset="0"/>
              </a:rPr>
              <a:t> must be added so that the meniscus rest on calibration mark</a:t>
            </a:r>
            <a:r>
              <a:rPr lang="en-IE" dirty="0" smtClean="0"/>
              <a:t> </a:t>
            </a:r>
          </a:p>
          <a:p>
            <a:pPr eaLnBrk="1" hangingPunct="1">
              <a:defRPr/>
            </a:pPr>
            <a:r>
              <a:rPr lang="en-IE" dirty="0" smtClean="0"/>
              <a:t>Invert </a:t>
            </a:r>
            <a:r>
              <a:rPr lang="en-IE" dirty="0" err="1" smtClean="0"/>
              <a:t>stoppered</a:t>
            </a:r>
            <a:r>
              <a:rPr lang="en-IE" dirty="0" smtClean="0"/>
              <a:t> flask to ensure solution is homogeneous/uniform</a:t>
            </a:r>
            <a:endParaRPr lang="en-US" dirty="0" smtClean="0"/>
          </a:p>
        </p:txBody>
      </p:sp>
    </p:spTree>
  </p:cSld>
  <p:clrMapOvr>
    <a:masterClrMapping/>
  </p:clrMapOvr>
  <p:transition spd="med"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340"/>
                                        </p:tgtEl>
                                        <p:attrNameLst>
                                          <p:attrName>style.visibility</p:attrName>
                                        </p:attrNameLst>
                                      </p:cBhvr>
                                      <p:to>
                                        <p:strVal val="visible"/>
                                      </p:to>
                                    </p:set>
                                    <p:animEffect transition="in" filter="fade">
                                      <p:cBhvr>
                                        <p:cTn id="7" dur="2000"/>
                                        <p:tgtEl>
                                          <p:spTgt spid="143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341">
                                            <p:txEl>
                                              <p:pRg st="0" end="0"/>
                                            </p:txEl>
                                          </p:spTgt>
                                        </p:tgtEl>
                                        <p:attrNameLst>
                                          <p:attrName>style.visibility</p:attrName>
                                        </p:attrNameLst>
                                      </p:cBhvr>
                                      <p:to>
                                        <p:strVal val="visible"/>
                                      </p:to>
                                    </p:set>
                                    <p:animEffect transition="in" filter="fade">
                                      <p:cBhvr>
                                        <p:cTn id="12" dur="2000"/>
                                        <p:tgtEl>
                                          <p:spTgt spid="1434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341">
                                            <p:txEl>
                                              <p:pRg st="1" end="1"/>
                                            </p:txEl>
                                          </p:spTgt>
                                        </p:tgtEl>
                                        <p:attrNameLst>
                                          <p:attrName>style.visibility</p:attrName>
                                        </p:attrNameLst>
                                      </p:cBhvr>
                                      <p:to>
                                        <p:strVal val="visible"/>
                                      </p:to>
                                    </p:set>
                                    <p:animEffect transition="in" filter="fade">
                                      <p:cBhvr>
                                        <p:cTn id="17" dur="2000"/>
                                        <p:tgtEl>
                                          <p:spTgt spid="1434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341">
                                            <p:txEl>
                                              <p:pRg st="2" end="2"/>
                                            </p:txEl>
                                          </p:spTgt>
                                        </p:tgtEl>
                                        <p:attrNameLst>
                                          <p:attrName>style.visibility</p:attrName>
                                        </p:attrNameLst>
                                      </p:cBhvr>
                                      <p:to>
                                        <p:strVal val="visible"/>
                                      </p:to>
                                    </p:set>
                                    <p:animEffect transition="in" filter="fade">
                                      <p:cBhvr>
                                        <p:cTn id="22" dur="2000"/>
                                        <p:tgtEl>
                                          <p:spTgt spid="1434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P spid="1434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836712"/>
            <a:ext cx="7851648" cy="980728"/>
          </a:xfrm>
        </p:spPr>
        <p:txBody>
          <a:bodyPr/>
          <a:lstStyle/>
          <a:p>
            <a:pPr algn="ctr"/>
            <a:r>
              <a:rPr lang="en-US" dirty="0" smtClean="0"/>
              <a:t>Titration</a:t>
            </a:r>
            <a:endParaRPr lang="en-US" dirty="0"/>
          </a:p>
        </p:txBody>
      </p:sp>
      <p:sp>
        <p:nvSpPr>
          <p:cNvPr id="3" name="Subtitle 2"/>
          <p:cNvSpPr>
            <a:spLocks noGrp="1"/>
          </p:cNvSpPr>
          <p:nvPr>
            <p:ph type="subTitle" idx="1"/>
          </p:nvPr>
        </p:nvSpPr>
        <p:spPr>
          <a:xfrm>
            <a:off x="359024" y="1889448"/>
            <a:ext cx="8784976" cy="4968552"/>
          </a:xfrm>
        </p:spPr>
        <p:txBody>
          <a:bodyPr>
            <a:normAutofit fontScale="92500" lnSpcReduction="10000"/>
          </a:bodyPr>
          <a:lstStyle/>
          <a:p>
            <a:pPr algn="just">
              <a:buFont typeface="Wingdings" pitchFamily="2" charset="2"/>
              <a:buChar char="Ø"/>
            </a:pPr>
            <a:r>
              <a:rPr lang="en-GB" b="1" dirty="0" smtClean="0">
                <a:latin typeface="Lucida Fax" pitchFamily="18" charset="0"/>
              </a:rPr>
              <a:t> Volumetric analysis relies on methods involving the accurate measurement of </a:t>
            </a:r>
            <a:r>
              <a:rPr lang="en-GB" b="1" dirty="0" smtClean="0">
                <a:solidFill>
                  <a:srgbClr val="FFFF00"/>
                </a:solidFill>
                <a:latin typeface="Lucida Fax" pitchFamily="18" charset="0"/>
              </a:rPr>
              <a:t>volumes</a:t>
            </a:r>
            <a:r>
              <a:rPr lang="en-GB" b="1" dirty="0" smtClean="0">
                <a:latin typeface="Lucida Fax" pitchFamily="18" charset="0"/>
              </a:rPr>
              <a:t> of solutions, although </a:t>
            </a:r>
            <a:r>
              <a:rPr lang="en-GB" b="1" dirty="0" smtClean="0">
                <a:solidFill>
                  <a:srgbClr val="FFFF00"/>
                </a:solidFill>
                <a:latin typeface="Lucida Fax" pitchFamily="18" charset="0"/>
              </a:rPr>
              <a:t>mass</a:t>
            </a:r>
            <a:r>
              <a:rPr lang="en-GB" b="1" dirty="0" smtClean="0">
                <a:latin typeface="Lucida Fax" pitchFamily="18" charset="0"/>
              </a:rPr>
              <a:t> measurements may also be required.</a:t>
            </a:r>
          </a:p>
          <a:p>
            <a:pPr algn="just">
              <a:buFont typeface="Wingdings" pitchFamily="2" charset="2"/>
              <a:buChar char="Ø"/>
            </a:pPr>
            <a:r>
              <a:rPr lang="en-GB" b="1" dirty="0" smtClean="0">
                <a:latin typeface="Lucida Fax" pitchFamily="18" charset="0"/>
              </a:rPr>
              <a:t>  Essentially, we measure the volume of a standard solution (one of </a:t>
            </a:r>
            <a:r>
              <a:rPr lang="en-GB" b="1" dirty="0" smtClean="0">
                <a:solidFill>
                  <a:srgbClr val="FFFF00"/>
                </a:solidFill>
                <a:latin typeface="Lucida Fax" pitchFamily="18" charset="0"/>
              </a:rPr>
              <a:t>accurately known concentration</a:t>
            </a:r>
            <a:r>
              <a:rPr lang="en-GB" b="1" dirty="0" smtClean="0">
                <a:latin typeface="Lucida Fax" pitchFamily="18" charset="0"/>
              </a:rPr>
              <a:t>) needed to react exactly with a known volume of another solution (one of unknown concentration) in a chemical reaction for which the </a:t>
            </a:r>
            <a:r>
              <a:rPr lang="en-GB" b="1" dirty="0" err="1" smtClean="0">
                <a:solidFill>
                  <a:srgbClr val="FFFF00"/>
                </a:solidFill>
                <a:latin typeface="Lucida Fax" pitchFamily="18" charset="0"/>
              </a:rPr>
              <a:t>stoichiometric</a:t>
            </a:r>
            <a:r>
              <a:rPr lang="en-GB" b="1" dirty="0" smtClean="0">
                <a:solidFill>
                  <a:srgbClr val="FFFF00"/>
                </a:solidFill>
                <a:latin typeface="Lucida Fax" pitchFamily="18" charset="0"/>
              </a:rPr>
              <a:t> or balanced chemical equation is known</a:t>
            </a:r>
            <a:r>
              <a:rPr lang="en-GB" b="1" dirty="0" smtClean="0">
                <a:latin typeface="Lucida Fax" pitchFamily="18" charset="0"/>
              </a:rPr>
              <a:t>.</a:t>
            </a:r>
          </a:p>
          <a:p>
            <a:pPr algn="just">
              <a:buFont typeface="Wingdings" pitchFamily="2" charset="2"/>
              <a:buChar char="Ø"/>
            </a:pPr>
            <a:r>
              <a:rPr lang="en-GB" b="1" dirty="0" smtClean="0">
                <a:latin typeface="Lucida Fax" pitchFamily="18" charset="0"/>
              </a:rPr>
              <a:t> From the data, we are then in a position to calculate the accurate concentration of the second solution.</a:t>
            </a:r>
          </a:p>
          <a:p>
            <a:pPr algn="just">
              <a:buFont typeface="Wingdings" pitchFamily="2" charset="2"/>
              <a:buChar char="Ø"/>
            </a:pPr>
            <a:r>
              <a:rPr lang="en-GB" b="1" dirty="0" smtClean="0">
                <a:latin typeface="Lucida Fax" pitchFamily="18" charset="0"/>
              </a:rPr>
              <a:t>           </a:t>
            </a:r>
            <a:endParaRPr lang="en-US" b="1" dirty="0">
              <a:latin typeface="Lucida Fax" pitchFamily="18" charset="0"/>
            </a:endParaRPr>
          </a:p>
        </p:txBody>
      </p:sp>
    </p:spTree>
  </p:cSld>
  <p:clrMapOvr>
    <a:masterClrMapping/>
  </p:clrMapOvr>
  <p:transition spd="med"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4" presetClass="emph" presetSubtype="2" fill="hold" grpId="1" nodeType="withEffect">
                                  <p:stCondLst>
                                    <p:cond delay="0"/>
                                  </p:stCondLst>
                                  <p:childTnLst>
                                    <p:anim to="1.5" calcmode="lin" valueType="num">
                                      <p:cBhvr override="childStyle">
                                        <p:cTn id="10" dur="2000" fill="hold"/>
                                        <p:tgtEl>
                                          <p:spTgt spid="2"/>
                                        </p:tgtEl>
                                        <p:attrNameLst>
                                          <p:attrName>style.fontSize</p:attrName>
                                        </p:attrNameLst>
                                      </p:cBhvr>
                                    </p:anim>
                                  </p:childTnLst>
                                </p:cTn>
                              </p:par>
                            </p:childTnLst>
                          </p:cTn>
                        </p:par>
                      </p:childTnLst>
                    </p:cTn>
                  </p:par>
                  <p:par>
                    <p:cTn id="11" fill="hold">
                      <p:stCondLst>
                        <p:cond delay="indefinite"/>
                      </p:stCondLst>
                      <p:childTnLst>
                        <p:par>
                          <p:cTn id="12" fill="hold">
                            <p:stCondLst>
                              <p:cond delay="0"/>
                            </p:stCondLst>
                            <p:childTnLst>
                              <p:par>
                                <p:cTn id="13" presetID="27" presetClass="entr" presetSubtype="0" fill="hold" nodeType="clickEffect">
                                  <p:stCondLst>
                                    <p:cond delay="1000"/>
                                  </p:stCondLst>
                                  <p:iterate type="lt">
                                    <p:tmPct val="20000"/>
                                  </p:iterate>
                                  <p:childTnLst>
                                    <p:set>
                                      <p:cBhvr>
                                        <p:cTn id="14"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15" dur="50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6" dur="50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17" dur="500"/>
                                        <p:tgtEl>
                                          <p:spTgt spid="3">
                                            <p:txEl>
                                              <p:pRg st="0" end="0"/>
                                            </p:txEl>
                                          </p:spTgt>
                                        </p:tgtEl>
                                        <p:attrNameLst>
                                          <p:attrName>fill.type</p:attrName>
                                        </p:attrNameLst>
                                      </p:cBhvr>
                                      <p:to>
                                        <p:strVal val="solid"/>
                                      </p:to>
                                    </p:se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3000"/>
                                  </p:stCondLst>
                                  <p:iterate type="wd">
                                    <p:tmPct val="5000"/>
                                  </p:iterate>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subTnLst>
                                    <p:animClr>
                                      <p:cBhvr override="childStyle">
                                        <p:cTn dur="1" fill="hold" display="0" masterRel="nextClick" afterEffect="1"/>
                                        <p:tgtEl>
                                          <p:spTgt spid="3">
                                            <p:txEl>
                                              <p:pRg st="1" end="1"/>
                                            </p:txEl>
                                          </p:spTgt>
                                        </p:tgtEl>
                                        <p:attrNameLst>
                                          <p:attrName>ppt_c</p:attrName>
                                        </p:attrNameLst>
                                      </p:cBhvr>
                                      <p:to>
                                        <a:schemeClr val="tx1"/>
                                      </p:to>
                                    </p:animClr>
                                  </p:subTnLst>
                                </p:cTn>
                              </p:par>
                            </p:childTnLst>
                          </p:cTn>
                        </p:par>
                      </p:childTnLst>
                    </p:cTn>
                  </p:par>
                  <p:par>
                    <p:cTn id="26" fill="hold">
                      <p:stCondLst>
                        <p:cond delay="indefinite"/>
                      </p:stCondLst>
                      <p:childTnLst>
                        <p:par>
                          <p:cTn id="27" fill="hold">
                            <p:stCondLst>
                              <p:cond delay="0"/>
                            </p:stCondLst>
                            <p:childTnLst>
                              <p:par>
                                <p:cTn id="28" presetID="5" presetClass="entr" presetSubtype="10" fill="hold" nodeType="clickEffect">
                                  <p:stCondLst>
                                    <p:cond delay="1000"/>
                                  </p:stCondLst>
                                  <p:iterate type="lt">
                                    <p:tmPct val="20000"/>
                                  </p:iterate>
                                  <p:childTnLst>
                                    <p:set>
                                      <p:cBhvr>
                                        <p:cTn id="29" dur="1" fill="hold">
                                          <p:stCondLst>
                                            <p:cond delay="0"/>
                                          </p:stCondLst>
                                        </p:cTn>
                                        <p:tgtEl>
                                          <p:spTgt spid="3">
                                            <p:txEl>
                                              <p:pRg st="2" end="2"/>
                                            </p:txEl>
                                          </p:spTgt>
                                        </p:tgtEl>
                                        <p:attrNameLst>
                                          <p:attrName>style.visibility</p:attrName>
                                        </p:attrNameLst>
                                      </p:cBhvr>
                                      <p:to>
                                        <p:strVal val="visible"/>
                                      </p:to>
                                    </p:set>
                                    <p:animEffect transition="in" filter="checkerboard(across)">
                                      <p:cBhvr>
                                        <p:cTn id="30" dur="1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5" repeatCount="2000" fill="hold" nodeType="clickEffect">
                                  <p:stCondLst>
                                    <p:cond delay="10000"/>
                                  </p:stCondLst>
                                  <p:iterate type="wd">
                                    <p:tmPct val="9000"/>
                                  </p:iterate>
                                  <p:childTnLst>
                                    <p:set>
                                      <p:cBhvr>
                                        <p:cTn id="34" dur="1" fill="hold">
                                          <p:stCondLst>
                                            <p:cond delay="0"/>
                                          </p:stCondLst>
                                        </p:cTn>
                                        <p:tgtEl>
                                          <p:spTgt spid="3">
                                            <p:txEl>
                                              <p:pRg st="3" end="3"/>
                                            </p:txEl>
                                          </p:spTgt>
                                        </p:tgtEl>
                                        <p:attrNameLst>
                                          <p:attrName>style.visibility</p:attrName>
                                        </p:attrNameLst>
                                      </p:cBhvr>
                                      <p:to>
                                        <p:strVal val="visible"/>
                                      </p:to>
                                    </p:set>
                                    <p:animEffect transition="in" filter="checkerboard(down)">
                                      <p:cBhvr>
                                        <p:cTn id="35" dur="5000"/>
                                        <p:tgtEl>
                                          <p:spTgt spid="3">
                                            <p:txEl>
                                              <p:pRg st="3" end="3"/>
                                            </p:txEl>
                                          </p:spTgt>
                                        </p:tgtEl>
                                      </p:cBhvr>
                                    </p:animEffect>
                                  </p:childTnLst>
                                  <p:subTnLst>
                                    <p:cmd type="evt" cmd="onstopaudio">
                                      <p:cBhvr>
                                        <p:cTn display="0" masterRel="sameClick">
                                          <p:stCondLst>
                                            <p:cond evt="begin" delay="0">
                                              <p:tn val="33"/>
                                            </p:cond>
                                          </p:stCondLst>
                                        </p:cTn>
                                        <p:tgtEl>
                                          <p:sldTgt/>
                                        </p:tgtEl>
                                      </p:cBhvr>
                                    </p:cmd>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3059832" y="3505200"/>
            <a:ext cx="5305425" cy="3352800"/>
          </a:xfrm>
          <a:prstGeom prst="rect">
            <a:avLst/>
          </a:prstGeom>
          <a:noFill/>
          <a:ln w="9525">
            <a:noFill/>
            <a:miter lim="800000"/>
            <a:headEnd/>
            <a:tailEnd/>
          </a:ln>
        </p:spPr>
      </p:pic>
      <p:sp>
        <p:nvSpPr>
          <p:cNvPr id="27650" name="Rectangle 2"/>
          <p:cNvSpPr>
            <a:spLocks noGrp="1" noChangeArrowheads="1"/>
          </p:cNvSpPr>
          <p:nvPr>
            <p:ph type="title"/>
          </p:nvPr>
        </p:nvSpPr>
        <p:spPr>
          <a:xfrm>
            <a:off x="467544" y="404664"/>
            <a:ext cx="8280400" cy="1440160"/>
          </a:xfrm>
        </p:spPr>
        <p:txBody>
          <a:bodyPr>
            <a:normAutofit/>
          </a:bodyPr>
          <a:lstStyle/>
          <a:p>
            <a:pPr marL="838200" indent="-838200" eaLnBrk="1" hangingPunct="1">
              <a:defRPr/>
            </a:pPr>
            <a:r>
              <a:rPr lang="en-GB" sz="4000" b="1" dirty="0" smtClean="0"/>
              <a:t>      Why is a conical flask, rather than a beaker, used in the experiment?</a:t>
            </a:r>
            <a:endParaRPr lang="en-US" sz="4000" b="1" dirty="0" smtClean="0"/>
          </a:p>
        </p:txBody>
      </p:sp>
      <p:sp>
        <p:nvSpPr>
          <p:cNvPr id="27651" name="Rectangle 3"/>
          <p:cNvSpPr>
            <a:spLocks noGrp="1" noChangeArrowheads="1"/>
          </p:cNvSpPr>
          <p:nvPr>
            <p:ph idx="1"/>
          </p:nvPr>
        </p:nvSpPr>
        <p:spPr>
          <a:xfrm>
            <a:off x="457200" y="3284538"/>
            <a:ext cx="8362950" cy="2811462"/>
          </a:xfrm>
        </p:spPr>
        <p:txBody>
          <a:bodyPr/>
          <a:lstStyle/>
          <a:p>
            <a:pPr eaLnBrk="1" hangingPunct="1">
              <a:defRPr/>
            </a:pPr>
            <a:r>
              <a:rPr lang="en-GB" smtClean="0"/>
              <a:t>To allow easy mixing of the contents, by swirling.</a:t>
            </a:r>
            <a:endParaRPr lang="en-US" smtClean="0"/>
          </a:p>
        </p:txBody>
      </p:sp>
    </p:spTree>
  </p:cSld>
  <p:clrMapOvr>
    <a:masterClrMapping/>
  </p:clrMapOvr>
  <p:transition spd="med"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7650"/>
                                        </p:tgtEl>
                                        <p:attrNameLst>
                                          <p:attrName>style.visibility</p:attrName>
                                        </p:attrNameLst>
                                      </p:cBhvr>
                                      <p:to>
                                        <p:strVal val="visible"/>
                                      </p:to>
                                    </p:set>
                                    <p:anim calcmode="discrete" valueType="clr">
                                      <p:cBhvr override="childStyle">
                                        <p:cTn id="7" dur="80"/>
                                        <p:tgtEl>
                                          <p:spTgt spid="2765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7650"/>
                                        </p:tgtEl>
                                        <p:attrNameLst>
                                          <p:attrName>fillcolor</p:attrName>
                                        </p:attrNameLst>
                                      </p:cBhvr>
                                      <p:tavLst>
                                        <p:tav tm="0">
                                          <p:val>
                                            <p:clrVal>
                                              <a:schemeClr val="accent2"/>
                                            </p:clrVal>
                                          </p:val>
                                        </p:tav>
                                        <p:tav tm="50000">
                                          <p:val>
                                            <p:clrVal>
                                              <a:schemeClr val="hlink"/>
                                            </p:clrVal>
                                          </p:val>
                                        </p:tav>
                                      </p:tavLst>
                                    </p:anim>
                                    <p:set>
                                      <p:cBhvr>
                                        <p:cTn id="9" dur="80"/>
                                        <p:tgtEl>
                                          <p:spTgt spid="27650"/>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27651">
                                            <p:txEl>
                                              <p:pRg st="0" end="0"/>
                                            </p:txEl>
                                          </p:spTgt>
                                        </p:tgtEl>
                                        <p:attrNameLst>
                                          <p:attrName>style.visibility</p:attrName>
                                        </p:attrNameLst>
                                      </p:cBhvr>
                                      <p:to>
                                        <p:strVal val="visible"/>
                                      </p:to>
                                    </p:set>
                                    <p:anim calcmode="lin" valueType="num">
                                      <p:cBhvr>
                                        <p:cTn id="14" dur="1000" fill="hold"/>
                                        <p:tgtEl>
                                          <p:spTgt spid="27651">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27651">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276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125538"/>
            <a:ext cx="8147050" cy="1223962"/>
          </a:xfrm>
        </p:spPr>
        <p:txBody>
          <a:bodyPr>
            <a:normAutofit fontScale="90000"/>
          </a:bodyPr>
          <a:lstStyle/>
          <a:p>
            <a:pPr marL="838200" indent="-838200" eaLnBrk="1" hangingPunct="1">
              <a:defRPr/>
            </a:pPr>
            <a:r>
              <a:rPr lang="en-GB" sz="4000" smtClean="0"/>
              <a:t>Why is the funnel removed from the burette after adding the acid solution?</a:t>
            </a:r>
            <a:r>
              <a:rPr lang="en-US" sz="4000" smtClean="0"/>
              <a:t/>
            </a:r>
            <a:br>
              <a:rPr lang="en-US" sz="4000" smtClean="0"/>
            </a:br>
            <a:endParaRPr lang="en-US" sz="4000" smtClean="0"/>
          </a:p>
        </p:txBody>
      </p:sp>
      <p:sp>
        <p:nvSpPr>
          <p:cNvPr id="28675" name="Rectangle 3"/>
          <p:cNvSpPr>
            <a:spLocks noGrp="1" noChangeArrowheads="1"/>
          </p:cNvSpPr>
          <p:nvPr>
            <p:ph idx="1"/>
          </p:nvPr>
        </p:nvSpPr>
        <p:spPr>
          <a:xfrm>
            <a:off x="457200" y="2708275"/>
            <a:ext cx="8075613" cy="3387725"/>
          </a:xfrm>
        </p:spPr>
        <p:txBody>
          <a:bodyPr/>
          <a:lstStyle/>
          <a:p>
            <a:pPr eaLnBrk="1" hangingPunct="1">
              <a:defRPr/>
            </a:pPr>
            <a:r>
              <a:rPr lang="en-GB" smtClean="0"/>
              <a:t>So that drops of solution from the funnel will not fall into the burette.</a:t>
            </a:r>
            <a:endParaRPr lang="en-US" smtClean="0"/>
          </a:p>
        </p:txBody>
      </p:sp>
      <p:pic>
        <p:nvPicPr>
          <p:cNvPr id="28676" name="Picture 4" descr="Image 1"/>
          <p:cNvPicPr>
            <a:picLocks noChangeAspect="1" noChangeArrowheads="1"/>
          </p:cNvPicPr>
          <p:nvPr/>
        </p:nvPicPr>
        <p:blipFill>
          <a:blip r:embed="rId3" cstate="print"/>
          <a:srcRect/>
          <a:stretch>
            <a:fillRect/>
          </a:stretch>
        </p:blipFill>
        <p:spPr bwMode="auto">
          <a:xfrm>
            <a:off x="755650" y="4365625"/>
            <a:ext cx="2171700" cy="1828800"/>
          </a:xfrm>
          <a:prstGeom prst="rect">
            <a:avLst/>
          </a:prstGeom>
          <a:noFill/>
          <a:ln w="57150">
            <a:solidFill>
              <a:srgbClr val="000000"/>
            </a:solidFill>
            <a:miter lim="800000"/>
            <a:headEnd/>
            <a:tailEnd/>
          </a:ln>
        </p:spPr>
      </p:pic>
    </p:spTree>
  </p:cSld>
  <p:clrMapOvr>
    <a:masterClrMapping/>
  </p:clrMapOvr>
  <p:transition spd="med"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p:cTn id="7" dur="1000" fill="hold"/>
                                        <p:tgtEl>
                                          <p:spTgt spid="28674"/>
                                        </p:tgtEl>
                                        <p:attrNameLst>
                                          <p:attrName>ppt_w</p:attrName>
                                        </p:attrNameLst>
                                      </p:cBhvr>
                                      <p:tavLst>
                                        <p:tav tm="0">
                                          <p:val>
                                            <p:strVal val="#ppt_w+.3"/>
                                          </p:val>
                                        </p:tav>
                                        <p:tav tm="100000">
                                          <p:val>
                                            <p:strVal val="#ppt_w"/>
                                          </p:val>
                                        </p:tav>
                                      </p:tavLst>
                                    </p:anim>
                                    <p:anim calcmode="lin" valueType="num">
                                      <p:cBhvr>
                                        <p:cTn id="8" dur="1000" fill="hold"/>
                                        <p:tgtEl>
                                          <p:spTgt spid="28674"/>
                                        </p:tgtEl>
                                        <p:attrNameLst>
                                          <p:attrName>ppt_h</p:attrName>
                                        </p:attrNameLst>
                                      </p:cBhvr>
                                      <p:tavLst>
                                        <p:tav tm="0">
                                          <p:val>
                                            <p:strVal val="#ppt_h"/>
                                          </p:val>
                                        </p:tav>
                                        <p:tav tm="100000">
                                          <p:val>
                                            <p:strVal val="#ppt_h"/>
                                          </p:val>
                                        </p:tav>
                                      </p:tavLst>
                                    </p:anim>
                                    <p:animEffect transition="in" filter="fade">
                                      <p:cBhvr>
                                        <p:cTn id="9" dur="1000"/>
                                        <p:tgtEl>
                                          <p:spTgt spid="2867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8" fill="hold" nodeType="clickEffect">
                                  <p:stCondLst>
                                    <p:cond delay="0"/>
                                  </p:stCondLst>
                                  <p:childTnLst>
                                    <p:set>
                                      <p:cBhvr>
                                        <p:cTn id="13" dur="1" fill="hold">
                                          <p:stCondLst>
                                            <p:cond delay="0"/>
                                          </p:stCondLst>
                                        </p:cTn>
                                        <p:tgtEl>
                                          <p:spTgt spid="28676"/>
                                        </p:tgtEl>
                                        <p:attrNameLst>
                                          <p:attrName>style.visibility</p:attrName>
                                        </p:attrNameLst>
                                      </p:cBhvr>
                                      <p:to>
                                        <p:strVal val="visible"/>
                                      </p:to>
                                    </p:set>
                                    <p:anim calcmode="lin" valueType="num">
                                      <p:cBhvr additive="base">
                                        <p:cTn id="14" dur="500" fill="hold"/>
                                        <p:tgtEl>
                                          <p:spTgt spid="28676"/>
                                        </p:tgtEl>
                                        <p:attrNameLst>
                                          <p:attrName>ppt_x</p:attrName>
                                        </p:attrNameLst>
                                      </p:cBhvr>
                                      <p:tavLst>
                                        <p:tav tm="0">
                                          <p:val>
                                            <p:strVal val="0-#ppt_w/2"/>
                                          </p:val>
                                        </p:tav>
                                        <p:tav tm="100000">
                                          <p:val>
                                            <p:strVal val="#ppt_x"/>
                                          </p:val>
                                        </p:tav>
                                      </p:tavLst>
                                    </p:anim>
                                    <p:anim calcmode="lin" valueType="num">
                                      <p:cBhvr additive="base">
                                        <p:cTn id="15" dur="500" fill="hold"/>
                                        <p:tgtEl>
                                          <p:spTgt spid="28676"/>
                                        </p:tgtEl>
                                        <p:attrNameLst>
                                          <p:attrName>ppt_y</p:attrName>
                                        </p:attrNameLst>
                                      </p:cBhvr>
                                      <p:tavLst>
                                        <p:tav tm="0">
                                          <p:val>
                                            <p:strVal val="#ppt_y"/>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28675">
                                            <p:txEl>
                                              <p:pRg st="0" end="0"/>
                                            </p:txEl>
                                          </p:spTgt>
                                        </p:tgtEl>
                                        <p:attrNameLst>
                                          <p:attrName>style.visibility</p:attrName>
                                        </p:attrNameLst>
                                      </p:cBhvr>
                                      <p:to>
                                        <p:strVal val="visible"/>
                                      </p:to>
                                    </p:set>
                                    <p:animEffect transition="in" filter="dissolve">
                                      <p:cBhvr>
                                        <p:cTn id="20" dur="500"/>
                                        <p:tgtEl>
                                          <p:spTgt spid="286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Grp="1" noChangeArrowheads="1"/>
          </p:cNvSpPr>
          <p:nvPr>
            <p:ph type="ctrTitle"/>
          </p:nvPr>
        </p:nvSpPr>
        <p:spPr>
          <a:xfrm>
            <a:off x="251520" y="260350"/>
            <a:ext cx="8712968" cy="4032746"/>
          </a:xfrm>
        </p:spPr>
        <p:txBody>
          <a:bodyPr>
            <a:normAutofit/>
          </a:bodyPr>
          <a:lstStyle/>
          <a:p>
            <a:pPr marL="1028700" indent="-1028700" algn="l" eaLnBrk="1" hangingPunct="1">
              <a:defRPr/>
            </a:pPr>
            <a:r>
              <a:rPr lang="en-GB" sz="4400" dirty="0" smtClean="0">
                <a:solidFill>
                  <a:schemeClr val="tx1"/>
                </a:solidFill>
              </a:rPr>
              <a:t>In using a burette, it is important:-</a:t>
            </a:r>
            <a:br>
              <a:rPr lang="en-GB" sz="4400" dirty="0" smtClean="0">
                <a:solidFill>
                  <a:schemeClr val="tx1"/>
                </a:solidFill>
              </a:rPr>
            </a:br>
            <a:r>
              <a:rPr lang="en-GB" sz="4400" b="0" dirty="0" smtClean="0">
                <a:solidFill>
                  <a:schemeClr val="bg1">
                    <a:lumMod val="95000"/>
                    <a:lumOff val="5000"/>
                  </a:schemeClr>
                </a:solidFill>
              </a:rPr>
              <a:t>(a) to rinse it with a little of the solution it is going to contain. </a:t>
            </a:r>
            <a:br>
              <a:rPr lang="en-GB" sz="4400" b="0" dirty="0" smtClean="0">
                <a:solidFill>
                  <a:schemeClr val="bg1">
                    <a:lumMod val="95000"/>
                    <a:lumOff val="5000"/>
                  </a:schemeClr>
                </a:solidFill>
              </a:rPr>
            </a:br>
            <a:r>
              <a:rPr lang="en-GB" sz="4400" b="0" dirty="0" smtClean="0">
                <a:solidFill>
                  <a:schemeClr val="bg1">
                    <a:lumMod val="95000"/>
                    <a:lumOff val="5000"/>
                  </a:schemeClr>
                </a:solidFill>
              </a:rPr>
              <a:t>(b) to clamp it vertically.</a:t>
            </a:r>
            <a:br>
              <a:rPr lang="en-GB" sz="4400" b="0" dirty="0" smtClean="0">
                <a:solidFill>
                  <a:schemeClr val="bg1">
                    <a:lumMod val="95000"/>
                    <a:lumOff val="5000"/>
                  </a:schemeClr>
                </a:solidFill>
              </a:rPr>
            </a:br>
            <a:r>
              <a:rPr lang="en-GB" sz="4400" b="0" dirty="0" smtClean="0">
                <a:solidFill>
                  <a:schemeClr val="bg1">
                    <a:lumMod val="95000"/>
                    <a:lumOff val="5000"/>
                  </a:schemeClr>
                </a:solidFill>
              </a:rPr>
              <a:t>(c) to have the part below the tap full?</a:t>
            </a:r>
            <a:endParaRPr lang="en-US" sz="4400" b="0" dirty="0" smtClean="0">
              <a:solidFill>
                <a:schemeClr val="bg1">
                  <a:lumMod val="95000"/>
                  <a:lumOff val="5000"/>
                </a:schemeClr>
              </a:solidFill>
            </a:endParaRPr>
          </a:p>
        </p:txBody>
      </p:sp>
    </p:spTree>
  </p:cSld>
  <p:clrMapOvr>
    <a:masterClrMapping/>
  </p:clrMapOvr>
  <p:transition spd="med"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1000"/>
                                  </p:stCondLst>
                                  <p:iterate type="lt">
                                    <p:tmPct val="15000"/>
                                  </p:iterate>
                                  <p:childTnLst>
                                    <p:set>
                                      <p:cBhvr>
                                        <p:cTn id="6" dur="1" fill="hold">
                                          <p:stCondLst>
                                            <p:cond delay="0"/>
                                          </p:stCondLst>
                                        </p:cTn>
                                        <p:tgtEl>
                                          <p:spTgt spid="29700"/>
                                        </p:tgtEl>
                                        <p:attrNameLst>
                                          <p:attrName>style.visibility</p:attrName>
                                        </p:attrNameLst>
                                      </p:cBhvr>
                                      <p:to>
                                        <p:strVal val="visible"/>
                                      </p:to>
                                    </p:set>
                                    <p:anim calcmode="lin" valueType="num">
                                      <p:cBhvr>
                                        <p:cTn id="7" dur="1000" fill="hold"/>
                                        <p:tgtEl>
                                          <p:spTgt spid="29700"/>
                                        </p:tgtEl>
                                        <p:attrNameLst>
                                          <p:attrName>ppt_w</p:attrName>
                                        </p:attrNameLst>
                                      </p:cBhvr>
                                      <p:tavLst>
                                        <p:tav tm="0">
                                          <p:val>
                                            <p:strVal val="#ppt_w+.3"/>
                                          </p:val>
                                        </p:tav>
                                        <p:tav tm="100000">
                                          <p:val>
                                            <p:strVal val="#ppt_w"/>
                                          </p:val>
                                        </p:tav>
                                      </p:tavLst>
                                    </p:anim>
                                    <p:anim calcmode="lin" valueType="num">
                                      <p:cBhvr>
                                        <p:cTn id="8" dur="1000" fill="hold"/>
                                        <p:tgtEl>
                                          <p:spTgt spid="29700"/>
                                        </p:tgtEl>
                                        <p:attrNameLst>
                                          <p:attrName>ppt_h</p:attrName>
                                        </p:attrNameLst>
                                      </p:cBhvr>
                                      <p:tavLst>
                                        <p:tav tm="0">
                                          <p:val>
                                            <p:strVal val="#ppt_h"/>
                                          </p:val>
                                        </p:tav>
                                        <p:tav tm="100000">
                                          <p:val>
                                            <p:strVal val="#ppt_h"/>
                                          </p:val>
                                        </p:tav>
                                      </p:tavLst>
                                    </p:anim>
                                    <p:animEffect transition="in" filter="fade">
                                      <p:cBhvr>
                                        <p:cTn id="9" dur="1000"/>
                                        <p:tgtEl>
                                          <p:spTgt spid="297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ctr" eaLnBrk="1" hangingPunct="1">
              <a:defRPr/>
            </a:pPr>
            <a:r>
              <a:rPr lang="en-GB" dirty="0" smtClean="0"/>
              <a:t> (a) Rinsing</a:t>
            </a:r>
            <a:endParaRPr lang="en-US" dirty="0" smtClean="0"/>
          </a:p>
        </p:txBody>
      </p:sp>
      <p:sp>
        <p:nvSpPr>
          <p:cNvPr id="31747" name="Rectangle 3"/>
          <p:cNvSpPr>
            <a:spLocks noGrp="1" noChangeArrowheads="1"/>
          </p:cNvSpPr>
          <p:nvPr>
            <p:ph idx="1"/>
          </p:nvPr>
        </p:nvSpPr>
        <p:spPr/>
        <p:txBody>
          <a:bodyPr/>
          <a:lstStyle/>
          <a:p>
            <a:pPr marL="609600" indent="-609600" eaLnBrk="1" hangingPunct="1">
              <a:defRPr/>
            </a:pPr>
            <a:r>
              <a:rPr lang="en-GB" dirty="0" smtClean="0"/>
              <a:t>To remove any residual water, and so avoid dilution of the acid solution when it is poured into the burette.</a:t>
            </a:r>
            <a:endParaRPr lang="en-US" dirty="0" smtClean="0"/>
          </a:p>
        </p:txBody>
      </p:sp>
      <p:pic>
        <p:nvPicPr>
          <p:cNvPr id="31749" name="Picture 5" descr="Image 4"/>
          <p:cNvPicPr>
            <a:picLocks noChangeAspect="1" noChangeArrowheads="1"/>
          </p:cNvPicPr>
          <p:nvPr/>
        </p:nvPicPr>
        <p:blipFill>
          <a:blip r:embed="rId3" cstate="print"/>
          <a:srcRect/>
          <a:stretch>
            <a:fillRect/>
          </a:stretch>
        </p:blipFill>
        <p:spPr bwMode="auto">
          <a:xfrm>
            <a:off x="3132138" y="3644900"/>
            <a:ext cx="2171700" cy="2617788"/>
          </a:xfrm>
          <a:prstGeom prst="rect">
            <a:avLst/>
          </a:prstGeom>
          <a:noFill/>
          <a:ln w="57150">
            <a:solidFill>
              <a:srgbClr val="000000"/>
            </a:solidFill>
            <a:miter lim="800000"/>
            <a:headEnd/>
            <a:tailEnd/>
          </a:ln>
        </p:spPr>
      </p:pic>
    </p:spTree>
  </p:cSld>
  <p:clrMapOvr>
    <a:masterClrMapping/>
  </p:clrMapOvr>
  <p:transition spd="med"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dissolve">
                                      <p:cBhvr>
                                        <p:cTn id="7" dur="500"/>
                                        <p:tgtEl>
                                          <p:spTgt spid="317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31749"/>
                                        </p:tgtEl>
                                        <p:attrNameLst>
                                          <p:attrName>style.visibility</p:attrName>
                                        </p:attrNameLst>
                                      </p:cBhvr>
                                      <p:to>
                                        <p:strVal val="visible"/>
                                      </p:to>
                                    </p:set>
                                    <p:animEffect transition="in" filter="wedge">
                                      <p:cBhvr>
                                        <p:cTn id="12" dur="2000"/>
                                        <p:tgtEl>
                                          <p:spTgt spid="3174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31747">
                                            <p:txEl>
                                              <p:pRg st="0" end="0"/>
                                            </p:txEl>
                                          </p:spTgt>
                                        </p:tgtEl>
                                        <p:attrNameLst>
                                          <p:attrName>style.visibility</p:attrName>
                                        </p:attrNameLst>
                                      </p:cBhvr>
                                      <p:to>
                                        <p:strVal val="visible"/>
                                      </p:to>
                                    </p:set>
                                    <p:anim calcmode="lin" valueType="num">
                                      <p:cBhvr>
                                        <p:cTn id="17" dur="500" fill="hold"/>
                                        <p:tgtEl>
                                          <p:spTgt spid="31747">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31747">
                                            <p:txEl>
                                              <p:pRg st="0" end="0"/>
                                            </p:txEl>
                                          </p:spTgt>
                                        </p:tgtEl>
                                        <p:attrNameLst>
                                          <p:attrName>ppt_h</p:attrName>
                                        </p:attrNameLst>
                                      </p:cBhvr>
                                      <p:tavLst>
                                        <p:tav tm="0">
                                          <p:val>
                                            <p:fltVal val="0"/>
                                          </p:val>
                                        </p:tav>
                                        <p:tav tm="100000">
                                          <p:val>
                                            <p:strVal val="#ppt_h"/>
                                          </p:val>
                                        </p:tav>
                                      </p:tavLst>
                                    </p:anim>
                                    <p:animEffect transition="in" filter="fade">
                                      <p:cBhvr>
                                        <p:cTn id="19" dur="500"/>
                                        <p:tgtEl>
                                          <p:spTgt spid="317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ctr" eaLnBrk="1" hangingPunct="1">
              <a:defRPr/>
            </a:pPr>
            <a:r>
              <a:rPr lang="en-GB" dirty="0" smtClean="0"/>
              <a:t>(b) clamp vertically</a:t>
            </a:r>
            <a:endParaRPr lang="en-US" dirty="0" smtClean="0"/>
          </a:p>
        </p:txBody>
      </p:sp>
      <p:sp>
        <p:nvSpPr>
          <p:cNvPr id="33795" name="Rectangle 3"/>
          <p:cNvSpPr>
            <a:spLocks noGrp="1" noChangeArrowheads="1"/>
          </p:cNvSpPr>
          <p:nvPr>
            <p:ph idx="1"/>
          </p:nvPr>
        </p:nvSpPr>
        <p:spPr/>
        <p:txBody>
          <a:bodyPr/>
          <a:lstStyle/>
          <a:p>
            <a:pPr eaLnBrk="1" hangingPunct="1">
              <a:defRPr/>
            </a:pPr>
            <a:r>
              <a:rPr lang="en-GB" b="1" smtClean="0"/>
              <a:t>To enable the liquid level to be read correctly</a:t>
            </a:r>
            <a:r>
              <a:rPr lang="en-US" smtClean="0"/>
              <a:t> </a:t>
            </a:r>
          </a:p>
        </p:txBody>
      </p:sp>
      <p:pic>
        <p:nvPicPr>
          <p:cNvPr id="33796" name="Picture 4" descr="Image 6"/>
          <p:cNvPicPr>
            <a:picLocks noChangeAspect="1" noChangeArrowheads="1"/>
          </p:cNvPicPr>
          <p:nvPr/>
        </p:nvPicPr>
        <p:blipFill>
          <a:blip r:embed="rId3" cstate="print"/>
          <a:srcRect/>
          <a:stretch>
            <a:fillRect/>
          </a:stretch>
        </p:blipFill>
        <p:spPr bwMode="auto">
          <a:xfrm>
            <a:off x="827088" y="3860800"/>
            <a:ext cx="2171700" cy="2332038"/>
          </a:xfrm>
          <a:prstGeom prst="rect">
            <a:avLst/>
          </a:prstGeom>
          <a:noFill/>
          <a:ln w="57150">
            <a:solidFill>
              <a:srgbClr val="000000"/>
            </a:solidFill>
            <a:miter lim="800000"/>
            <a:headEnd/>
            <a:tailEnd/>
          </a:ln>
        </p:spPr>
      </p:pic>
    </p:spTree>
  </p:cSld>
  <p:clrMapOvr>
    <a:masterClrMapping/>
  </p:clrMapOvr>
  <p:transition spd="med"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33796"/>
                                        </p:tgtEl>
                                        <p:attrNameLst>
                                          <p:attrName>style.visibility</p:attrName>
                                        </p:attrNameLst>
                                      </p:cBhvr>
                                      <p:to>
                                        <p:strVal val="visible"/>
                                      </p:to>
                                    </p:set>
                                    <p:anim calcmode="lin" valueType="num">
                                      <p:cBhvr>
                                        <p:cTn id="7" dur="500" fill="hold"/>
                                        <p:tgtEl>
                                          <p:spTgt spid="33796"/>
                                        </p:tgtEl>
                                        <p:attrNameLst>
                                          <p:attrName>ppt_w</p:attrName>
                                        </p:attrNameLst>
                                      </p:cBhvr>
                                      <p:tavLst>
                                        <p:tav tm="0">
                                          <p:val>
                                            <p:fltVal val="0"/>
                                          </p:val>
                                        </p:tav>
                                        <p:tav tm="100000">
                                          <p:val>
                                            <p:strVal val="#ppt_w"/>
                                          </p:val>
                                        </p:tav>
                                      </p:tavLst>
                                    </p:anim>
                                    <p:anim calcmode="lin" valueType="num">
                                      <p:cBhvr>
                                        <p:cTn id="8" dur="500" fill="hold"/>
                                        <p:tgtEl>
                                          <p:spTgt spid="3379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ctr" eaLnBrk="1" hangingPunct="1">
              <a:defRPr/>
            </a:pPr>
            <a:r>
              <a:rPr lang="en-GB" dirty="0" smtClean="0"/>
              <a:t>(c) Full tap</a:t>
            </a:r>
            <a:endParaRPr lang="en-US" dirty="0" smtClean="0"/>
          </a:p>
        </p:txBody>
      </p:sp>
      <p:sp>
        <p:nvSpPr>
          <p:cNvPr id="34819" name="Rectangle 3"/>
          <p:cNvSpPr>
            <a:spLocks noGrp="1" noChangeArrowheads="1"/>
          </p:cNvSpPr>
          <p:nvPr>
            <p:ph idx="1"/>
          </p:nvPr>
        </p:nvSpPr>
        <p:spPr/>
        <p:txBody>
          <a:bodyPr/>
          <a:lstStyle/>
          <a:p>
            <a:pPr marL="609600" indent="-609600" eaLnBrk="1" hangingPunct="1">
              <a:defRPr/>
            </a:pPr>
            <a:r>
              <a:rPr lang="en-GB" dirty="0" smtClean="0"/>
              <a:t>To ensure that the actual volume of liquid delivered into the conical flask is read accurately.</a:t>
            </a:r>
            <a:endParaRPr lang="en-US" dirty="0" smtClean="0"/>
          </a:p>
        </p:txBody>
      </p:sp>
      <p:pic>
        <p:nvPicPr>
          <p:cNvPr id="34820" name="Picture 4" descr="Image 8"/>
          <p:cNvPicPr>
            <a:picLocks noChangeAspect="1" noChangeArrowheads="1"/>
          </p:cNvPicPr>
          <p:nvPr/>
        </p:nvPicPr>
        <p:blipFill>
          <a:blip r:embed="rId3" cstate="print"/>
          <a:srcRect/>
          <a:stretch>
            <a:fillRect/>
          </a:stretch>
        </p:blipFill>
        <p:spPr bwMode="auto">
          <a:xfrm>
            <a:off x="900113" y="3716338"/>
            <a:ext cx="2171700" cy="2286000"/>
          </a:xfrm>
          <a:prstGeom prst="rect">
            <a:avLst/>
          </a:prstGeom>
          <a:noFill/>
          <a:ln w="57150">
            <a:solidFill>
              <a:srgbClr val="000000"/>
            </a:solidFill>
            <a:miter lim="800000"/>
            <a:headEnd/>
            <a:tailEnd/>
          </a:ln>
        </p:spPr>
      </p:pic>
    </p:spTree>
  </p:cSld>
  <p:clrMapOvr>
    <a:masterClrMapping/>
  </p:clrMapOvr>
  <p:transition spd="med"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dissolve">
                                      <p:cBhvr>
                                        <p:cTn id="7" dur="500"/>
                                        <p:tgtEl>
                                          <p:spTgt spid="348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34820"/>
                                        </p:tgtEl>
                                        <p:attrNameLst>
                                          <p:attrName>style.visibility</p:attrName>
                                        </p:attrNameLst>
                                      </p:cBhvr>
                                      <p:to>
                                        <p:strVal val="visible"/>
                                      </p:to>
                                    </p:set>
                                    <p:animEffect transition="in" filter="wedge">
                                      <p:cBhvr>
                                        <p:cTn id="12" dur="2000"/>
                                        <p:tgtEl>
                                          <p:spTgt spid="348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34819">
                                            <p:txEl>
                                              <p:pRg st="0" end="0"/>
                                            </p:txEl>
                                          </p:spTgt>
                                        </p:tgtEl>
                                        <p:attrNameLst>
                                          <p:attrName>style.visibility</p:attrName>
                                        </p:attrNameLst>
                                      </p:cBhvr>
                                      <p:to>
                                        <p:strVal val="visible"/>
                                      </p:to>
                                    </p:set>
                                    <p:anim calcmode="lin" valueType="num">
                                      <p:cBhvr>
                                        <p:cTn id="17" dur="500" fill="hold"/>
                                        <p:tgtEl>
                                          <p:spTgt spid="34819">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34819">
                                            <p:txEl>
                                              <p:pRg st="0" end="0"/>
                                            </p:txEl>
                                          </p:spTgt>
                                        </p:tgtEl>
                                        <p:attrNameLst>
                                          <p:attrName>ppt_h</p:attrName>
                                        </p:attrNameLst>
                                      </p:cBhvr>
                                      <p:tavLst>
                                        <p:tav tm="0">
                                          <p:val>
                                            <p:fltVal val="0"/>
                                          </p:val>
                                        </p:tav>
                                        <p:tav tm="100000">
                                          <p:val>
                                            <p:strVal val="#ppt_h"/>
                                          </p:val>
                                        </p:tav>
                                      </p:tavLst>
                                    </p:anim>
                                    <p:animEffect transition="in" filter="fade">
                                      <p:cBhvr>
                                        <p:cTn id="19" dur="500"/>
                                        <p:tgtEl>
                                          <p:spTgt spid="348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1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Grp="1" noChangeArrowheads="1"/>
          </p:cNvSpPr>
          <p:nvPr>
            <p:ph type="ctrTitle"/>
          </p:nvPr>
        </p:nvSpPr>
        <p:spPr>
          <a:xfrm>
            <a:off x="179512" y="404665"/>
            <a:ext cx="8784976" cy="5472607"/>
          </a:xfrm>
        </p:spPr>
        <p:txBody>
          <a:bodyPr>
            <a:normAutofit/>
          </a:bodyPr>
          <a:lstStyle/>
          <a:p>
            <a:pPr algn="l" eaLnBrk="1" hangingPunct="1">
              <a:defRPr/>
            </a:pPr>
            <a:r>
              <a:rPr lang="en-GB" sz="4000" dirty="0" smtClean="0">
                <a:solidFill>
                  <a:schemeClr val="bg1">
                    <a:lumMod val="95000"/>
                    <a:lumOff val="5000"/>
                  </a:schemeClr>
                </a:solidFill>
              </a:rPr>
              <a:t>The following procedures were carried out </a:t>
            </a:r>
            <a:r>
              <a:rPr lang="en-GB" sz="4000" i="1" dirty="0" smtClean="0">
                <a:solidFill>
                  <a:schemeClr val="bg1">
                    <a:lumMod val="95000"/>
                    <a:lumOff val="5000"/>
                  </a:schemeClr>
                </a:solidFill>
              </a:rPr>
              <a:t>during</a:t>
            </a:r>
            <a:r>
              <a:rPr lang="en-GB" sz="4000" dirty="0" smtClean="0">
                <a:solidFill>
                  <a:schemeClr val="bg1">
                    <a:lumMod val="95000"/>
                    <a:lumOff val="5000"/>
                  </a:schemeClr>
                </a:solidFill>
              </a:rPr>
              <a:t> the titration:</a:t>
            </a:r>
            <a:br>
              <a:rPr lang="en-GB" sz="4000" dirty="0" smtClean="0">
                <a:solidFill>
                  <a:schemeClr val="bg1">
                    <a:lumMod val="95000"/>
                    <a:lumOff val="5000"/>
                  </a:schemeClr>
                </a:solidFill>
              </a:rPr>
            </a:br>
            <a:r>
              <a:rPr lang="en-GB" sz="4000" dirty="0" smtClean="0">
                <a:solidFill>
                  <a:schemeClr val="bg1">
                    <a:lumMod val="95000"/>
                    <a:lumOff val="5000"/>
                  </a:schemeClr>
                </a:solidFill>
              </a:rPr>
              <a:t> The sides of the conical flask were washed down with distal water.</a:t>
            </a:r>
            <a:br>
              <a:rPr lang="en-GB" sz="4000" dirty="0" smtClean="0">
                <a:solidFill>
                  <a:schemeClr val="bg1">
                    <a:lumMod val="95000"/>
                    <a:lumOff val="5000"/>
                  </a:schemeClr>
                </a:solidFill>
              </a:rPr>
            </a:br>
            <a:r>
              <a:rPr lang="en-GB" sz="4000" dirty="0" smtClean="0">
                <a:solidFill>
                  <a:schemeClr val="bg1">
                    <a:lumMod val="95000"/>
                    <a:lumOff val="5000"/>
                  </a:schemeClr>
                </a:solidFill>
              </a:rPr>
              <a:t>The conical flask was frequently swirled or shaken.</a:t>
            </a:r>
            <a:br>
              <a:rPr lang="en-GB" sz="4000" dirty="0" smtClean="0">
                <a:solidFill>
                  <a:schemeClr val="bg1">
                    <a:lumMod val="95000"/>
                    <a:lumOff val="5000"/>
                  </a:schemeClr>
                </a:solidFill>
              </a:rPr>
            </a:br>
            <a:r>
              <a:rPr lang="en-GB" sz="4000" dirty="0" smtClean="0">
                <a:solidFill>
                  <a:schemeClr val="bg1">
                    <a:lumMod val="95000"/>
                    <a:lumOff val="5000"/>
                  </a:schemeClr>
                </a:solidFill>
              </a:rPr>
              <a:t>  Give one reason for carrying out each of these procedures.</a:t>
            </a:r>
            <a:endParaRPr lang="en-US" sz="4000" dirty="0" smtClean="0">
              <a:solidFill>
                <a:schemeClr val="bg1">
                  <a:lumMod val="95000"/>
                  <a:lumOff val="5000"/>
                </a:schemeClr>
              </a:solidFill>
            </a:endParaRPr>
          </a:p>
        </p:txBody>
      </p:sp>
    </p:spTree>
  </p:cSld>
  <p:clrMapOvr>
    <a:masterClrMapping/>
  </p:clrMapOvr>
  <p:transition spd="med"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35844"/>
                                        </p:tgtEl>
                                        <p:attrNameLst>
                                          <p:attrName>style.visibility</p:attrName>
                                        </p:attrNameLst>
                                      </p:cBhvr>
                                      <p:to>
                                        <p:strVal val="visible"/>
                                      </p:to>
                                    </p:set>
                                    <p:anim calcmode="lin" valueType="num">
                                      <p:cBhvr>
                                        <p:cTn id="7" dur="1000" fill="hold"/>
                                        <p:tgtEl>
                                          <p:spTgt spid="35844"/>
                                        </p:tgtEl>
                                        <p:attrNameLst>
                                          <p:attrName>ppt_w</p:attrName>
                                        </p:attrNameLst>
                                      </p:cBhvr>
                                      <p:tavLst>
                                        <p:tav tm="0">
                                          <p:val>
                                            <p:strVal val="#ppt_w+.3"/>
                                          </p:val>
                                        </p:tav>
                                        <p:tav tm="100000">
                                          <p:val>
                                            <p:strVal val="#ppt_w"/>
                                          </p:val>
                                        </p:tav>
                                      </p:tavLst>
                                    </p:anim>
                                    <p:anim calcmode="lin" valueType="num">
                                      <p:cBhvr>
                                        <p:cTn id="8" dur="1000" fill="hold"/>
                                        <p:tgtEl>
                                          <p:spTgt spid="35844"/>
                                        </p:tgtEl>
                                        <p:attrNameLst>
                                          <p:attrName>ppt_h</p:attrName>
                                        </p:attrNameLst>
                                      </p:cBhvr>
                                      <p:tavLst>
                                        <p:tav tm="0">
                                          <p:val>
                                            <p:strVal val="#ppt_h"/>
                                          </p:val>
                                        </p:tav>
                                        <p:tav tm="100000">
                                          <p:val>
                                            <p:strVal val="#ppt_h"/>
                                          </p:val>
                                        </p:tav>
                                      </p:tavLst>
                                    </p:anim>
                                    <p:animEffect transition="in" filter="fade">
                                      <p:cBhvr>
                                        <p:cTn id="9" dur="1000"/>
                                        <p:tgtEl>
                                          <p:spTgt spid="358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467544" y="1124744"/>
            <a:ext cx="7786687" cy="4251325"/>
          </a:xfrm>
        </p:spPr>
        <p:txBody>
          <a:bodyPr/>
          <a:lstStyle/>
          <a:p>
            <a:pPr marL="990600" lvl="1" indent="-533400" eaLnBrk="1" hangingPunct="1">
              <a:buFontTx/>
              <a:buNone/>
              <a:defRPr/>
            </a:pPr>
            <a:r>
              <a:rPr lang="en-GB" sz="3600" b="1" i="1" dirty="0" smtClean="0"/>
              <a:t>To ensure that all of the acid added from the burette can react with the base.</a:t>
            </a:r>
          </a:p>
          <a:p>
            <a:pPr marL="990600" lvl="1" indent="-533400" eaLnBrk="1" hangingPunct="1">
              <a:buFontTx/>
              <a:buNone/>
              <a:defRPr/>
            </a:pPr>
            <a:endParaRPr lang="en-GB" sz="3600" b="1" i="1" dirty="0" smtClean="0"/>
          </a:p>
          <a:p>
            <a:pPr marL="609600" indent="-609600" eaLnBrk="1" hangingPunct="1">
              <a:buFont typeface="Wingdings" pitchFamily="2" charset="2"/>
              <a:buNone/>
              <a:defRPr/>
            </a:pPr>
            <a:r>
              <a:rPr lang="en-GB" sz="3600" b="1" dirty="0" smtClean="0"/>
              <a:t>    </a:t>
            </a:r>
            <a:r>
              <a:rPr lang="en-GB" sz="3600" b="1" i="1" dirty="0" smtClean="0"/>
              <a:t>To ensure complete mixing of the reactants</a:t>
            </a:r>
            <a:r>
              <a:rPr lang="en-US" sz="4000" dirty="0" smtClean="0"/>
              <a:t> </a:t>
            </a:r>
          </a:p>
        </p:txBody>
      </p:sp>
      <p:pic>
        <p:nvPicPr>
          <p:cNvPr id="37893" name="Picture 5" descr="Conical-Flask"/>
          <p:cNvPicPr>
            <a:picLocks noChangeAspect="1" noChangeArrowheads="1"/>
          </p:cNvPicPr>
          <p:nvPr/>
        </p:nvPicPr>
        <p:blipFill>
          <a:blip r:embed="rId3" cstate="print"/>
          <a:srcRect/>
          <a:stretch>
            <a:fillRect/>
          </a:stretch>
        </p:blipFill>
        <p:spPr bwMode="auto">
          <a:xfrm>
            <a:off x="7308850" y="188913"/>
            <a:ext cx="1357313" cy="1727200"/>
          </a:xfrm>
          <a:prstGeom prst="rect">
            <a:avLst/>
          </a:prstGeom>
          <a:noFill/>
          <a:ln w="9525">
            <a:noFill/>
            <a:miter lim="800000"/>
            <a:headEnd/>
            <a:tailEnd/>
          </a:ln>
        </p:spPr>
      </p:pic>
    </p:spTree>
  </p:cSld>
  <p:clrMapOvr>
    <a:masterClrMapping/>
  </p:clrMapOvr>
  <p:transition spd="med"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37893"/>
                                        </p:tgtEl>
                                        <p:attrNameLst>
                                          <p:attrName>style.visibility</p:attrName>
                                        </p:attrNameLst>
                                      </p:cBhvr>
                                      <p:to>
                                        <p:strVal val="visible"/>
                                      </p:to>
                                    </p:set>
                                    <p:anim calcmode="lin" valueType="num">
                                      <p:cBhvr>
                                        <p:cTn id="7" dur="500" fill="hold"/>
                                        <p:tgtEl>
                                          <p:spTgt spid="37893"/>
                                        </p:tgtEl>
                                        <p:attrNameLst>
                                          <p:attrName>ppt_w</p:attrName>
                                        </p:attrNameLst>
                                      </p:cBhvr>
                                      <p:tavLst>
                                        <p:tav tm="0">
                                          <p:val>
                                            <p:fltVal val="0"/>
                                          </p:val>
                                        </p:tav>
                                        <p:tav tm="100000">
                                          <p:val>
                                            <p:strVal val="#ppt_w"/>
                                          </p:val>
                                        </p:tav>
                                      </p:tavLst>
                                    </p:anim>
                                    <p:anim calcmode="lin" valueType="num">
                                      <p:cBhvr>
                                        <p:cTn id="8" dur="500" fill="hold"/>
                                        <p:tgtEl>
                                          <p:spTgt spid="37893"/>
                                        </p:tgtEl>
                                        <p:attrNameLst>
                                          <p:attrName>ppt_h</p:attrName>
                                        </p:attrNameLst>
                                      </p:cBhvr>
                                      <p:tavLst>
                                        <p:tav tm="0">
                                          <p:val>
                                            <p:fltVal val="0"/>
                                          </p:val>
                                        </p:tav>
                                        <p:tav tm="100000">
                                          <p:val>
                                            <p:strVal val="#ppt_h"/>
                                          </p:val>
                                        </p:tav>
                                      </p:tavLst>
                                    </p:anim>
                                    <p:animEffect transition="in" filter="fade">
                                      <p:cBhvr>
                                        <p:cTn id="9" dur="500"/>
                                        <p:tgtEl>
                                          <p:spTgt spid="3789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7891">
                                            <p:txEl>
                                              <p:pRg st="0" end="0"/>
                                            </p:txEl>
                                          </p:spTgt>
                                        </p:tgtEl>
                                        <p:attrNameLst>
                                          <p:attrName>style.visibility</p:attrName>
                                        </p:attrNameLst>
                                      </p:cBhvr>
                                      <p:to>
                                        <p:strVal val="visible"/>
                                      </p:to>
                                    </p:set>
                                    <p:anim calcmode="lin" valueType="num">
                                      <p:cBhvr>
                                        <p:cTn id="14" dur="1000" fill="hold"/>
                                        <p:tgtEl>
                                          <p:spTgt spid="37891">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7891">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789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37891">
                                            <p:txEl>
                                              <p:pRg st="2" end="2"/>
                                            </p:txEl>
                                          </p:spTgt>
                                        </p:tgtEl>
                                        <p:attrNameLst>
                                          <p:attrName>style.visibility</p:attrName>
                                        </p:attrNameLst>
                                      </p:cBhvr>
                                      <p:to>
                                        <p:strVal val="visible"/>
                                      </p:to>
                                    </p:set>
                                    <p:anim calcmode="lin" valueType="num">
                                      <p:cBhvr>
                                        <p:cTn id="21" dur="1000" fill="hold"/>
                                        <p:tgtEl>
                                          <p:spTgt spid="37891">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37891">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78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0" y="692696"/>
            <a:ext cx="8229600" cy="2160240"/>
          </a:xfrm>
        </p:spPr>
        <p:txBody>
          <a:bodyPr/>
          <a:lstStyle/>
          <a:p>
            <a:pPr marL="609600" indent="-609600" eaLnBrk="1" hangingPunct="1">
              <a:defRPr/>
            </a:pPr>
            <a:r>
              <a:rPr lang="en-GB" b="1" dirty="0" smtClean="0">
                <a:latin typeface="Lucida Fax" pitchFamily="18" charset="0"/>
              </a:rPr>
              <a:t>Why is a rough titration carried out?</a:t>
            </a:r>
          </a:p>
          <a:p>
            <a:pPr marL="609600" indent="-609600" eaLnBrk="1" hangingPunct="1">
              <a:defRPr/>
            </a:pPr>
            <a:r>
              <a:rPr lang="en-GB" b="1" dirty="0" smtClean="0">
                <a:latin typeface="Lucida Fax" pitchFamily="18" charset="0"/>
              </a:rPr>
              <a:t>To find the approximate end-point. This information enables the subsequent   titrations to be carried out more quickly.</a:t>
            </a:r>
            <a:endParaRPr lang="en-US" b="1" dirty="0" smtClean="0">
              <a:latin typeface="Lucida Fax" pitchFamily="18" charset="0"/>
            </a:endParaRPr>
          </a:p>
        </p:txBody>
      </p:sp>
      <p:sp>
        <p:nvSpPr>
          <p:cNvPr id="4" name="Rectangle 3"/>
          <p:cNvSpPr txBox="1">
            <a:spLocks noChangeArrowheads="1"/>
          </p:cNvSpPr>
          <p:nvPr/>
        </p:nvSpPr>
        <p:spPr>
          <a:xfrm>
            <a:off x="0" y="2852936"/>
            <a:ext cx="8229600" cy="1728192"/>
          </a:xfrm>
          <a:prstGeom prst="rect">
            <a:avLst/>
          </a:prstGeom>
        </p:spPr>
        <p:txBody>
          <a:bodyPr vert="horz">
            <a:normAutofit lnSpcReduction="10000"/>
          </a:bodyPr>
          <a:lstStyle/>
          <a:p>
            <a:pPr marL="609600" marR="0" lvl="0" indent="-60960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GB" sz="2600" b="1" i="0" u="none" strike="noStrike" kern="1200" cap="none" spc="0" normalizeH="0" baseline="0" noProof="0" dirty="0" smtClean="0">
                <a:ln>
                  <a:noFill/>
                </a:ln>
                <a:solidFill>
                  <a:schemeClr val="tx1"/>
                </a:solidFill>
                <a:effectLst/>
                <a:uLnTx/>
                <a:uFillTx/>
                <a:latin typeface="Lucida Fax" pitchFamily="18" charset="0"/>
              </a:rPr>
              <a:t>Why is more than one accurate titration carried out?</a:t>
            </a:r>
            <a:endParaRPr kumimoji="0" lang="en-US" sz="2600" b="1" i="0" u="none" strike="noStrike" kern="1200" cap="none" spc="0" normalizeH="0" baseline="0" noProof="0" dirty="0" smtClean="0">
              <a:ln>
                <a:noFill/>
              </a:ln>
              <a:solidFill>
                <a:schemeClr val="tx1"/>
              </a:solidFill>
              <a:effectLst/>
              <a:uLnTx/>
              <a:uFillTx/>
              <a:latin typeface="Lucida Fax" pitchFamily="18" charset="0"/>
            </a:endParaRPr>
          </a:p>
          <a:p>
            <a:pPr marL="609600" marR="0" lvl="0" indent="-60960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GB" sz="2600" b="1" i="0" u="none" strike="noStrike" kern="1200" cap="none" spc="0" normalizeH="0" baseline="0" noProof="0" dirty="0" smtClean="0">
                <a:ln>
                  <a:noFill/>
                </a:ln>
                <a:solidFill>
                  <a:schemeClr val="tx1"/>
                </a:solidFill>
                <a:effectLst/>
                <a:uLnTx/>
                <a:uFillTx/>
                <a:latin typeface="Lucida Fax" pitchFamily="18" charset="0"/>
              </a:rPr>
              <a:t> To minimise error by getting accurate readings within 0.1 </a:t>
            </a:r>
            <a:r>
              <a:rPr lang="en-IE" sz="2600" b="1" dirty="0" smtClean="0">
                <a:latin typeface="Lucida Fax" pitchFamily="18" charset="0"/>
              </a:rPr>
              <a:t>mL</a:t>
            </a:r>
            <a:r>
              <a:rPr kumimoji="0" lang="en-GB" sz="2600" b="1" i="0" u="none" strike="noStrike" kern="1200" cap="none" spc="0" normalizeH="0" baseline="0" noProof="0" dirty="0" smtClean="0">
                <a:ln>
                  <a:noFill/>
                </a:ln>
                <a:solidFill>
                  <a:schemeClr val="tx1"/>
                </a:solidFill>
                <a:effectLst/>
                <a:uLnTx/>
                <a:uFillTx/>
                <a:latin typeface="Lucida Fax" pitchFamily="18" charset="0"/>
              </a:rPr>
              <a:t> of each other.</a:t>
            </a:r>
            <a:endParaRPr kumimoji="0" lang="en-US" sz="2600" b="1" i="0" u="none" strike="noStrike" kern="1200" cap="none" spc="0" normalizeH="0" baseline="0" noProof="0" dirty="0" smtClean="0">
              <a:ln>
                <a:noFill/>
              </a:ln>
              <a:solidFill>
                <a:schemeClr val="tx1"/>
              </a:solidFill>
              <a:effectLst/>
              <a:uLnTx/>
              <a:uFillTx/>
              <a:latin typeface="Lucida Fax" pitchFamily="18" charset="0"/>
            </a:endParaRPr>
          </a:p>
        </p:txBody>
      </p:sp>
    </p:spTree>
  </p:cSld>
  <p:clrMapOvr>
    <a:masterClrMapping/>
  </p:clrMapOvr>
  <p:transition spd="med"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p:cTn id="7" dur="500" fill="hold"/>
                                        <p:tgtEl>
                                          <p:spTgt spid="3891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891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891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8915">
                                            <p:txEl>
                                              <p:pRg st="1" end="1"/>
                                            </p:txEl>
                                          </p:spTgt>
                                        </p:tgtEl>
                                        <p:attrNameLst>
                                          <p:attrName>style.visibility</p:attrName>
                                        </p:attrNameLst>
                                      </p:cBhvr>
                                      <p:to>
                                        <p:strVal val="visible"/>
                                      </p:to>
                                    </p:set>
                                    <p:anim calcmode="lin" valueType="num">
                                      <p:cBhvr>
                                        <p:cTn id="14" dur="500" fill="hold"/>
                                        <p:tgtEl>
                                          <p:spTgt spid="3891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891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891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4" presetClass="entr" presetSubtype="0" accel="100000" fill="hold" grpId="0"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500" fill="hold"/>
                                        <p:tgtEl>
                                          <p:spTgt spid="4">
                                            <p:txEl>
                                              <p:pRg st="0" end="0"/>
                                            </p:txEl>
                                          </p:spTgt>
                                        </p:tgtEl>
                                        <p:attrNameLst>
                                          <p:attrName>ppt_w</p:attrName>
                                        </p:attrNameLst>
                                      </p:cBhvr>
                                      <p:tavLst>
                                        <p:tav tm="0">
                                          <p:val>
                                            <p:strVal val="#ppt_w*0.05"/>
                                          </p:val>
                                        </p:tav>
                                        <p:tav tm="100000">
                                          <p:val>
                                            <p:strVal val="#ppt_w"/>
                                          </p:val>
                                        </p:tav>
                                      </p:tavLst>
                                    </p:anim>
                                    <p:anim calcmode="lin" valueType="num">
                                      <p:cBhvr>
                                        <p:cTn id="22" dur="500" fill="hold"/>
                                        <p:tgtEl>
                                          <p:spTgt spid="4">
                                            <p:txEl>
                                              <p:pRg st="0" end="0"/>
                                            </p:txEl>
                                          </p:spTgt>
                                        </p:tgtEl>
                                        <p:attrNameLst>
                                          <p:attrName>ppt_h</p:attrName>
                                        </p:attrNameLst>
                                      </p:cBhvr>
                                      <p:tavLst>
                                        <p:tav tm="0">
                                          <p:val>
                                            <p:strVal val="#ppt_h"/>
                                          </p:val>
                                        </p:tav>
                                        <p:tav tm="100000">
                                          <p:val>
                                            <p:strVal val="#ppt_h"/>
                                          </p:val>
                                        </p:tav>
                                      </p:tavLst>
                                    </p:anim>
                                    <p:anim calcmode="lin" valueType="num">
                                      <p:cBhvr>
                                        <p:cTn id="23" dur="500" fill="hold"/>
                                        <p:tgtEl>
                                          <p:spTgt spid="4">
                                            <p:txEl>
                                              <p:pRg st="0" end="0"/>
                                            </p:txEl>
                                          </p:spTgt>
                                        </p:tgtEl>
                                        <p:attrNameLst>
                                          <p:attrName>ppt_x</p:attrName>
                                        </p:attrNameLst>
                                      </p:cBhvr>
                                      <p:tavLst>
                                        <p:tav tm="0">
                                          <p:val>
                                            <p:strVal val="#ppt_x-.2"/>
                                          </p:val>
                                        </p:tav>
                                        <p:tav tm="100000">
                                          <p:val>
                                            <p:strVal val="#ppt_x"/>
                                          </p:val>
                                        </p:tav>
                                      </p:tavLst>
                                    </p:anim>
                                    <p:anim calcmode="lin" valueType="num">
                                      <p:cBhvr>
                                        <p:cTn id="24" dur="500" fill="hold"/>
                                        <p:tgtEl>
                                          <p:spTgt spid="4">
                                            <p:txEl>
                                              <p:pRg st="0" end="0"/>
                                            </p:txEl>
                                          </p:spTgt>
                                        </p:tgtEl>
                                        <p:attrNameLst>
                                          <p:attrName>ppt_y</p:attrName>
                                        </p:attrNameLst>
                                      </p:cBhvr>
                                      <p:tavLst>
                                        <p:tav tm="0">
                                          <p:val>
                                            <p:strVal val="#ppt_y"/>
                                          </p:val>
                                        </p:tav>
                                        <p:tav tm="100000">
                                          <p:val>
                                            <p:strVal val="#ppt_y"/>
                                          </p:val>
                                        </p:tav>
                                      </p:tavLst>
                                    </p:anim>
                                    <p:animEffect transition="in" filter="fade">
                                      <p:cBhvr>
                                        <p:cTn id="25" dur="500"/>
                                        <p:tgtEl>
                                          <p:spTgt spid="4">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4" presetClass="entr" presetSubtype="0" accel="100000" fill="hold" grpId="0" nodeType="click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 calcmode="lin" valueType="num">
                                      <p:cBhvr>
                                        <p:cTn id="30" dur="500" fill="hold"/>
                                        <p:tgtEl>
                                          <p:spTgt spid="4">
                                            <p:txEl>
                                              <p:pRg st="1" end="1"/>
                                            </p:txEl>
                                          </p:spTgt>
                                        </p:tgtEl>
                                        <p:attrNameLst>
                                          <p:attrName>ppt_w</p:attrName>
                                        </p:attrNameLst>
                                      </p:cBhvr>
                                      <p:tavLst>
                                        <p:tav tm="0">
                                          <p:val>
                                            <p:strVal val="#ppt_w*0.05"/>
                                          </p:val>
                                        </p:tav>
                                        <p:tav tm="100000">
                                          <p:val>
                                            <p:strVal val="#ppt_w"/>
                                          </p:val>
                                        </p:tav>
                                      </p:tavLst>
                                    </p:anim>
                                    <p:anim calcmode="lin" valueType="num">
                                      <p:cBhvr>
                                        <p:cTn id="31" dur="500" fill="hold"/>
                                        <p:tgtEl>
                                          <p:spTgt spid="4">
                                            <p:txEl>
                                              <p:pRg st="1" end="1"/>
                                            </p:txEl>
                                          </p:spTgt>
                                        </p:tgtEl>
                                        <p:attrNameLst>
                                          <p:attrName>ppt_h</p:attrName>
                                        </p:attrNameLst>
                                      </p:cBhvr>
                                      <p:tavLst>
                                        <p:tav tm="0">
                                          <p:val>
                                            <p:strVal val="#ppt_h"/>
                                          </p:val>
                                        </p:tav>
                                        <p:tav tm="100000">
                                          <p:val>
                                            <p:strVal val="#ppt_h"/>
                                          </p:val>
                                        </p:tav>
                                      </p:tavLst>
                                    </p:anim>
                                    <p:anim calcmode="lin" valueType="num">
                                      <p:cBhvr>
                                        <p:cTn id="32" dur="500" fill="hold"/>
                                        <p:tgtEl>
                                          <p:spTgt spid="4">
                                            <p:txEl>
                                              <p:pRg st="1" end="1"/>
                                            </p:txEl>
                                          </p:spTgt>
                                        </p:tgtEl>
                                        <p:attrNameLst>
                                          <p:attrName>ppt_x</p:attrName>
                                        </p:attrNameLst>
                                      </p:cBhvr>
                                      <p:tavLst>
                                        <p:tav tm="0">
                                          <p:val>
                                            <p:strVal val="#ppt_x-.2"/>
                                          </p:val>
                                        </p:tav>
                                        <p:tav tm="100000">
                                          <p:val>
                                            <p:strVal val="#ppt_x"/>
                                          </p:val>
                                        </p:tav>
                                      </p:tavLst>
                                    </p:anim>
                                    <p:anim calcmode="lin" valueType="num">
                                      <p:cBhvr>
                                        <p:cTn id="33" dur="500" fill="hold"/>
                                        <p:tgtEl>
                                          <p:spTgt spid="4">
                                            <p:txEl>
                                              <p:pRg st="1" end="1"/>
                                            </p:txEl>
                                          </p:spTgt>
                                        </p:tgtEl>
                                        <p:attrNameLst>
                                          <p:attrName>ppt_y</p:attrName>
                                        </p:attrNameLst>
                                      </p:cBhvr>
                                      <p:tavLst>
                                        <p:tav tm="0">
                                          <p:val>
                                            <p:strVal val="#ppt_y"/>
                                          </p:val>
                                        </p:tav>
                                        <p:tav tm="100000">
                                          <p:val>
                                            <p:strVal val="#ppt_y"/>
                                          </p:val>
                                        </p:tav>
                                      </p:tavLst>
                                    </p:anim>
                                    <p:animEffect transition="in" filter="fade">
                                      <p:cBhvr>
                                        <p:cTn id="34"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P spid="4"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4" name="Rectangle 4"/>
          <p:cNvSpPr>
            <a:spLocks noGrp="1" noChangeArrowheads="1"/>
          </p:cNvSpPr>
          <p:nvPr>
            <p:ph type="title"/>
          </p:nvPr>
        </p:nvSpPr>
        <p:spPr>
          <a:xfrm>
            <a:off x="539552" y="188640"/>
            <a:ext cx="8229600" cy="864096"/>
          </a:xfrm>
        </p:spPr>
        <p:txBody>
          <a:bodyPr/>
          <a:lstStyle/>
          <a:p>
            <a:pPr algn="ctr" eaLnBrk="1" hangingPunct="1">
              <a:defRPr/>
            </a:pPr>
            <a:r>
              <a:rPr lang="en-IE" b="1" dirty="0" smtClean="0"/>
              <a:t>Calculation example</a:t>
            </a:r>
            <a:endParaRPr lang="en-US" b="1" dirty="0" smtClean="0"/>
          </a:p>
        </p:txBody>
      </p:sp>
      <p:sp>
        <p:nvSpPr>
          <p:cNvPr id="20485" name="Rectangle 5"/>
          <p:cNvSpPr>
            <a:spLocks noGrp="1" noChangeArrowheads="1"/>
          </p:cNvSpPr>
          <p:nvPr>
            <p:ph sz="half" idx="1"/>
          </p:nvPr>
        </p:nvSpPr>
        <p:spPr>
          <a:xfrm>
            <a:off x="457200" y="1600200"/>
            <a:ext cx="4038600" cy="4781550"/>
          </a:xfrm>
        </p:spPr>
        <p:txBody>
          <a:bodyPr/>
          <a:lstStyle/>
          <a:p>
            <a:pPr eaLnBrk="1" hangingPunct="1">
              <a:defRPr/>
            </a:pPr>
            <a:r>
              <a:rPr lang="en-IE" dirty="0" smtClean="0"/>
              <a:t>Volume of acid  </a:t>
            </a:r>
            <a:r>
              <a:rPr lang="en-IE" b="1" dirty="0" smtClean="0">
                <a:solidFill>
                  <a:srgbClr val="FF0000"/>
                </a:solidFill>
              </a:rPr>
              <a:t>V</a:t>
            </a:r>
            <a:r>
              <a:rPr lang="en-IE" b="1" baseline="-25000" dirty="0" smtClean="0">
                <a:solidFill>
                  <a:srgbClr val="FF0000"/>
                </a:solidFill>
              </a:rPr>
              <a:t>A</a:t>
            </a:r>
            <a:r>
              <a:rPr lang="en-IE" b="1" dirty="0" smtClean="0">
                <a:solidFill>
                  <a:srgbClr val="FF0000"/>
                </a:solidFill>
              </a:rPr>
              <a:t> (mL) </a:t>
            </a:r>
            <a:r>
              <a:rPr lang="en-IE" dirty="0" smtClean="0"/>
              <a:t>is the titration figure from burette</a:t>
            </a:r>
          </a:p>
          <a:p>
            <a:pPr eaLnBrk="1" hangingPunct="1">
              <a:defRPr/>
            </a:pPr>
            <a:r>
              <a:rPr lang="en-IE" dirty="0" smtClean="0"/>
              <a:t>The concentration of acid is </a:t>
            </a:r>
            <a:r>
              <a:rPr lang="en-IE" b="1" dirty="0" smtClean="0">
                <a:solidFill>
                  <a:srgbClr val="FF0000"/>
                </a:solidFill>
              </a:rPr>
              <a:t>M</a:t>
            </a:r>
            <a:r>
              <a:rPr lang="en-IE" b="1" baseline="-25000" dirty="0" smtClean="0">
                <a:solidFill>
                  <a:srgbClr val="FF0000"/>
                </a:solidFill>
              </a:rPr>
              <a:t>A</a:t>
            </a:r>
            <a:r>
              <a:rPr lang="en-IE" b="1" dirty="0" smtClean="0">
                <a:solidFill>
                  <a:srgbClr val="FF0000"/>
                </a:solidFill>
              </a:rPr>
              <a:t> (mol.L</a:t>
            </a:r>
            <a:r>
              <a:rPr lang="en-IE" b="1" baseline="30000" dirty="0" smtClean="0">
                <a:solidFill>
                  <a:srgbClr val="FF0000"/>
                </a:solidFill>
              </a:rPr>
              <a:t>-1</a:t>
            </a:r>
            <a:r>
              <a:rPr lang="en-IE" b="1" dirty="0" smtClean="0">
                <a:solidFill>
                  <a:srgbClr val="FF0000"/>
                </a:solidFill>
              </a:rPr>
              <a:t>)</a:t>
            </a:r>
          </a:p>
          <a:p>
            <a:pPr eaLnBrk="1" hangingPunct="1">
              <a:defRPr/>
            </a:pPr>
            <a:r>
              <a:rPr lang="en-IE" b="1" dirty="0" smtClean="0">
                <a:solidFill>
                  <a:srgbClr val="FF0000"/>
                </a:solidFill>
              </a:rPr>
              <a:t>a</a:t>
            </a:r>
            <a:r>
              <a:rPr lang="en-IE" dirty="0" smtClean="0">
                <a:solidFill>
                  <a:schemeClr val="hlink"/>
                </a:solidFill>
              </a:rPr>
              <a:t> </a:t>
            </a:r>
            <a:r>
              <a:rPr lang="en-IE" dirty="0" smtClean="0"/>
              <a:t>is the mol of full balanced equation per litre</a:t>
            </a:r>
            <a:endParaRPr lang="en-US" dirty="0" smtClean="0"/>
          </a:p>
        </p:txBody>
      </p:sp>
      <p:sp>
        <p:nvSpPr>
          <p:cNvPr id="20486" name="Rectangle 6"/>
          <p:cNvSpPr>
            <a:spLocks noGrp="1" noChangeArrowheads="1"/>
          </p:cNvSpPr>
          <p:nvPr>
            <p:ph sz="half" idx="2"/>
          </p:nvPr>
        </p:nvSpPr>
        <p:spPr>
          <a:xfrm>
            <a:off x="4644008" y="1556792"/>
            <a:ext cx="4316288" cy="4434840"/>
          </a:xfrm>
        </p:spPr>
        <p:txBody>
          <a:bodyPr/>
          <a:lstStyle/>
          <a:p>
            <a:pPr eaLnBrk="1" hangingPunct="1">
              <a:defRPr/>
            </a:pPr>
            <a:r>
              <a:rPr lang="en-IE" dirty="0" smtClean="0"/>
              <a:t>Volume of base is </a:t>
            </a:r>
            <a:r>
              <a:rPr lang="en-IE" b="1" dirty="0" smtClean="0">
                <a:solidFill>
                  <a:schemeClr val="tx2"/>
                </a:solidFill>
              </a:rPr>
              <a:t>V</a:t>
            </a:r>
            <a:r>
              <a:rPr lang="en-IE" b="1" baseline="-25000" dirty="0" smtClean="0">
                <a:solidFill>
                  <a:schemeClr val="tx2"/>
                </a:solidFill>
              </a:rPr>
              <a:t>B</a:t>
            </a:r>
            <a:r>
              <a:rPr lang="en-IE" dirty="0" smtClean="0">
                <a:solidFill>
                  <a:schemeClr val="tx2"/>
                </a:solidFill>
              </a:rPr>
              <a:t> </a:t>
            </a:r>
            <a:r>
              <a:rPr lang="en-IE" dirty="0" smtClean="0"/>
              <a:t>(mL). Usually placed in the conical flask.</a:t>
            </a:r>
          </a:p>
          <a:p>
            <a:pPr eaLnBrk="1" hangingPunct="1">
              <a:defRPr/>
            </a:pPr>
            <a:r>
              <a:rPr lang="en-IE" b="1" dirty="0" smtClean="0">
                <a:solidFill>
                  <a:schemeClr val="tx2"/>
                </a:solidFill>
              </a:rPr>
              <a:t>M</a:t>
            </a:r>
            <a:r>
              <a:rPr lang="en-IE" b="1" baseline="-25000" dirty="0" smtClean="0">
                <a:solidFill>
                  <a:schemeClr val="tx2"/>
                </a:solidFill>
              </a:rPr>
              <a:t>B</a:t>
            </a:r>
            <a:r>
              <a:rPr lang="en-IE" dirty="0" smtClean="0"/>
              <a:t> is the concentration of the base</a:t>
            </a:r>
          </a:p>
          <a:p>
            <a:pPr eaLnBrk="1" hangingPunct="1">
              <a:defRPr/>
            </a:pPr>
            <a:r>
              <a:rPr lang="en-IE" b="1" dirty="0" smtClean="0">
                <a:solidFill>
                  <a:schemeClr val="tx2"/>
                </a:solidFill>
              </a:rPr>
              <a:t>b</a:t>
            </a:r>
            <a:r>
              <a:rPr lang="en-IE" dirty="0" smtClean="0"/>
              <a:t> is the mol of full balanced per litre</a:t>
            </a:r>
            <a:endParaRPr lang="en-US" dirty="0" smtClean="0"/>
          </a:p>
        </p:txBody>
      </p:sp>
    </p:spTree>
  </p:cSld>
  <p:clrMapOvr>
    <a:masterClrMapping/>
  </p:clrMapOvr>
  <p:transition spd="med"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484"/>
                                        </p:tgtEl>
                                        <p:attrNameLst>
                                          <p:attrName>style.visibility</p:attrName>
                                        </p:attrNameLst>
                                      </p:cBhvr>
                                      <p:to>
                                        <p:strVal val="visible"/>
                                      </p:to>
                                    </p:set>
                                    <p:animEffect transition="in" filter="fade">
                                      <p:cBhvr>
                                        <p:cTn id="7" dur="2000"/>
                                        <p:tgtEl>
                                          <p:spTgt spid="204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485">
                                            <p:txEl>
                                              <p:pRg st="0" end="0"/>
                                            </p:txEl>
                                          </p:spTgt>
                                        </p:tgtEl>
                                        <p:attrNameLst>
                                          <p:attrName>style.visibility</p:attrName>
                                        </p:attrNameLst>
                                      </p:cBhvr>
                                      <p:to>
                                        <p:strVal val="visible"/>
                                      </p:to>
                                    </p:set>
                                    <p:animEffect transition="in" filter="fade">
                                      <p:cBhvr>
                                        <p:cTn id="12" dur="2000"/>
                                        <p:tgtEl>
                                          <p:spTgt spid="2048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485">
                                            <p:txEl>
                                              <p:pRg st="1" end="1"/>
                                            </p:txEl>
                                          </p:spTgt>
                                        </p:tgtEl>
                                        <p:attrNameLst>
                                          <p:attrName>style.visibility</p:attrName>
                                        </p:attrNameLst>
                                      </p:cBhvr>
                                      <p:to>
                                        <p:strVal val="visible"/>
                                      </p:to>
                                    </p:set>
                                    <p:animEffect transition="in" filter="fade">
                                      <p:cBhvr>
                                        <p:cTn id="17" dur="2000"/>
                                        <p:tgtEl>
                                          <p:spTgt spid="2048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485">
                                            <p:txEl>
                                              <p:pRg st="2" end="2"/>
                                            </p:txEl>
                                          </p:spTgt>
                                        </p:tgtEl>
                                        <p:attrNameLst>
                                          <p:attrName>style.visibility</p:attrName>
                                        </p:attrNameLst>
                                      </p:cBhvr>
                                      <p:to>
                                        <p:strVal val="visible"/>
                                      </p:to>
                                    </p:set>
                                    <p:animEffect transition="in" filter="fade">
                                      <p:cBhvr>
                                        <p:cTn id="22" dur="2000"/>
                                        <p:tgtEl>
                                          <p:spTgt spid="2048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486">
                                            <p:txEl>
                                              <p:pRg st="0" end="0"/>
                                            </p:txEl>
                                          </p:spTgt>
                                        </p:tgtEl>
                                        <p:attrNameLst>
                                          <p:attrName>style.visibility</p:attrName>
                                        </p:attrNameLst>
                                      </p:cBhvr>
                                      <p:to>
                                        <p:strVal val="visible"/>
                                      </p:to>
                                    </p:set>
                                    <p:animEffect transition="in" filter="fade">
                                      <p:cBhvr>
                                        <p:cTn id="27" dur="2000"/>
                                        <p:tgtEl>
                                          <p:spTgt spid="20486">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0486">
                                            <p:txEl>
                                              <p:pRg st="1" end="1"/>
                                            </p:txEl>
                                          </p:spTgt>
                                        </p:tgtEl>
                                        <p:attrNameLst>
                                          <p:attrName>style.visibility</p:attrName>
                                        </p:attrNameLst>
                                      </p:cBhvr>
                                      <p:to>
                                        <p:strVal val="visible"/>
                                      </p:to>
                                    </p:set>
                                    <p:animEffect transition="in" filter="fade">
                                      <p:cBhvr>
                                        <p:cTn id="32" dur="2000"/>
                                        <p:tgtEl>
                                          <p:spTgt spid="20486">
                                            <p:txEl>
                                              <p:pRg st="1" end="1"/>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0486">
                                            <p:txEl>
                                              <p:pRg st="2" end="2"/>
                                            </p:txEl>
                                          </p:spTgt>
                                        </p:tgtEl>
                                        <p:attrNameLst>
                                          <p:attrName>style.visibility</p:attrName>
                                        </p:attrNameLst>
                                      </p:cBhvr>
                                      <p:to>
                                        <p:strVal val="visible"/>
                                      </p:to>
                                    </p:set>
                                    <p:animEffect transition="in" filter="fade">
                                      <p:cBhvr>
                                        <p:cTn id="37" dur="2000"/>
                                        <p:tgtEl>
                                          <p:spTgt spid="2048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p:bldP spid="20485" grpId="0" build="p"/>
      <p:bldP spid="2048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normAutofit/>
          </a:bodyPr>
          <a:lstStyle/>
          <a:p>
            <a:pPr algn="ctr"/>
            <a:r>
              <a:rPr lang="en-US" dirty="0" smtClean="0"/>
              <a:t>Titration</a:t>
            </a:r>
            <a:endParaRPr lang="en-US" dirty="0"/>
          </a:p>
        </p:txBody>
      </p:sp>
      <p:sp>
        <p:nvSpPr>
          <p:cNvPr id="3" name="Content Placeholder 2"/>
          <p:cNvSpPr>
            <a:spLocks noGrp="1"/>
          </p:cNvSpPr>
          <p:nvPr>
            <p:ph idx="1"/>
          </p:nvPr>
        </p:nvSpPr>
        <p:spPr>
          <a:xfrm>
            <a:off x="457200" y="836712"/>
            <a:ext cx="8229600" cy="5688632"/>
          </a:xfrm>
        </p:spPr>
        <p:txBody>
          <a:bodyPr>
            <a:normAutofit fontScale="92500" lnSpcReduction="10000"/>
          </a:bodyPr>
          <a:lstStyle/>
          <a:p>
            <a:pPr>
              <a:buFont typeface="Wingdings" pitchFamily="2" charset="2"/>
              <a:buChar char="Ø"/>
            </a:pPr>
            <a:r>
              <a:rPr lang="en-US" dirty="0" smtClean="0"/>
              <a:t>Simple and easy.</a:t>
            </a:r>
          </a:p>
          <a:p>
            <a:pPr>
              <a:buFont typeface="Wingdings" pitchFamily="2" charset="2"/>
              <a:buChar char="Ø"/>
            </a:pPr>
            <a:r>
              <a:rPr lang="en-US" dirty="0" smtClean="0"/>
              <a:t>Fast and can be done on site.</a:t>
            </a:r>
          </a:p>
          <a:p>
            <a:pPr>
              <a:buFont typeface="Wingdings" pitchFamily="2" charset="2"/>
              <a:buChar char="Ø"/>
            </a:pPr>
            <a:r>
              <a:rPr lang="en-US" dirty="0" smtClean="0"/>
              <a:t>Less expensive.</a:t>
            </a:r>
          </a:p>
          <a:p>
            <a:pPr>
              <a:buFont typeface="Wingdings" pitchFamily="2" charset="2"/>
              <a:buChar char="Ø"/>
            </a:pPr>
            <a:r>
              <a:rPr lang="en-US" dirty="0" smtClean="0"/>
              <a:t>Estimation of content or Assay.</a:t>
            </a:r>
          </a:p>
          <a:p>
            <a:pPr>
              <a:buFont typeface="Wingdings" pitchFamily="2" charset="2"/>
              <a:buChar char="Ø"/>
            </a:pPr>
            <a:r>
              <a:rPr lang="en-US" dirty="0" smtClean="0"/>
              <a:t>Precise and accurate. </a:t>
            </a:r>
          </a:p>
          <a:p>
            <a:pPr algn="ctr">
              <a:buNone/>
            </a:pPr>
            <a:r>
              <a:rPr lang="en-US" dirty="0" smtClean="0"/>
              <a:t> </a:t>
            </a:r>
            <a:r>
              <a:rPr lang="en-GB" dirty="0" smtClean="0"/>
              <a:t>In practical terms, volumetric analysis is achieved by a </a:t>
            </a:r>
            <a:r>
              <a:rPr lang="en-GB" b="1" dirty="0" smtClean="0"/>
              <a:t>titration procedure  </a:t>
            </a:r>
          </a:p>
          <a:p>
            <a:pPr algn="just">
              <a:buNone/>
            </a:pPr>
            <a:r>
              <a:rPr lang="en-GB" dirty="0" smtClean="0"/>
              <a:t>       One of the solutions is added from a </a:t>
            </a:r>
            <a:r>
              <a:rPr lang="en-GB" b="1" dirty="0" smtClean="0"/>
              <a:t>burette</a:t>
            </a:r>
            <a:r>
              <a:rPr lang="en-GB" dirty="0" smtClean="0"/>
              <a:t> to a </a:t>
            </a:r>
            <a:r>
              <a:rPr lang="en-GB" dirty="0" err="1" smtClean="0"/>
              <a:t>pipetted</a:t>
            </a:r>
            <a:r>
              <a:rPr lang="en-GB" dirty="0" smtClean="0"/>
              <a:t> volume of the other solution in a </a:t>
            </a:r>
            <a:r>
              <a:rPr lang="en-GB" b="1" dirty="0" smtClean="0"/>
              <a:t>conical flask</a:t>
            </a:r>
            <a:r>
              <a:rPr lang="en-GB" dirty="0" smtClean="0"/>
              <a:t>. </a:t>
            </a:r>
          </a:p>
          <a:p>
            <a:pPr algn="just">
              <a:buNone/>
            </a:pPr>
            <a:r>
              <a:rPr lang="en-GB" dirty="0" smtClean="0"/>
              <a:t>        The point at which the reaction between the two is just complete is usually detected by adding a suitable </a:t>
            </a:r>
            <a:r>
              <a:rPr lang="en-GB" b="1" dirty="0" smtClean="0"/>
              <a:t>indicator</a:t>
            </a:r>
            <a:r>
              <a:rPr lang="en-GB" dirty="0" smtClean="0"/>
              <a:t> to the solution in the flask, it is customary, although not essential, to have the solution of known concentration in the burette.</a:t>
            </a:r>
            <a:endParaRPr lang="en-US" dirty="0" smtClean="0"/>
          </a:p>
          <a:p>
            <a:pPr algn="just">
              <a:buNone/>
            </a:pPr>
            <a:endParaRPr lang="en-US" b="1" dirty="0"/>
          </a:p>
        </p:txBody>
      </p:sp>
    </p:spTree>
  </p:cSld>
  <p:clrMapOvr>
    <a:masterClrMapping/>
  </p:clrMapOvr>
  <p:transition spd="med"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iterate type="lt">
                                    <p:tmPct val="8000"/>
                                  </p:iterate>
                                  <p:childTnLst>
                                    <p:set>
                                      <p:cBhvr>
                                        <p:cTn id="6" dur="1" fill="hold">
                                          <p:stCondLst>
                                            <p:cond delay="0"/>
                                          </p:stCondLst>
                                        </p:cTn>
                                        <p:tgtEl>
                                          <p:spTgt spid="2"/>
                                        </p:tgtEl>
                                        <p:attrNameLst>
                                          <p:attrName>style.visibility</p:attrName>
                                        </p:attrNameLst>
                                      </p:cBhvr>
                                      <p:to>
                                        <p:strVal val="visible"/>
                                      </p:to>
                                    </p:set>
                                    <p:animEffect transition="in" filter="blinds(vertic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900"/>
                                  </p:stCondLst>
                                  <p:iterate type="wd">
                                    <p:tmPct val="10000"/>
                                  </p:iterate>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0"/>
                                        <p:tgtEl>
                                          <p:spTgt spid="3">
                                            <p:txEl>
                                              <p:pRg st="0" end="0"/>
                                            </p:txEl>
                                          </p:spTgt>
                                        </p:tgtEl>
                                      </p:cBhvr>
                                    </p:animEffect>
                                  </p:childTnLst>
                                </p:cTn>
                              </p:par>
                            </p:childTnLst>
                          </p:cTn>
                        </p:par>
                        <p:par>
                          <p:cTn id="13" fill="hold">
                            <p:stCondLst>
                              <p:cond delay="7400"/>
                            </p:stCondLst>
                            <p:childTnLst>
                              <p:par>
                                <p:cTn id="14" presetID="24" presetClass="entr" presetSubtype="0"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to="" calcmode="lin" valueType="num">
                                      <p:cBhvr>
                                        <p:cTn id="16" dur="1" fill="hold"/>
                                        <p:tgtEl>
                                          <p:spTgt spid="3">
                                            <p:txEl>
                                              <p:pRg st="1" end="1"/>
                                            </p:txEl>
                                          </p:spTgt>
                                        </p:tgtEl>
                                        <p:attrNameLst>
                                          <p:attrName/>
                                        </p:attrNameLst>
                                      </p:cBhvr>
                                    </p:anim>
                                  </p:childTnLst>
                                </p:cTn>
                              </p:par>
                            </p:childTnLst>
                          </p:cTn>
                        </p:par>
                        <p:par>
                          <p:cTn id="17" fill="hold">
                            <p:stCondLst>
                              <p:cond delay="7400"/>
                            </p:stCondLst>
                            <p:childTnLst>
                              <p:par>
                                <p:cTn id="18" presetID="9" presetClass="entr" presetSubtype="0" fill="hold"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dissolve">
                                      <p:cBhvr>
                                        <p:cTn id="20" dur="500"/>
                                        <p:tgtEl>
                                          <p:spTgt spid="3">
                                            <p:txEl>
                                              <p:pRg st="2" end="2"/>
                                            </p:txEl>
                                          </p:spTgt>
                                        </p:tgtEl>
                                      </p:cBhvr>
                                    </p:animEffect>
                                  </p:childTnLst>
                                </p:cTn>
                              </p:par>
                            </p:childTnLst>
                          </p:cTn>
                        </p:par>
                        <p:par>
                          <p:cTn id="21" fill="hold">
                            <p:stCondLst>
                              <p:cond delay="7900"/>
                            </p:stCondLst>
                            <p:childTnLst>
                              <p:par>
                                <p:cTn id="22" presetID="21" presetClass="entr" presetSubtype="4" fill="hold"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heel(4)">
                                      <p:cBhvr>
                                        <p:cTn id="24" dur="2000"/>
                                        <p:tgtEl>
                                          <p:spTgt spid="3">
                                            <p:txEl>
                                              <p:pRg st="3" end="3"/>
                                            </p:txEl>
                                          </p:spTgt>
                                        </p:tgtEl>
                                      </p:cBhvr>
                                    </p:animEffect>
                                  </p:childTnLst>
                                </p:cTn>
                              </p:par>
                            </p:childTnLst>
                          </p:cTn>
                        </p:par>
                        <p:par>
                          <p:cTn id="25" fill="hold">
                            <p:stCondLst>
                              <p:cond delay="9900"/>
                            </p:stCondLst>
                            <p:childTnLst>
                              <p:par>
                                <p:cTn id="26" presetID="21" presetClass="entr" presetSubtype="4" fill="hold"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heel(4)">
                                      <p:cBhvr>
                                        <p:cTn id="28" dur="20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4" presetClass="entr" presetSubtype="0" fill="hold" nodeType="clickEffect">
                                  <p:stCondLst>
                                    <p:cond delay="16000"/>
                                  </p:stCondLst>
                                  <p:childTnLst>
                                    <p:set>
                                      <p:cBhvr>
                                        <p:cTn id="32" dur="1" fill="hold">
                                          <p:stCondLst>
                                            <p:cond delay="0"/>
                                          </p:stCondLst>
                                        </p:cTn>
                                        <p:tgtEl>
                                          <p:spTgt spid="3">
                                            <p:txEl>
                                              <p:pRg st="5" end="5"/>
                                            </p:txEl>
                                          </p:spTgt>
                                        </p:tgtEl>
                                        <p:attrNameLst>
                                          <p:attrName>style.visibility</p:attrName>
                                        </p:attrNameLst>
                                      </p:cBhvr>
                                      <p:to>
                                        <p:strVal val="visible"/>
                                      </p:to>
                                    </p:set>
                                    <p:anim to="" calcmode="lin" valueType="num">
                                      <p:cBhvr>
                                        <p:cTn id="33" dur="1" fill="hold"/>
                                        <p:tgtEl>
                                          <p:spTgt spid="3">
                                            <p:txEl>
                                              <p:pRg st="5" end="5"/>
                                            </p:txEl>
                                          </p:spTgt>
                                        </p:tgtEl>
                                        <p:attrNameLst>
                                          <p:attrName/>
                                        </p:attrNameLst>
                                      </p:cBhvr>
                                    </p:anim>
                                  </p:childTnLst>
                                </p:cTn>
                              </p:par>
                            </p:childTnLst>
                          </p:cTn>
                        </p:par>
                      </p:childTnLst>
                    </p:cTn>
                  </p:par>
                  <p:par>
                    <p:cTn id="34" fill="hold">
                      <p:stCondLst>
                        <p:cond delay="indefinite"/>
                      </p:stCondLst>
                      <p:childTnLst>
                        <p:par>
                          <p:cTn id="35" fill="hold">
                            <p:stCondLst>
                              <p:cond delay="0"/>
                            </p:stCondLst>
                            <p:childTnLst>
                              <p:par>
                                <p:cTn id="36" presetID="24" presetClass="entr" presetSubtype="0" fill="hold" nodeType="clickEffect">
                                  <p:stCondLst>
                                    <p:cond delay="10000"/>
                                  </p:stCondLst>
                                  <p:childTnLst>
                                    <p:set>
                                      <p:cBhvr>
                                        <p:cTn id="37" dur="1" fill="hold">
                                          <p:stCondLst>
                                            <p:cond delay="0"/>
                                          </p:stCondLst>
                                        </p:cTn>
                                        <p:tgtEl>
                                          <p:spTgt spid="3">
                                            <p:txEl>
                                              <p:pRg st="6" end="6"/>
                                            </p:txEl>
                                          </p:spTgt>
                                        </p:tgtEl>
                                        <p:attrNameLst>
                                          <p:attrName>style.visibility</p:attrName>
                                        </p:attrNameLst>
                                      </p:cBhvr>
                                      <p:to>
                                        <p:strVal val="visible"/>
                                      </p:to>
                                    </p:set>
                                    <p:anim to="" calcmode="lin" valueType="num">
                                      <p:cBhvr>
                                        <p:cTn id="38" dur="1" fill="hold"/>
                                        <p:tgtEl>
                                          <p:spTgt spid="3">
                                            <p:txEl>
                                              <p:pRg st="6" end="6"/>
                                            </p:txEl>
                                          </p:spTgt>
                                        </p:tgtEl>
                                        <p:attrNameLst>
                                          <p:attrName/>
                                        </p:attrNameLst>
                                      </p:cBhvr>
                                    </p:anim>
                                  </p:childTnLst>
                                </p:cTn>
                              </p:par>
                            </p:childTnLst>
                          </p:cTn>
                        </p:par>
                        <p:par>
                          <p:cTn id="39" fill="hold">
                            <p:stCondLst>
                              <p:cond delay="10000"/>
                            </p:stCondLst>
                            <p:childTnLst>
                              <p:par>
                                <p:cTn id="40" presetID="26" presetClass="entr" presetSubtype="0" fill="hold" nodeType="afterEffect">
                                  <p:stCondLst>
                                    <p:cond delay="1500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80">
                                          <p:stCondLst>
                                            <p:cond delay="0"/>
                                          </p:stCondLst>
                                        </p:cTn>
                                        <p:tgtEl>
                                          <p:spTgt spid="3">
                                            <p:txEl>
                                              <p:pRg st="7" end="7"/>
                                            </p:txEl>
                                          </p:spTgt>
                                        </p:tgtEl>
                                      </p:cBhvr>
                                    </p:animEffect>
                                    <p:anim calcmode="lin" valueType="num">
                                      <p:cBhvr>
                                        <p:cTn id="43"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48" dur="26">
                                          <p:stCondLst>
                                            <p:cond delay="650"/>
                                          </p:stCondLst>
                                        </p:cTn>
                                        <p:tgtEl>
                                          <p:spTgt spid="3">
                                            <p:txEl>
                                              <p:pRg st="7" end="7"/>
                                            </p:txEl>
                                          </p:spTgt>
                                        </p:tgtEl>
                                      </p:cBhvr>
                                      <p:to x="100000" y="60000"/>
                                    </p:animScale>
                                    <p:animScale>
                                      <p:cBhvr>
                                        <p:cTn id="49" dur="166" decel="50000">
                                          <p:stCondLst>
                                            <p:cond delay="676"/>
                                          </p:stCondLst>
                                        </p:cTn>
                                        <p:tgtEl>
                                          <p:spTgt spid="3">
                                            <p:txEl>
                                              <p:pRg st="7" end="7"/>
                                            </p:txEl>
                                          </p:spTgt>
                                        </p:tgtEl>
                                      </p:cBhvr>
                                      <p:to x="100000" y="100000"/>
                                    </p:animScale>
                                    <p:animScale>
                                      <p:cBhvr>
                                        <p:cTn id="50" dur="26">
                                          <p:stCondLst>
                                            <p:cond delay="1312"/>
                                          </p:stCondLst>
                                        </p:cTn>
                                        <p:tgtEl>
                                          <p:spTgt spid="3">
                                            <p:txEl>
                                              <p:pRg st="7" end="7"/>
                                            </p:txEl>
                                          </p:spTgt>
                                        </p:tgtEl>
                                      </p:cBhvr>
                                      <p:to x="100000" y="80000"/>
                                    </p:animScale>
                                    <p:animScale>
                                      <p:cBhvr>
                                        <p:cTn id="51" dur="166" decel="50000">
                                          <p:stCondLst>
                                            <p:cond delay="1338"/>
                                          </p:stCondLst>
                                        </p:cTn>
                                        <p:tgtEl>
                                          <p:spTgt spid="3">
                                            <p:txEl>
                                              <p:pRg st="7" end="7"/>
                                            </p:txEl>
                                          </p:spTgt>
                                        </p:tgtEl>
                                      </p:cBhvr>
                                      <p:to x="100000" y="100000"/>
                                    </p:animScale>
                                    <p:animScale>
                                      <p:cBhvr>
                                        <p:cTn id="52" dur="26">
                                          <p:stCondLst>
                                            <p:cond delay="1642"/>
                                          </p:stCondLst>
                                        </p:cTn>
                                        <p:tgtEl>
                                          <p:spTgt spid="3">
                                            <p:txEl>
                                              <p:pRg st="7" end="7"/>
                                            </p:txEl>
                                          </p:spTgt>
                                        </p:tgtEl>
                                      </p:cBhvr>
                                      <p:to x="100000" y="90000"/>
                                    </p:animScale>
                                    <p:animScale>
                                      <p:cBhvr>
                                        <p:cTn id="53" dur="166" decel="50000">
                                          <p:stCondLst>
                                            <p:cond delay="1668"/>
                                          </p:stCondLst>
                                        </p:cTn>
                                        <p:tgtEl>
                                          <p:spTgt spid="3">
                                            <p:txEl>
                                              <p:pRg st="7" end="7"/>
                                            </p:txEl>
                                          </p:spTgt>
                                        </p:tgtEl>
                                      </p:cBhvr>
                                      <p:to x="100000" y="100000"/>
                                    </p:animScale>
                                    <p:animScale>
                                      <p:cBhvr>
                                        <p:cTn id="54" dur="26">
                                          <p:stCondLst>
                                            <p:cond delay="1808"/>
                                          </p:stCondLst>
                                        </p:cTn>
                                        <p:tgtEl>
                                          <p:spTgt spid="3">
                                            <p:txEl>
                                              <p:pRg st="7" end="7"/>
                                            </p:txEl>
                                          </p:spTgt>
                                        </p:tgtEl>
                                      </p:cBhvr>
                                      <p:to x="100000" y="95000"/>
                                    </p:animScale>
                                    <p:animScale>
                                      <p:cBhvr>
                                        <p:cTn id="55" dur="166" decel="50000">
                                          <p:stCondLst>
                                            <p:cond delay="1834"/>
                                          </p:stCondLst>
                                        </p:cTn>
                                        <p:tgtEl>
                                          <p:spTgt spid="3">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95536" y="188640"/>
            <a:ext cx="8229600" cy="1143000"/>
          </a:xfrm>
        </p:spPr>
        <p:txBody>
          <a:bodyPr/>
          <a:lstStyle/>
          <a:p>
            <a:pPr algn="ctr" eaLnBrk="1" hangingPunct="1">
              <a:defRPr/>
            </a:pPr>
            <a:r>
              <a:rPr lang="en-IE" dirty="0" smtClean="0"/>
              <a:t>Calculations</a:t>
            </a:r>
            <a:endParaRPr lang="en-US" dirty="0" smtClean="0"/>
          </a:p>
        </p:txBody>
      </p:sp>
      <p:sp>
        <p:nvSpPr>
          <p:cNvPr id="24579" name="Rectangle 3"/>
          <p:cNvSpPr>
            <a:spLocks noGrp="1" noChangeArrowheads="1"/>
          </p:cNvSpPr>
          <p:nvPr>
            <p:ph idx="1"/>
          </p:nvPr>
        </p:nvSpPr>
        <p:spPr/>
        <p:txBody>
          <a:bodyPr/>
          <a:lstStyle/>
          <a:p>
            <a:pPr algn="ctr">
              <a:lnSpc>
                <a:spcPct val="90000"/>
              </a:lnSpc>
              <a:buNone/>
              <a:defRPr/>
            </a:pPr>
            <a:r>
              <a:rPr lang="en-US" dirty="0" smtClean="0">
                <a:cs typeface="Tahoma" pitchFamily="34" charset="0"/>
              </a:rPr>
              <a:t>          M</a:t>
            </a:r>
            <a:r>
              <a:rPr lang="en-US" baseline="-25000" dirty="0" smtClean="0">
                <a:cs typeface="Tahoma" pitchFamily="34" charset="0"/>
              </a:rPr>
              <a:t>A</a:t>
            </a:r>
            <a:r>
              <a:rPr lang="en-US" dirty="0" smtClean="0">
                <a:cs typeface="Tahoma" pitchFamily="34" charset="0"/>
              </a:rPr>
              <a:t> </a:t>
            </a:r>
            <a:r>
              <a:rPr lang="en-IE" dirty="0" smtClean="0">
                <a:cs typeface="Tahoma" pitchFamily="34" charset="0"/>
              </a:rPr>
              <a:t>V</a:t>
            </a:r>
            <a:r>
              <a:rPr lang="en-US" baseline="-25000" dirty="0" smtClean="0">
                <a:cs typeface="Tahoma" pitchFamily="34" charset="0"/>
              </a:rPr>
              <a:t>A</a:t>
            </a:r>
            <a:r>
              <a:rPr lang="en-US" dirty="0" smtClean="0">
                <a:cs typeface="Tahoma" pitchFamily="34" charset="0"/>
              </a:rPr>
              <a:t> /a = M</a:t>
            </a:r>
            <a:r>
              <a:rPr lang="en-US" baseline="-25000" dirty="0" smtClean="0">
                <a:cs typeface="Tahoma" pitchFamily="34" charset="0"/>
              </a:rPr>
              <a:t>B </a:t>
            </a:r>
            <a:r>
              <a:rPr lang="en-US" dirty="0" smtClean="0">
                <a:cs typeface="Tahoma" pitchFamily="34" charset="0"/>
              </a:rPr>
              <a:t>V</a:t>
            </a:r>
            <a:r>
              <a:rPr lang="en-US" baseline="-25000" dirty="0" smtClean="0">
                <a:cs typeface="Tahoma" pitchFamily="34" charset="0"/>
              </a:rPr>
              <a:t>B</a:t>
            </a:r>
            <a:r>
              <a:rPr lang="en-US" dirty="0" smtClean="0">
                <a:cs typeface="Tahoma" pitchFamily="34" charset="0"/>
              </a:rPr>
              <a:t> / b</a:t>
            </a:r>
          </a:p>
          <a:p>
            <a:pPr algn="ctr">
              <a:lnSpc>
                <a:spcPct val="90000"/>
              </a:lnSpc>
              <a:buNone/>
              <a:defRPr/>
            </a:pPr>
            <a:r>
              <a:rPr lang="en-US" dirty="0" smtClean="0"/>
              <a:t>Or     N</a:t>
            </a:r>
            <a:r>
              <a:rPr lang="en-US" baseline="-25000" dirty="0" smtClean="0"/>
              <a:t>A</a:t>
            </a:r>
            <a:r>
              <a:rPr lang="en-US" dirty="0" smtClean="0"/>
              <a:t> x V</a:t>
            </a:r>
            <a:r>
              <a:rPr lang="en-US" baseline="-25000" dirty="0" smtClean="0"/>
              <a:t>A</a:t>
            </a:r>
            <a:r>
              <a:rPr lang="en-US" dirty="0" smtClean="0"/>
              <a:t> = N</a:t>
            </a:r>
            <a:r>
              <a:rPr lang="en-US" baseline="-25000" dirty="0" smtClean="0"/>
              <a:t>B</a:t>
            </a:r>
            <a:r>
              <a:rPr lang="en-US" dirty="0" smtClean="0"/>
              <a:t>  x V</a:t>
            </a:r>
            <a:r>
              <a:rPr lang="en-US" baseline="-25000" dirty="0" smtClean="0"/>
              <a:t>B</a:t>
            </a:r>
            <a:r>
              <a:rPr lang="en-US" dirty="0" smtClean="0"/>
              <a:t> </a:t>
            </a:r>
          </a:p>
          <a:p>
            <a:pPr algn="ctr">
              <a:lnSpc>
                <a:spcPct val="90000"/>
              </a:lnSpc>
              <a:buNone/>
              <a:defRPr/>
            </a:pPr>
            <a:r>
              <a:rPr lang="en-GB" sz="2400" b="1" dirty="0" smtClean="0">
                <a:latin typeface="+mj-lt"/>
              </a:rPr>
              <a:t>Na</a:t>
            </a:r>
            <a:r>
              <a:rPr lang="en-GB" sz="2400" b="1" baseline="-25000" dirty="0" smtClean="0">
                <a:latin typeface="+mj-lt"/>
              </a:rPr>
              <a:t>2</a:t>
            </a:r>
            <a:r>
              <a:rPr lang="en-GB" sz="2400" b="1" dirty="0" smtClean="0">
                <a:latin typeface="+mj-lt"/>
              </a:rPr>
              <a:t>CO</a:t>
            </a:r>
            <a:r>
              <a:rPr lang="en-GB" sz="2400" b="1" baseline="-25000" dirty="0" smtClean="0">
                <a:latin typeface="+mj-lt"/>
              </a:rPr>
              <a:t>3 </a:t>
            </a:r>
            <a:r>
              <a:rPr lang="en-GB" sz="2400" b="1" dirty="0" smtClean="0">
                <a:latin typeface="+mj-lt"/>
              </a:rPr>
              <a:t>   +   2HCl    </a:t>
            </a:r>
            <a:r>
              <a:rPr lang="en-GB" sz="2400" b="1" dirty="0" smtClean="0">
                <a:latin typeface="+mj-lt"/>
                <a:sym typeface="Wingdings" pitchFamily="2" charset="2"/>
              </a:rPr>
              <a:t></a:t>
            </a:r>
            <a:r>
              <a:rPr lang="en-GB" sz="2400" b="1" dirty="0" smtClean="0">
                <a:latin typeface="+mj-lt"/>
              </a:rPr>
              <a:t> 2NaCl</a:t>
            </a:r>
            <a:r>
              <a:rPr lang="en-GB" sz="2400" b="1" dirty="0" smtClean="0">
                <a:latin typeface="+mj-lt"/>
                <a:sym typeface="Wingdings" pitchFamily="2" charset="2"/>
              </a:rPr>
              <a:t>   +    H</a:t>
            </a:r>
            <a:r>
              <a:rPr lang="en-GB" sz="2400" b="1" baseline="-25000" dirty="0" smtClean="0">
                <a:latin typeface="+mj-lt"/>
                <a:sym typeface="Wingdings" pitchFamily="2" charset="2"/>
              </a:rPr>
              <a:t>2</a:t>
            </a:r>
            <a:r>
              <a:rPr lang="en-GB" sz="2400" b="1" dirty="0" smtClean="0">
                <a:latin typeface="+mj-lt"/>
                <a:sym typeface="Wingdings" pitchFamily="2" charset="2"/>
              </a:rPr>
              <a:t>O    +    CO</a:t>
            </a:r>
            <a:r>
              <a:rPr lang="en-GB" sz="2400" b="1" baseline="-25000" dirty="0" smtClean="0">
                <a:latin typeface="+mj-lt"/>
                <a:sym typeface="Wingdings" pitchFamily="2" charset="2"/>
              </a:rPr>
              <a:t>2</a:t>
            </a:r>
            <a:endParaRPr lang="en-US" dirty="0" smtClean="0">
              <a:latin typeface="+mj-lt"/>
              <a:cs typeface="Tahoma" pitchFamily="34" charset="0"/>
            </a:endParaRPr>
          </a:p>
          <a:p>
            <a:pPr eaLnBrk="1" hangingPunct="1">
              <a:lnSpc>
                <a:spcPct val="90000"/>
              </a:lnSpc>
              <a:defRPr/>
            </a:pPr>
            <a:r>
              <a:rPr lang="en-IE" dirty="0" smtClean="0"/>
              <a:t>V</a:t>
            </a:r>
            <a:r>
              <a:rPr lang="en-IE" baseline="-25000" dirty="0" smtClean="0"/>
              <a:t>A</a:t>
            </a:r>
            <a:r>
              <a:rPr lang="en-IE" dirty="0" smtClean="0"/>
              <a:t> = </a:t>
            </a:r>
            <a:r>
              <a:rPr lang="en-US" dirty="0" smtClean="0">
                <a:cs typeface="Tahoma" pitchFamily="34" charset="0"/>
              </a:rPr>
              <a:t> from burette </a:t>
            </a:r>
            <a:endParaRPr lang="en-IE" baseline="-25000" dirty="0" smtClean="0"/>
          </a:p>
          <a:p>
            <a:pPr eaLnBrk="1" hangingPunct="1">
              <a:lnSpc>
                <a:spcPct val="90000"/>
              </a:lnSpc>
              <a:defRPr/>
            </a:pPr>
            <a:r>
              <a:rPr lang="en-IE" dirty="0" smtClean="0"/>
              <a:t>Ma  is unknown</a:t>
            </a:r>
          </a:p>
          <a:p>
            <a:pPr eaLnBrk="1" hangingPunct="1">
              <a:lnSpc>
                <a:spcPct val="90000"/>
              </a:lnSpc>
              <a:defRPr/>
            </a:pPr>
            <a:r>
              <a:rPr lang="en-IE" dirty="0" smtClean="0"/>
              <a:t>a = 2</a:t>
            </a:r>
          </a:p>
          <a:p>
            <a:pPr eaLnBrk="1" hangingPunct="1">
              <a:lnSpc>
                <a:spcPct val="90000"/>
              </a:lnSpc>
              <a:defRPr/>
            </a:pPr>
            <a:r>
              <a:rPr lang="en-IE" dirty="0" smtClean="0"/>
              <a:t>V</a:t>
            </a:r>
            <a:r>
              <a:rPr lang="en-IE" baseline="-25000" dirty="0" smtClean="0"/>
              <a:t>B</a:t>
            </a:r>
            <a:r>
              <a:rPr lang="en-IE" dirty="0" smtClean="0"/>
              <a:t> = 5 mL</a:t>
            </a:r>
            <a:endParaRPr lang="en-IE" baseline="-25000" dirty="0" smtClean="0"/>
          </a:p>
          <a:p>
            <a:pPr eaLnBrk="1" hangingPunct="1">
              <a:lnSpc>
                <a:spcPct val="90000"/>
              </a:lnSpc>
              <a:defRPr/>
            </a:pPr>
            <a:r>
              <a:rPr lang="en-IE" dirty="0" smtClean="0"/>
              <a:t>M</a:t>
            </a:r>
            <a:r>
              <a:rPr lang="en-IE" baseline="-25000" dirty="0" smtClean="0"/>
              <a:t>B</a:t>
            </a:r>
            <a:r>
              <a:rPr lang="en-IE" dirty="0" smtClean="0"/>
              <a:t> = 0.1 mol. L</a:t>
            </a:r>
            <a:r>
              <a:rPr lang="en-IE" baseline="30000" dirty="0" smtClean="0"/>
              <a:t>-1</a:t>
            </a:r>
            <a:endParaRPr lang="en-IE" dirty="0" smtClean="0"/>
          </a:p>
          <a:p>
            <a:pPr eaLnBrk="1" hangingPunct="1">
              <a:lnSpc>
                <a:spcPct val="90000"/>
              </a:lnSpc>
              <a:defRPr/>
            </a:pPr>
            <a:r>
              <a:rPr lang="en-IE" dirty="0" smtClean="0"/>
              <a:t>b = 1</a:t>
            </a:r>
            <a:endParaRPr lang="en-US" dirty="0" smtClean="0"/>
          </a:p>
        </p:txBody>
      </p:sp>
    </p:spTree>
  </p:cSld>
  <p:clrMapOvr>
    <a:masterClrMapping/>
  </p:clrMapOvr>
  <p:transition spd="med"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fade">
                                      <p:cBhvr>
                                        <p:cTn id="7" dur="2000"/>
                                        <p:tgtEl>
                                          <p:spTgt spid="2457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579">
                                            <p:txEl>
                                              <p:pRg st="0" end="0"/>
                                            </p:txEl>
                                          </p:spTgt>
                                        </p:tgtEl>
                                        <p:attrNameLst>
                                          <p:attrName>style.visibility</p:attrName>
                                        </p:attrNameLst>
                                      </p:cBhvr>
                                      <p:to>
                                        <p:strVal val="visible"/>
                                      </p:to>
                                    </p:set>
                                    <p:animEffect transition="in" filter="fade">
                                      <p:cBhvr>
                                        <p:cTn id="12" dur="2000"/>
                                        <p:tgtEl>
                                          <p:spTgt spid="245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579">
                                            <p:txEl>
                                              <p:pRg st="1" end="1"/>
                                            </p:txEl>
                                          </p:spTgt>
                                        </p:tgtEl>
                                        <p:attrNameLst>
                                          <p:attrName>style.visibility</p:attrName>
                                        </p:attrNameLst>
                                      </p:cBhvr>
                                      <p:to>
                                        <p:strVal val="visible"/>
                                      </p:to>
                                    </p:set>
                                    <p:animEffect transition="in" filter="fade">
                                      <p:cBhvr>
                                        <p:cTn id="17" dur="2000"/>
                                        <p:tgtEl>
                                          <p:spTgt spid="2457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579">
                                            <p:txEl>
                                              <p:pRg st="2" end="2"/>
                                            </p:txEl>
                                          </p:spTgt>
                                        </p:tgtEl>
                                        <p:attrNameLst>
                                          <p:attrName>style.visibility</p:attrName>
                                        </p:attrNameLst>
                                      </p:cBhvr>
                                      <p:to>
                                        <p:strVal val="visible"/>
                                      </p:to>
                                    </p:set>
                                    <p:animEffect transition="in" filter="fade">
                                      <p:cBhvr>
                                        <p:cTn id="22" dur="2000"/>
                                        <p:tgtEl>
                                          <p:spTgt spid="2457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4579">
                                            <p:txEl>
                                              <p:pRg st="3" end="3"/>
                                            </p:txEl>
                                          </p:spTgt>
                                        </p:tgtEl>
                                        <p:attrNameLst>
                                          <p:attrName>style.visibility</p:attrName>
                                        </p:attrNameLst>
                                      </p:cBhvr>
                                      <p:to>
                                        <p:strVal val="visible"/>
                                      </p:to>
                                    </p:set>
                                    <p:animEffect transition="in" filter="fade">
                                      <p:cBhvr>
                                        <p:cTn id="27" dur="2000"/>
                                        <p:tgtEl>
                                          <p:spTgt spid="2457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579">
                                            <p:txEl>
                                              <p:pRg st="4" end="4"/>
                                            </p:txEl>
                                          </p:spTgt>
                                        </p:tgtEl>
                                        <p:attrNameLst>
                                          <p:attrName>style.visibility</p:attrName>
                                        </p:attrNameLst>
                                      </p:cBhvr>
                                      <p:to>
                                        <p:strVal val="visible"/>
                                      </p:to>
                                    </p:set>
                                    <p:animEffect transition="in" filter="fade">
                                      <p:cBhvr>
                                        <p:cTn id="32" dur="2000"/>
                                        <p:tgtEl>
                                          <p:spTgt spid="24579">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4579">
                                            <p:txEl>
                                              <p:pRg st="5" end="5"/>
                                            </p:txEl>
                                          </p:spTgt>
                                        </p:tgtEl>
                                        <p:attrNameLst>
                                          <p:attrName>style.visibility</p:attrName>
                                        </p:attrNameLst>
                                      </p:cBhvr>
                                      <p:to>
                                        <p:strVal val="visible"/>
                                      </p:to>
                                    </p:set>
                                    <p:animEffect transition="in" filter="fade">
                                      <p:cBhvr>
                                        <p:cTn id="37" dur="2000"/>
                                        <p:tgtEl>
                                          <p:spTgt spid="24579">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4579">
                                            <p:txEl>
                                              <p:pRg st="6" end="6"/>
                                            </p:txEl>
                                          </p:spTgt>
                                        </p:tgtEl>
                                        <p:attrNameLst>
                                          <p:attrName>style.visibility</p:attrName>
                                        </p:attrNameLst>
                                      </p:cBhvr>
                                      <p:to>
                                        <p:strVal val="visible"/>
                                      </p:to>
                                    </p:set>
                                    <p:animEffect transition="in" filter="fade">
                                      <p:cBhvr>
                                        <p:cTn id="42" dur="2000"/>
                                        <p:tgtEl>
                                          <p:spTgt spid="24579">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4579">
                                            <p:txEl>
                                              <p:pRg st="7" end="7"/>
                                            </p:txEl>
                                          </p:spTgt>
                                        </p:tgtEl>
                                        <p:attrNameLst>
                                          <p:attrName>style.visibility</p:attrName>
                                        </p:attrNameLst>
                                      </p:cBhvr>
                                      <p:to>
                                        <p:strVal val="visible"/>
                                      </p:to>
                                    </p:set>
                                    <p:animEffect transition="in" filter="fade">
                                      <p:cBhvr>
                                        <p:cTn id="47" dur="2000"/>
                                        <p:tgtEl>
                                          <p:spTgt spid="24579">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4579">
                                            <p:txEl>
                                              <p:pRg st="8" end="8"/>
                                            </p:txEl>
                                          </p:spTgt>
                                        </p:tgtEl>
                                        <p:attrNameLst>
                                          <p:attrName>style.visibility</p:attrName>
                                        </p:attrNameLst>
                                      </p:cBhvr>
                                      <p:to>
                                        <p:strVal val="visible"/>
                                      </p:to>
                                    </p:set>
                                    <p:animEffect transition="in" filter="fade">
                                      <p:cBhvr>
                                        <p:cTn id="52" dur="2000"/>
                                        <p:tgtEl>
                                          <p:spTgt spid="245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4"/>
          <p:cNvSpPr/>
          <p:nvPr/>
        </p:nvSpPr>
        <p:spPr>
          <a:xfrm>
            <a:off x="2943185" y="2967335"/>
            <a:ext cx="325762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solidFill>
                  <a:srgbClr val="00B050"/>
                </a:solidFill>
                <a:effectLst>
                  <a:outerShdw blurRad="50800" dist="39000" dir="5460000" algn="tl">
                    <a:srgbClr val="000000">
                      <a:alpha val="38000"/>
                    </a:srgbClr>
                  </a:outerShdw>
                </a:effectLst>
              </a:rPr>
              <a:t>THE END</a:t>
            </a:r>
            <a:endParaRPr lang="en-US" sz="5400" b="1" cap="none" spc="0" dirty="0">
              <a:ln w="11430"/>
              <a:solidFill>
                <a:srgbClr val="00B050"/>
              </a:solidFill>
              <a:effectLst>
                <a:outerShdw blurRad="50800" dist="39000" dir="5460000" algn="tl">
                  <a:srgbClr val="000000">
                    <a:alpha val="38000"/>
                  </a:srgbClr>
                </a:outerShdw>
              </a:effectLst>
            </a:endParaRPr>
          </a:p>
        </p:txBody>
      </p:sp>
      <p:pic>
        <p:nvPicPr>
          <p:cNvPr id="6" name="Picture 2" descr="Untitled-1.jpg"/>
          <p:cNvPicPr>
            <a:picLocks noChangeAspect="1" noChangeArrowheads="1"/>
          </p:cNvPicPr>
          <p:nvPr/>
        </p:nvPicPr>
        <p:blipFill>
          <a:blip r:embed="rId3" cstate="print"/>
          <a:srcRect/>
          <a:stretch>
            <a:fillRect/>
          </a:stretch>
        </p:blipFill>
        <p:spPr bwMode="auto">
          <a:xfrm>
            <a:off x="3295650" y="608211"/>
            <a:ext cx="2232025" cy="2244725"/>
          </a:xfrm>
          <a:prstGeom prst="rect">
            <a:avLst/>
          </a:prstGeom>
          <a:noFill/>
          <a:ln w="9525">
            <a:noFill/>
            <a:miter lim="800000"/>
            <a:headEnd/>
            <a:tailEnd/>
          </a:ln>
        </p:spPr>
      </p:pic>
    </p:spTree>
  </p:cSld>
  <p:clrMapOvr>
    <a:masterClrMapping/>
  </p:clrMapOvr>
  <p:transition spd="med"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mph" presetSubtype="0" nodeType="clickEffect">
                                  <p:stCondLst>
                                    <p:cond delay="0"/>
                                  </p:stCondLst>
                                  <p:iterate type="lt">
                                    <p:tmAbs val="2000"/>
                                  </p:iterate>
                                  <p:childTnLst>
                                    <p:set>
                                      <p:cBhvr override="childStyle">
                                        <p:cTn id="11" dur="indefinite"/>
                                        <p:tgtEl>
                                          <p:spTgt spid="5">
                                            <p:txEl>
                                              <p:pRg st="0" end="0"/>
                                            </p:txEl>
                                          </p:spTgt>
                                        </p:tgtEl>
                                        <p:attrNameLst>
                                          <p:attrName>style.fontStyle</p:attrName>
                                        </p:attrNameLst>
                                      </p:cBhvr>
                                      <p:to>
                                        <p:strVal val="normal"/>
                                      </p:to>
                                    </p:set>
                                    <p:set>
                                      <p:cBhvr override="childStyle">
                                        <p:cTn id="12" dur="indefinite"/>
                                        <p:tgtEl>
                                          <p:spTgt spid="5">
                                            <p:txEl>
                                              <p:pRg st="0" end="0"/>
                                            </p:txEl>
                                          </p:spTgt>
                                        </p:tgtEl>
                                        <p:attrNameLst>
                                          <p:attrName>style.fontWeight</p:attrName>
                                        </p:attrNameLst>
                                      </p:cBhvr>
                                      <p:to>
                                        <p:strVal val="normal"/>
                                      </p:to>
                                    </p:set>
                                    <p:set>
                                      <p:cBhvr override="childStyle">
                                        <p:cTn id="13" dur="indefinite"/>
                                        <p:tgtEl>
                                          <p:spTgt spid="5">
                                            <p:txEl>
                                              <p:pRg st="0" end="0"/>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996720"/>
          </a:xfrm>
        </p:spPr>
        <p:txBody>
          <a:bodyPr/>
          <a:lstStyle/>
          <a:p>
            <a:pPr algn="ctr"/>
            <a:r>
              <a:rPr lang="en-IE" b="1" dirty="0" smtClean="0"/>
              <a:t>Standard solutions</a:t>
            </a:r>
            <a:endParaRPr lang="en-US" b="1" dirty="0"/>
          </a:p>
        </p:txBody>
      </p:sp>
      <p:sp>
        <p:nvSpPr>
          <p:cNvPr id="3" name="Content Placeholder 2"/>
          <p:cNvSpPr>
            <a:spLocks noGrp="1"/>
          </p:cNvSpPr>
          <p:nvPr>
            <p:ph idx="1"/>
          </p:nvPr>
        </p:nvSpPr>
        <p:spPr>
          <a:xfrm>
            <a:off x="0" y="1340768"/>
            <a:ext cx="9144000" cy="4983832"/>
          </a:xfrm>
        </p:spPr>
        <p:txBody>
          <a:bodyPr>
            <a:normAutofit/>
          </a:bodyPr>
          <a:lstStyle/>
          <a:p>
            <a:pPr>
              <a:defRPr/>
            </a:pPr>
            <a:r>
              <a:rPr lang="en-IE" sz="2800" b="1" dirty="0" smtClean="0"/>
              <a:t>A standard is a solution of precisely known concentration </a:t>
            </a:r>
          </a:p>
          <a:p>
            <a:pPr>
              <a:defRPr/>
            </a:pPr>
            <a:r>
              <a:rPr lang="en-IE" sz="2800" b="1" dirty="0" smtClean="0"/>
              <a:t>It must be available in a highly pure state.</a:t>
            </a:r>
          </a:p>
          <a:p>
            <a:pPr>
              <a:defRPr/>
            </a:pPr>
            <a:r>
              <a:rPr lang="en-IE" sz="2800" b="1" dirty="0" smtClean="0"/>
              <a:t>It must be stable in air (high stability).</a:t>
            </a:r>
          </a:p>
          <a:p>
            <a:pPr>
              <a:defRPr/>
            </a:pPr>
            <a:r>
              <a:rPr lang="en-IE" sz="2800" b="1" dirty="0" smtClean="0"/>
              <a:t>It must dissolve easily in water (solvent).</a:t>
            </a:r>
          </a:p>
          <a:p>
            <a:pPr>
              <a:defRPr/>
            </a:pPr>
            <a:r>
              <a:rPr lang="en-IE" sz="2800" b="1" dirty="0" smtClean="0"/>
              <a:t>It should have a fairly high relative molecular  weight.</a:t>
            </a:r>
          </a:p>
          <a:p>
            <a:pPr>
              <a:defRPr/>
            </a:pPr>
            <a:r>
              <a:rPr lang="en-IE" sz="2800" b="1" dirty="0" smtClean="0"/>
              <a:t>It should under go a complete and rapid reaction.</a:t>
            </a:r>
          </a:p>
          <a:p>
            <a:pPr algn="just">
              <a:buNone/>
              <a:defRPr/>
            </a:pPr>
            <a:r>
              <a:rPr lang="en-GB" sz="1900" dirty="0" smtClean="0">
                <a:latin typeface="Lucida Fax" pitchFamily="18" charset="0"/>
              </a:rPr>
              <a:t>      Chemicals are supplied in various grades of purity but for analytical work </a:t>
            </a:r>
            <a:r>
              <a:rPr lang="en-GB" sz="1900" b="1" dirty="0" err="1" smtClean="0">
                <a:latin typeface="Lucida Fax" pitchFamily="18" charset="0"/>
              </a:rPr>
              <a:t>AnalaR</a:t>
            </a:r>
            <a:r>
              <a:rPr lang="en-GB" sz="1900" dirty="0" smtClean="0">
                <a:latin typeface="Lucida Fax" pitchFamily="18" charset="0"/>
              </a:rPr>
              <a:t> grade primary standards must be used. </a:t>
            </a:r>
            <a:r>
              <a:rPr lang="en-GB" sz="1900" b="1" dirty="0" err="1" smtClean="0">
                <a:latin typeface="Lucida Fax" pitchFamily="18" charset="0"/>
              </a:rPr>
              <a:t>AnalaR</a:t>
            </a:r>
            <a:r>
              <a:rPr lang="en-GB" sz="1900" dirty="0" smtClean="0">
                <a:latin typeface="Lucida Fax" pitchFamily="18" charset="0"/>
              </a:rPr>
              <a:t> grade guarantees high purity.</a:t>
            </a:r>
            <a:endParaRPr lang="en-IE" sz="1900" dirty="0" smtClean="0">
              <a:latin typeface="Lucida Fax" pitchFamily="18" charset="0"/>
            </a:endParaRPr>
          </a:p>
        </p:txBody>
      </p:sp>
    </p:spTree>
  </p:cSld>
  <p:clrMapOvr>
    <a:masterClrMapping/>
  </p:clrMapOvr>
  <p:transition spd="med"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708688"/>
          </a:xfrm>
        </p:spPr>
        <p:txBody>
          <a:bodyPr>
            <a:normAutofit fontScale="90000"/>
          </a:bodyPr>
          <a:lstStyle/>
          <a:p>
            <a:pPr algn="ctr"/>
            <a:r>
              <a:rPr lang="en-GB" b="1" dirty="0" smtClean="0"/>
              <a:t>Primary standard</a:t>
            </a:r>
            <a:endParaRPr lang="en-US" dirty="0"/>
          </a:p>
        </p:txBody>
      </p:sp>
      <p:sp>
        <p:nvSpPr>
          <p:cNvPr id="3" name="Content Placeholder 2"/>
          <p:cNvSpPr>
            <a:spLocks noGrp="1"/>
          </p:cNvSpPr>
          <p:nvPr>
            <p:ph idx="1"/>
          </p:nvPr>
        </p:nvSpPr>
        <p:spPr>
          <a:xfrm>
            <a:off x="457200" y="908720"/>
            <a:ext cx="8229600" cy="5256584"/>
          </a:xfrm>
        </p:spPr>
        <p:txBody>
          <a:bodyPr>
            <a:normAutofit fontScale="92500" lnSpcReduction="20000"/>
          </a:bodyPr>
          <a:lstStyle/>
          <a:p>
            <a:r>
              <a:rPr lang="en-GB" b="1" dirty="0" smtClean="0"/>
              <a:t>Examples</a:t>
            </a:r>
            <a:endParaRPr lang="en-US" dirty="0" smtClean="0"/>
          </a:p>
          <a:p>
            <a:r>
              <a:rPr lang="en-GB" dirty="0" smtClean="0"/>
              <a:t>Acid</a:t>
            </a:r>
            <a:endParaRPr lang="en-US" dirty="0" smtClean="0"/>
          </a:p>
          <a:p>
            <a:pPr>
              <a:buNone/>
            </a:pPr>
            <a:r>
              <a:rPr lang="en-GB" dirty="0" smtClean="0"/>
              <a:t>    Hydrated oxalic acid, (COOH)</a:t>
            </a:r>
            <a:r>
              <a:rPr lang="en-GB" baseline="-25000" dirty="0" smtClean="0"/>
              <a:t>2</a:t>
            </a:r>
            <a:r>
              <a:rPr lang="en-GB" dirty="0" smtClean="0"/>
              <a:t>.2H</a:t>
            </a:r>
            <a:r>
              <a:rPr lang="en-GB" baseline="-25000" dirty="0" smtClean="0"/>
              <a:t>2</a:t>
            </a:r>
            <a:r>
              <a:rPr lang="en-GB" dirty="0" smtClean="0"/>
              <a:t>O</a:t>
            </a:r>
            <a:r>
              <a:rPr lang="en-US" dirty="0" smtClean="0"/>
              <a:t>  </a:t>
            </a:r>
          </a:p>
          <a:p>
            <a:pPr>
              <a:buNone/>
            </a:pPr>
            <a:r>
              <a:rPr lang="en-US" dirty="0" smtClean="0"/>
              <a:t>     </a:t>
            </a:r>
            <a:r>
              <a:rPr lang="en-GB" dirty="0" smtClean="0"/>
              <a:t>potassium </a:t>
            </a:r>
            <a:r>
              <a:rPr lang="en-GB" dirty="0" err="1" smtClean="0"/>
              <a:t>hydrogenphthalate</a:t>
            </a:r>
            <a:r>
              <a:rPr lang="en-GB" dirty="0" smtClean="0"/>
              <a:t>, </a:t>
            </a:r>
            <a:endParaRPr lang="en-US" dirty="0" smtClean="0"/>
          </a:p>
          <a:p>
            <a:r>
              <a:rPr lang="en-GB" dirty="0" smtClean="0"/>
              <a:t>Base</a:t>
            </a:r>
            <a:endParaRPr lang="en-US" dirty="0" smtClean="0"/>
          </a:p>
          <a:p>
            <a:pPr>
              <a:buNone/>
            </a:pPr>
            <a:r>
              <a:rPr lang="en-GB" dirty="0" smtClean="0"/>
              <a:t>     Anhydrous sodium carbonate, Na</a:t>
            </a:r>
            <a:r>
              <a:rPr lang="en-GB" baseline="-25000" dirty="0" smtClean="0"/>
              <a:t>2</a:t>
            </a:r>
            <a:r>
              <a:rPr lang="en-GB" dirty="0" smtClean="0"/>
              <a:t>CO</a:t>
            </a:r>
            <a:r>
              <a:rPr lang="en-GB" baseline="-25000" dirty="0" smtClean="0"/>
              <a:t>3</a:t>
            </a:r>
            <a:endParaRPr lang="en-US" dirty="0" smtClean="0"/>
          </a:p>
          <a:p>
            <a:r>
              <a:rPr lang="en-GB" dirty="0" smtClean="0"/>
              <a:t>Oxidising agent</a:t>
            </a:r>
            <a:endParaRPr lang="en-US" dirty="0" smtClean="0"/>
          </a:p>
          <a:p>
            <a:pPr>
              <a:buNone/>
            </a:pPr>
            <a:r>
              <a:rPr lang="de-DE" dirty="0" smtClean="0"/>
              <a:t>     Potassium dichromate  K</a:t>
            </a:r>
            <a:r>
              <a:rPr lang="de-DE" baseline="-25000" dirty="0" smtClean="0"/>
              <a:t>2</a:t>
            </a:r>
            <a:r>
              <a:rPr lang="de-DE" dirty="0" smtClean="0"/>
              <a:t>Cr</a:t>
            </a:r>
            <a:r>
              <a:rPr lang="de-DE" baseline="-25000" dirty="0" smtClean="0"/>
              <a:t>2</a:t>
            </a:r>
            <a:r>
              <a:rPr lang="de-DE" dirty="0" smtClean="0"/>
              <a:t>O</a:t>
            </a:r>
            <a:r>
              <a:rPr lang="de-DE" baseline="-25000" dirty="0" smtClean="0"/>
              <a:t>7</a:t>
            </a:r>
            <a:r>
              <a:rPr lang="de-DE" dirty="0" smtClean="0"/>
              <a:t>; potassium iodate  KIO</a:t>
            </a:r>
            <a:r>
              <a:rPr lang="de-DE" baseline="-25000" dirty="0" smtClean="0"/>
              <a:t>3</a:t>
            </a:r>
            <a:endParaRPr lang="en-US" dirty="0" smtClean="0"/>
          </a:p>
          <a:p>
            <a:r>
              <a:rPr lang="en-GB" dirty="0" smtClean="0"/>
              <a:t>Reducing agent</a:t>
            </a:r>
            <a:endParaRPr lang="en-US" dirty="0" smtClean="0"/>
          </a:p>
          <a:p>
            <a:pPr>
              <a:buNone/>
            </a:pPr>
            <a:r>
              <a:rPr lang="en-GB" dirty="0" smtClean="0"/>
              <a:t>     Sodium oxalate  (</a:t>
            </a:r>
            <a:r>
              <a:rPr lang="en-GB" dirty="0" err="1" smtClean="0"/>
              <a:t>COONa</a:t>
            </a:r>
            <a:r>
              <a:rPr lang="en-GB" dirty="0" smtClean="0"/>
              <a:t>)</a:t>
            </a:r>
            <a:r>
              <a:rPr lang="en-GB" baseline="-25000" dirty="0" smtClean="0"/>
              <a:t>2 </a:t>
            </a:r>
            <a:r>
              <a:rPr lang="en-GB" dirty="0" smtClean="0"/>
              <a:t> = Na</a:t>
            </a:r>
            <a:r>
              <a:rPr lang="en-GB" baseline="-25000" dirty="0" smtClean="0"/>
              <a:t>2</a:t>
            </a:r>
            <a:r>
              <a:rPr lang="en-GB" dirty="0" smtClean="0"/>
              <a:t>C</a:t>
            </a:r>
            <a:r>
              <a:rPr lang="en-GB" baseline="-25000" dirty="0" smtClean="0"/>
              <a:t>2</a:t>
            </a:r>
            <a:r>
              <a:rPr lang="en-GB" dirty="0" smtClean="0"/>
              <a:t>O</a:t>
            </a:r>
            <a:r>
              <a:rPr lang="en-GB" baseline="-25000" dirty="0" smtClean="0"/>
              <a:t>4</a:t>
            </a:r>
            <a:endParaRPr lang="en-US" dirty="0" smtClean="0"/>
          </a:p>
          <a:p>
            <a:r>
              <a:rPr lang="en-GB" dirty="0" smtClean="0"/>
              <a:t>Complexing agent</a:t>
            </a:r>
          </a:p>
          <a:p>
            <a:pPr>
              <a:buNone/>
            </a:pPr>
            <a:r>
              <a:rPr lang="en-GB" dirty="0" smtClean="0"/>
              <a:t>     Hydrated disodium salt of EDTA</a:t>
            </a:r>
          </a:p>
          <a:p>
            <a:r>
              <a:rPr lang="en-US" dirty="0" smtClean="0"/>
              <a:t>Precipitating agent </a:t>
            </a:r>
          </a:p>
          <a:p>
            <a:pPr>
              <a:buNone/>
            </a:pPr>
            <a:r>
              <a:rPr lang="en-US" dirty="0" smtClean="0"/>
              <a:t>     Sodium chloride, </a:t>
            </a:r>
            <a:r>
              <a:rPr lang="en-US" dirty="0" err="1" smtClean="0"/>
              <a:t>NaCl</a:t>
            </a:r>
            <a:r>
              <a:rPr lang="en-US" dirty="0" smtClean="0"/>
              <a:t> </a:t>
            </a:r>
            <a:endParaRPr lang="en-GB" dirty="0" smtClean="0"/>
          </a:p>
          <a:p>
            <a:pPr>
              <a:buNone/>
            </a:pPr>
            <a:endParaRPr lang="en-GB" dirty="0" smtClean="0"/>
          </a:p>
          <a:p>
            <a:pPr>
              <a:buNone/>
            </a:pPr>
            <a:endParaRPr lang="en-GB" dirty="0" smtClean="0"/>
          </a:p>
          <a:p>
            <a:endParaRPr lang="en-US" dirty="0" smtClean="0"/>
          </a:p>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6228184" y="1772816"/>
            <a:ext cx="1584176" cy="1000125"/>
          </a:xfrm>
          <a:prstGeom prst="rect">
            <a:avLst/>
          </a:prstGeom>
          <a:noFill/>
          <a:ln w="9525">
            <a:noFill/>
            <a:miter lim="800000"/>
            <a:headEnd/>
            <a:tailEnd/>
          </a:ln>
        </p:spPr>
      </p:pic>
    </p:spTree>
  </p:cSld>
  <p:clrMapOvr>
    <a:masterClrMapping/>
  </p:clrMapOvr>
  <p:transition spd="med"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lstStyle/>
          <a:p>
            <a:pPr algn="ctr"/>
            <a:r>
              <a:rPr lang="en-IE" b="1" dirty="0" smtClean="0"/>
              <a:t>Non standard solutions</a:t>
            </a:r>
            <a:endParaRPr lang="en-US" b="1" dirty="0"/>
          </a:p>
        </p:txBody>
      </p:sp>
      <p:sp>
        <p:nvSpPr>
          <p:cNvPr id="3" name="Content Placeholder 2"/>
          <p:cNvSpPr>
            <a:spLocks noGrp="1"/>
          </p:cNvSpPr>
          <p:nvPr>
            <p:ph idx="1"/>
          </p:nvPr>
        </p:nvSpPr>
        <p:spPr>
          <a:xfrm>
            <a:off x="0" y="1935480"/>
            <a:ext cx="9144000" cy="4389120"/>
          </a:xfrm>
        </p:spPr>
        <p:txBody>
          <a:bodyPr>
            <a:normAutofit/>
          </a:bodyPr>
          <a:lstStyle/>
          <a:p>
            <a:pPr>
              <a:lnSpc>
                <a:spcPct val="90000"/>
              </a:lnSpc>
              <a:defRPr/>
            </a:pPr>
            <a:r>
              <a:rPr lang="en-IE" sz="2800" b="1" dirty="0" smtClean="0"/>
              <a:t>Sodium hydroxide absorbs carbon dioxide from atmosphere.</a:t>
            </a:r>
          </a:p>
          <a:p>
            <a:pPr>
              <a:lnSpc>
                <a:spcPct val="90000"/>
              </a:lnSpc>
              <a:defRPr/>
            </a:pPr>
            <a:r>
              <a:rPr lang="en-IE" sz="2800" b="1" dirty="0" smtClean="0"/>
              <a:t>HCl can produce chlorine gas in reactions and liberate hydrogen when exposed to air.</a:t>
            </a:r>
          </a:p>
          <a:p>
            <a:pPr>
              <a:lnSpc>
                <a:spcPct val="90000"/>
              </a:lnSpc>
              <a:defRPr/>
            </a:pPr>
            <a:r>
              <a:rPr lang="en-IE" sz="2800" b="1" dirty="0" smtClean="0"/>
              <a:t>Nitric acid can act as an oxidising agent interfering with reactions.</a:t>
            </a:r>
          </a:p>
          <a:p>
            <a:pPr>
              <a:lnSpc>
                <a:spcPct val="90000"/>
              </a:lnSpc>
              <a:defRPr/>
            </a:pPr>
            <a:r>
              <a:rPr lang="en-GB" sz="2800" b="1" dirty="0" smtClean="0"/>
              <a:t>Sulphuric acid absorbs </a:t>
            </a:r>
            <a:r>
              <a:rPr lang="en-GB" sz="2800" b="1" smtClean="0"/>
              <a:t>water </a:t>
            </a:r>
            <a:r>
              <a:rPr lang="en-GB" sz="2800" b="1" smtClean="0"/>
              <a:t>from </a:t>
            </a:r>
            <a:r>
              <a:rPr lang="en-GB" sz="2800" b="1" dirty="0" smtClean="0"/>
              <a:t>the air.</a:t>
            </a:r>
            <a:endParaRPr lang="en-IE" sz="2800" b="1" dirty="0" smtClean="0"/>
          </a:p>
        </p:txBody>
      </p:sp>
    </p:spTree>
  </p:cSld>
  <p:clrMapOvr>
    <a:masterClrMapping/>
  </p:clrMapOvr>
  <p:transition spd="med"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636680"/>
          </a:xfrm>
        </p:spPr>
        <p:txBody>
          <a:bodyPr>
            <a:normAutofit fontScale="90000"/>
          </a:bodyPr>
          <a:lstStyle/>
          <a:p>
            <a:pPr algn="ctr"/>
            <a:r>
              <a:rPr lang="en-US" sz="4400" b="1" dirty="0" smtClean="0"/>
              <a:t>Calculation of Results from titration </a:t>
            </a:r>
            <a:endParaRPr lang="en-US" dirty="0"/>
          </a:p>
        </p:txBody>
      </p:sp>
      <p:sp>
        <p:nvSpPr>
          <p:cNvPr id="3" name="Content Placeholder 2"/>
          <p:cNvSpPr>
            <a:spLocks noGrp="1"/>
          </p:cNvSpPr>
          <p:nvPr>
            <p:ph idx="1"/>
          </p:nvPr>
        </p:nvSpPr>
        <p:spPr>
          <a:xfrm>
            <a:off x="179512" y="980728"/>
            <a:ext cx="8784976" cy="5688632"/>
          </a:xfrm>
        </p:spPr>
        <p:txBody>
          <a:bodyPr>
            <a:normAutofit lnSpcReduction="10000"/>
          </a:bodyPr>
          <a:lstStyle/>
          <a:p>
            <a:pPr algn="just">
              <a:buNone/>
            </a:pPr>
            <a:r>
              <a:rPr lang="en-US" dirty="0" smtClean="0"/>
              <a:t>     The calculation of the titration depend on chemical equation balanced, to determine the concentration of unknown solution by standard solution, (</a:t>
            </a:r>
            <a:r>
              <a:rPr lang="en-US" b="1" dirty="0" smtClean="0">
                <a:effectLst>
                  <a:outerShdw blurRad="38100" dist="38100" dir="2700000" algn="tl">
                    <a:srgbClr val="000000">
                      <a:alpha val="43137"/>
                    </a:srgbClr>
                  </a:outerShdw>
                </a:effectLst>
              </a:rPr>
              <a:t>the equivalents No. of unknown equal to the equivalents No. of standard</a:t>
            </a:r>
            <a:r>
              <a:rPr lang="en-US" dirty="0" smtClean="0"/>
              <a:t>), for general reaction:-</a:t>
            </a:r>
          </a:p>
          <a:p>
            <a:pPr algn="ctr">
              <a:buNone/>
            </a:pPr>
            <a:r>
              <a:rPr lang="en-US" dirty="0" smtClean="0"/>
              <a:t>a </a:t>
            </a:r>
            <a:r>
              <a:rPr lang="en-US" dirty="0" err="1" smtClean="0"/>
              <a:t>A</a:t>
            </a:r>
            <a:r>
              <a:rPr lang="en-US" dirty="0" smtClean="0"/>
              <a:t> + b </a:t>
            </a:r>
            <a:r>
              <a:rPr lang="en-US" dirty="0" err="1" smtClean="0"/>
              <a:t>B</a:t>
            </a:r>
            <a:r>
              <a:rPr lang="en-US" dirty="0" smtClean="0"/>
              <a:t>  </a:t>
            </a:r>
            <a:r>
              <a:rPr lang="en-US" dirty="0" smtClean="0">
                <a:sym typeface="Wingdings"/>
              </a:rPr>
              <a:t></a:t>
            </a:r>
            <a:r>
              <a:rPr lang="en-US" dirty="0" smtClean="0"/>
              <a:t> c </a:t>
            </a:r>
            <a:r>
              <a:rPr lang="en-US" dirty="0" err="1" smtClean="0"/>
              <a:t>C</a:t>
            </a:r>
            <a:r>
              <a:rPr lang="en-US" dirty="0" smtClean="0"/>
              <a:t> + d </a:t>
            </a:r>
            <a:r>
              <a:rPr lang="en-US" dirty="0" err="1" smtClean="0"/>
              <a:t>D</a:t>
            </a:r>
            <a:r>
              <a:rPr lang="en-US" dirty="0" smtClean="0"/>
              <a:t> </a:t>
            </a:r>
          </a:p>
          <a:p>
            <a:pPr algn="ctr">
              <a:buNone/>
            </a:pPr>
            <a:r>
              <a:rPr lang="en-US" dirty="0" smtClean="0"/>
              <a:t>no. Eq. of A = no. Eq. of B</a:t>
            </a:r>
          </a:p>
          <a:p>
            <a:pPr algn="ctr">
              <a:buNone/>
            </a:pPr>
            <a:r>
              <a:rPr lang="en-US" dirty="0" smtClean="0"/>
              <a:t>no. Eq. = N x V = Wt. / Eq. Wt. </a:t>
            </a:r>
          </a:p>
          <a:p>
            <a:pPr algn="ctr">
              <a:buNone/>
            </a:pPr>
            <a:r>
              <a:rPr lang="en-US" dirty="0" smtClean="0"/>
              <a:t>N</a:t>
            </a:r>
            <a:r>
              <a:rPr lang="en-US" baseline="-25000" dirty="0" smtClean="0"/>
              <a:t>A</a:t>
            </a:r>
            <a:r>
              <a:rPr lang="en-US" dirty="0" smtClean="0"/>
              <a:t> x V</a:t>
            </a:r>
            <a:r>
              <a:rPr lang="en-US" baseline="-25000" dirty="0" smtClean="0"/>
              <a:t>A</a:t>
            </a:r>
            <a:r>
              <a:rPr lang="en-US" dirty="0" smtClean="0"/>
              <a:t> = N</a:t>
            </a:r>
            <a:r>
              <a:rPr lang="en-US" baseline="-25000" dirty="0" smtClean="0"/>
              <a:t>B</a:t>
            </a:r>
            <a:r>
              <a:rPr lang="en-US" dirty="0" smtClean="0"/>
              <a:t>  x V</a:t>
            </a:r>
            <a:r>
              <a:rPr lang="en-US" baseline="-25000" dirty="0" smtClean="0"/>
              <a:t>B</a:t>
            </a:r>
            <a:r>
              <a:rPr lang="en-US" dirty="0" smtClean="0"/>
              <a:t> </a:t>
            </a:r>
          </a:p>
          <a:p>
            <a:pPr>
              <a:lnSpc>
                <a:spcPct val="90000"/>
              </a:lnSpc>
              <a:buNone/>
              <a:defRPr/>
            </a:pPr>
            <a:r>
              <a:rPr lang="en-IE" sz="2800" dirty="0" smtClean="0">
                <a:cs typeface="Tahoma" pitchFamily="34" charset="0"/>
              </a:rPr>
              <a:t>                                (V</a:t>
            </a:r>
            <a:r>
              <a:rPr lang="en-US" sz="2800" baseline="-25000" dirty="0" smtClean="0">
                <a:cs typeface="Tahoma" pitchFamily="34" charset="0"/>
              </a:rPr>
              <a:t>A</a:t>
            </a:r>
            <a:r>
              <a:rPr lang="en-US" sz="2800" dirty="0" smtClean="0">
                <a:cs typeface="Tahoma" pitchFamily="34" charset="0"/>
              </a:rPr>
              <a:t> M</a:t>
            </a:r>
            <a:r>
              <a:rPr lang="en-US" sz="2800" baseline="-25000" dirty="0" smtClean="0">
                <a:cs typeface="Tahoma" pitchFamily="34" charset="0"/>
              </a:rPr>
              <a:t>A</a:t>
            </a:r>
            <a:r>
              <a:rPr lang="en-US" sz="2800" dirty="0" smtClean="0">
                <a:cs typeface="Tahoma" pitchFamily="34" charset="0"/>
              </a:rPr>
              <a:t>/a) = (V</a:t>
            </a:r>
            <a:r>
              <a:rPr lang="en-US" sz="2800" baseline="-25000" dirty="0" smtClean="0">
                <a:cs typeface="Tahoma" pitchFamily="34" charset="0"/>
              </a:rPr>
              <a:t>B</a:t>
            </a:r>
            <a:r>
              <a:rPr lang="en-US" sz="2800" dirty="0" smtClean="0">
                <a:cs typeface="Tahoma" pitchFamily="34" charset="0"/>
              </a:rPr>
              <a:t> M</a:t>
            </a:r>
            <a:r>
              <a:rPr lang="en-US" sz="2800" baseline="-25000" dirty="0" smtClean="0">
                <a:cs typeface="Tahoma" pitchFamily="34" charset="0"/>
              </a:rPr>
              <a:t>B</a:t>
            </a:r>
            <a:r>
              <a:rPr lang="en-US" sz="2800" dirty="0" smtClean="0">
                <a:cs typeface="Tahoma" pitchFamily="34" charset="0"/>
              </a:rPr>
              <a:t>/b)</a:t>
            </a:r>
            <a:endParaRPr lang="en-US" dirty="0" smtClean="0"/>
          </a:p>
          <a:p>
            <a:pPr algn="ctr">
              <a:buNone/>
            </a:pPr>
            <a:r>
              <a:rPr lang="en-US" dirty="0" smtClean="0"/>
              <a:t>Eq. Wt. of B = </a:t>
            </a:r>
            <a:r>
              <a:rPr lang="en-US" dirty="0" err="1" smtClean="0"/>
              <a:t>M.Wt</a:t>
            </a:r>
            <a:r>
              <a:rPr lang="en-US" dirty="0" smtClean="0"/>
              <a:t>. / a </a:t>
            </a:r>
          </a:p>
          <a:p>
            <a:pPr algn="ctr">
              <a:buNone/>
            </a:pPr>
            <a:r>
              <a:rPr lang="en-US" dirty="0" smtClean="0"/>
              <a:t>Wt. of B = N</a:t>
            </a:r>
            <a:r>
              <a:rPr lang="en-US" baseline="-25000" dirty="0" smtClean="0"/>
              <a:t>A</a:t>
            </a:r>
            <a:r>
              <a:rPr lang="en-US" dirty="0" smtClean="0"/>
              <a:t> x V</a:t>
            </a:r>
            <a:r>
              <a:rPr lang="en-US" baseline="-25000" dirty="0" smtClean="0"/>
              <a:t>A</a:t>
            </a:r>
            <a:r>
              <a:rPr lang="en-US" dirty="0" smtClean="0"/>
              <a:t> x Eq. Wt. of B </a:t>
            </a:r>
          </a:p>
          <a:p>
            <a:pPr algn="ctr">
              <a:buNone/>
            </a:pPr>
            <a:r>
              <a:rPr lang="en-US" dirty="0" smtClean="0"/>
              <a:t>Wt% of B = (Wt. of B / Wt. of sample ) x 100</a:t>
            </a:r>
          </a:p>
          <a:p>
            <a:endParaRPr lang="en-US" dirty="0"/>
          </a:p>
        </p:txBody>
      </p:sp>
    </p:spTree>
  </p:cSld>
  <p:clrMapOvr>
    <a:masterClrMapping/>
  </p:clrMapOvr>
  <p:transition spd="med"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28600"/>
            <a:ext cx="8015288" cy="914400"/>
          </a:xfrm>
        </p:spPr>
        <p:txBody>
          <a:bodyPr/>
          <a:lstStyle/>
          <a:p>
            <a:pPr eaLnBrk="1" hangingPunct="1"/>
            <a:r>
              <a:rPr lang="en-US" dirty="0" smtClean="0"/>
              <a:t>Watch:</a:t>
            </a:r>
            <a:endParaRPr lang="en-US" dirty="0" smtClean="0">
              <a:sym typeface="WP MathA" pitchFamily="2" charset="2"/>
            </a:endParaRPr>
          </a:p>
        </p:txBody>
      </p:sp>
      <p:sp>
        <p:nvSpPr>
          <p:cNvPr id="49155" name="Rectangle 3"/>
          <p:cNvSpPr>
            <a:spLocks noChangeArrowheads="1"/>
          </p:cNvSpPr>
          <p:nvPr/>
        </p:nvSpPr>
        <p:spPr bwMode="auto">
          <a:xfrm>
            <a:off x="1143000" y="1447800"/>
            <a:ext cx="2514600" cy="1447800"/>
          </a:xfrm>
          <a:prstGeom prst="rect">
            <a:avLst/>
          </a:prstGeom>
          <a:noFill/>
          <a:ln w="9525">
            <a:solidFill>
              <a:schemeClr val="tx1"/>
            </a:solidFill>
            <a:miter lim="800000"/>
            <a:headEnd/>
            <a:tailEnd/>
          </a:ln>
          <a:effectLst/>
        </p:spPr>
        <p:txBody>
          <a:bodyPr wrap="none" anchor="ctr"/>
          <a:lstStyle/>
          <a:p>
            <a:endParaRPr lang="en-US"/>
          </a:p>
        </p:txBody>
      </p:sp>
      <p:sp>
        <p:nvSpPr>
          <p:cNvPr id="49156" name="AutoShape 4"/>
          <p:cNvSpPr>
            <a:spLocks noChangeArrowheads="1"/>
          </p:cNvSpPr>
          <p:nvPr/>
        </p:nvSpPr>
        <p:spPr bwMode="auto">
          <a:xfrm>
            <a:off x="2133600" y="2895600"/>
            <a:ext cx="533400" cy="457200"/>
          </a:xfrm>
          <a:custGeom>
            <a:avLst/>
            <a:gdLst>
              <a:gd name="T0" fmla="*/ 466725 w 21600"/>
              <a:gd name="T1" fmla="*/ 228600 h 21600"/>
              <a:gd name="T2" fmla="*/ 266700 w 21600"/>
              <a:gd name="T3" fmla="*/ 457200 h 21600"/>
              <a:gd name="T4" fmla="*/ 66675 w 21600"/>
              <a:gd name="T5" fmla="*/ 228600 h 21600"/>
              <a:gd name="T6" fmla="*/ 26670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9525">
            <a:solidFill>
              <a:schemeClr val="tx1"/>
            </a:solidFill>
            <a:miter lim="800000"/>
            <a:headEnd/>
            <a:tailEnd/>
          </a:ln>
          <a:effectLst/>
        </p:spPr>
        <p:txBody>
          <a:bodyPr wrap="none" anchor="ctr"/>
          <a:lstStyle/>
          <a:p>
            <a:endParaRPr lang="en-US"/>
          </a:p>
        </p:txBody>
      </p:sp>
      <p:sp>
        <p:nvSpPr>
          <p:cNvPr id="49157" name="Rectangle 13"/>
          <p:cNvSpPr>
            <a:spLocks noChangeArrowheads="1"/>
          </p:cNvSpPr>
          <p:nvPr/>
        </p:nvSpPr>
        <p:spPr bwMode="auto">
          <a:xfrm>
            <a:off x="1143000" y="3810000"/>
            <a:ext cx="2514600" cy="2283296"/>
          </a:xfrm>
          <a:prstGeom prst="rect">
            <a:avLst/>
          </a:prstGeom>
          <a:noFill/>
          <a:ln w="9525">
            <a:solidFill>
              <a:schemeClr val="tx1"/>
            </a:solidFill>
            <a:miter lim="800000"/>
            <a:headEnd/>
            <a:tailEnd/>
          </a:ln>
          <a:effectLst/>
        </p:spPr>
        <p:txBody>
          <a:bodyPr wrap="none" anchor="ctr"/>
          <a:lstStyle/>
          <a:p>
            <a:endParaRPr lang="en-US"/>
          </a:p>
        </p:txBody>
      </p:sp>
      <p:sp>
        <p:nvSpPr>
          <p:cNvPr id="49158" name="Text Box 20"/>
          <p:cNvSpPr txBox="1">
            <a:spLocks noChangeArrowheads="1"/>
          </p:cNvSpPr>
          <p:nvPr/>
        </p:nvSpPr>
        <p:spPr bwMode="auto">
          <a:xfrm>
            <a:off x="5410200" y="5181600"/>
            <a:ext cx="2667000" cy="823913"/>
          </a:xfrm>
          <a:prstGeom prst="rect">
            <a:avLst/>
          </a:prstGeom>
          <a:noFill/>
          <a:ln w="9525">
            <a:noFill/>
            <a:miter lim="800000"/>
            <a:headEnd/>
            <a:tailEnd/>
          </a:ln>
          <a:effectLst/>
        </p:spPr>
        <p:txBody>
          <a:bodyPr>
            <a:spAutoFit/>
          </a:bodyPr>
          <a:lstStyle/>
          <a:p>
            <a:pPr>
              <a:spcBef>
                <a:spcPct val="50000"/>
              </a:spcBef>
            </a:pPr>
            <a:r>
              <a:rPr lang="en-US" sz="4800"/>
              <a:t>pH is low</a:t>
            </a:r>
          </a:p>
        </p:txBody>
      </p:sp>
      <p:pic>
        <p:nvPicPr>
          <p:cNvPr id="49159" name="Picture 27" descr="MCj02381890000[1]"/>
          <p:cNvPicPr>
            <a:picLocks noChangeAspect="1" noChangeArrowheads="1"/>
          </p:cNvPicPr>
          <p:nvPr/>
        </p:nvPicPr>
        <p:blipFill>
          <a:blip r:embed="rId2" cstate="print"/>
          <a:srcRect/>
          <a:stretch>
            <a:fillRect/>
          </a:stretch>
        </p:blipFill>
        <p:spPr bwMode="auto">
          <a:xfrm>
            <a:off x="5508104" y="714400"/>
            <a:ext cx="1446213" cy="914400"/>
          </a:xfrm>
          <a:prstGeom prst="rect">
            <a:avLst/>
          </a:prstGeom>
          <a:noFill/>
          <a:ln w="9525">
            <a:noFill/>
            <a:miter lim="800000"/>
            <a:headEnd/>
            <a:tailEnd/>
          </a:ln>
        </p:spPr>
      </p:pic>
      <p:sp>
        <p:nvSpPr>
          <p:cNvPr id="49160" name="WordArt 30"/>
          <p:cNvSpPr>
            <a:spLocks noChangeArrowheads="1" noChangeShapeType="1" noTextEdit="1"/>
          </p:cNvSpPr>
          <p:nvPr/>
        </p:nvSpPr>
        <p:spPr bwMode="auto">
          <a:xfrm>
            <a:off x="1907704" y="16002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49161" name="WordArt 31"/>
          <p:cNvSpPr>
            <a:spLocks noChangeArrowheads="1" noChangeShapeType="1" noTextEdit="1"/>
          </p:cNvSpPr>
          <p:nvPr/>
        </p:nvSpPr>
        <p:spPr bwMode="auto">
          <a:xfrm>
            <a:off x="3246512" y="22860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49162" name="WordArt 32"/>
          <p:cNvSpPr>
            <a:spLocks noChangeArrowheads="1" noChangeShapeType="1" noTextEdit="1"/>
          </p:cNvSpPr>
          <p:nvPr/>
        </p:nvSpPr>
        <p:spPr bwMode="auto">
          <a:xfrm>
            <a:off x="2483768" y="1772816"/>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49163" name="WordArt 33"/>
          <p:cNvSpPr>
            <a:spLocks noChangeArrowheads="1" noChangeShapeType="1" noTextEdit="1"/>
          </p:cNvSpPr>
          <p:nvPr/>
        </p:nvSpPr>
        <p:spPr bwMode="auto">
          <a:xfrm>
            <a:off x="2598440" y="24384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49164" name="WordArt 34"/>
          <p:cNvSpPr>
            <a:spLocks noChangeArrowheads="1" noChangeShapeType="1" noTextEdit="1"/>
          </p:cNvSpPr>
          <p:nvPr/>
        </p:nvSpPr>
        <p:spPr bwMode="auto">
          <a:xfrm>
            <a:off x="1259632" y="16288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6862"/>
                  </a:srgbClr>
                </a:solidFill>
                <a:latin typeface="Arial Black"/>
              </a:rPr>
              <a:t>OH-</a:t>
            </a:r>
          </a:p>
        </p:txBody>
      </p:sp>
      <p:sp>
        <p:nvSpPr>
          <p:cNvPr id="49165" name="WordArt 35"/>
          <p:cNvSpPr>
            <a:spLocks noChangeArrowheads="1" noChangeShapeType="1" noTextEdit="1"/>
          </p:cNvSpPr>
          <p:nvPr/>
        </p:nvSpPr>
        <p:spPr bwMode="auto">
          <a:xfrm>
            <a:off x="1600200" y="48006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FF0000">
                    <a:alpha val="56862"/>
                  </a:srgbClr>
                </a:solidFill>
                <a:latin typeface="Arial Black"/>
              </a:rPr>
              <a:t>H+</a:t>
            </a:r>
          </a:p>
        </p:txBody>
      </p:sp>
      <p:sp>
        <p:nvSpPr>
          <p:cNvPr id="49166" name="WordArt 36"/>
          <p:cNvSpPr>
            <a:spLocks noChangeArrowheads="1" noChangeShapeType="1" noTextEdit="1"/>
          </p:cNvSpPr>
          <p:nvPr/>
        </p:nvSpPr>
        <p:spPr bwMode="auto">
          <a:xfrm>
            <a:off x="2286000" y="54102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FF0000">
                    <a:alpha val="56862"/>
                  </a:srgbClr>
                </a:solidFill>
                <a:latin typeface="Arial Black"/>
              </a:rPr>
              <a:t>H+</a:t>
            </a:r>
          </a:p>
        </p:txBody>
      </p:sp>
      <p:sp>
        <p:nvSpPr>
          <p:cNvPr id="49167" name="WordArt 37"/>
          <p:cNvSpPr>
            <a:spLocks noChangeArrowheads="1" noChangeShapeType="1" noTextEdit="1"/>
          </p:cNvSpPr>
          <p:nvPr/>
        </p:nvSpPr>
        <p:spPr bwMode="auto">
          <a:xfrm>
            <a:off x="3048000" y="54102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FF0000">
                    <a:alpha val="56862"/>
                  </a:srgbClr>
                </a:solidFill>
                <a:latin typeface="Arial Black"/>
              </a:rPr>
              <a:t>H+</a:t>
            </a:r>
          </a:p>
        </p:txBody>
      </p:sp>
      <p:sp>
        <p:nvSpPr>
          <p:cNvPr id="49168" name="WordArt 38"/>
          <p:cNvSpPr>
            <a:spLocks noChangeArrowheads="1" noChangeShapeType="1" noTextEdit="1"/>
          </p:cNvSpPr>
          <p:nvPr/>
        </p:nvSpPr>
        <p:spPr bwMode="auto">
          <a:xfrm>
            <a:off x="2971800" y="40386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FF0000">
                    <a:alpha val="56862"/>
                  </a:srgbClr>
                </a:solidFill>
                <a:latin typeface="Arial Black"/>
              </a:rPr>
              <a:t>H+</a:t>
            </a:r>
          </a:p>
        </p:txBody>
      </p:sp>
      <p:sp>
        <p:nvSpPr>
          <p:cNvPr id="49169" name="WordArt 39"/>
          <p:cNvSpPr>
            <a:spLocks noChangeArrowheads="1" noChangeShapeType="1" noTextEdit="1"/>
          </p:cNvSpPr>
          <p:nvPr/>
        </p:nvSpPr>
        <p:spPr bwMode="auto">
          <a:xfrm>
            <a:off x="1828800" y="39624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FF0000">
                    <a:alpha val="56862"/>
                  </a:srgbClr>
                </a:solidFill>
                <a:latin typeface="Arial Black"/>
              </a:rPr>
              <a:t>H+</a:t>
            </a:r>
          </a:p>
        </p:txBody>
      </p:sp>
      <p:sp>
        <p:nvSpPr>
          <p:cNvPr id="19" name="WordArt 13"/>
          <p:cNvSpPr>
            <a:spLocks noChangeArrowheads="1" noChangeShapeType="1" noTextEdit="1"/>
          </p:cNvSpPr>
          <p:nvPr/>
        </p:nvSpPr>
        <p:spPr bwMode="auto">
          <a:xfrm>
            <a:off x="1878360" y="234888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20" name="WordArt 13"/>
          <p:cNvSpPr>
            <a:spLocks noChangeArrowheads="1" noChangeShapeType="1" noTextEdit="1"/>
          </p:cNvSpPr>
          <p:nvPr/>
        </p:nvSpPr>
        <p:spPr bwMode="auto">
          <a:xfrm>
            <a:off x="3203848" y="1484784"/>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21" name="WordArt 13"/>
          <p:cNvSpPr>
            <a:spLocks noChangeArrowheads="1" noChangeShapeType="1" noTextEdit="1"/>
          </p:cNvSpPr>
          <p:nvPr/>
        </p:nvSpPr>
        <p:spPr bwMode="auto">
          <a:xfrm>
            <a:off x="1158280" y="245936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22" name="Text Box 5"/>
          <p:cNvSpPr txBox="1">
            <a:spLocks noChangeArrowheads="1"/>
          </p:cNvSpPr>
          <p:nvPr/>
        </p:nvSpPr>
        <p:spPr bwMode="auto">
          <a:xfrm>
            <a:off x="533400" y="1524000"/>
            <a:ext cx="381000" cy="641350"/>
          </a:xfrm>
          <a:prstGeom prst="rect">
            <a:avLst/>
          </a:prstGeom>
          <a:noFill/>
          <a:ln w="9525">
            <a:noFill/>
            <a:miter lim="800000"/>
            <a:headEnd/>
            <a:tailEnd/>
          </a:ln>
          <a:effectLst/>
        </p:spPr>
        <p:txBody>
          <a:bodyPr>
            <a:spAutoFit/>
          </a:bodyPr>
          <a:lstStyle/>
          <a:p>
            <a:pPr>
              <a:spcBef>
                <a:spcPct val="50000"/>
              </a:spcBef>
            </a:pPr>
            <a:r>
              <a:rPr lang="en-US" sz="3600" dirty="0"/>
              <a:t>B</a:t>
            </a:r>
          </a:p>
        </p:txBody>
      </p:sp>
      <p:sp>
        <p:nvSpPr>
          <p:cNvPr id="23" name="Text Box 7"/>
          <p:cNvSpPr txBox="1">
            <a:spLocks noChangeArrowheads="1"/>
          </p:cNvSpPr>
          <p:nvPr/>
        </p:nvSpPr>
        <p:spPr bwMode="auto">
          <a:xfrm>
            <a:off x="533400" y="4495800"/>
            <a:ext cx="381000" cy="641350"/>
          </a:xfrm>
          <a:prstGeom prst="rect">
            <a:avLst/>
          </a:prstGeom>
          <a:noFill/>
          <a:ln w="9525">
            <a:noFill/>
            <a:miter lim="800000"/>
            <a:headEnd/>
            <a:tailEnd/>
          </a:ln>
          <a:effectLst/>
        </p:spPr>
        <p:txBody>
          <a:bodyPr>
            <a:spAutoFit/>
          </a:bodyPr>
          <a:lstStyle/>
          <a:p>
            <a:pPr>
              <a:spcBef>
                <a:spcPct val="50000"/>
              </a:spcBef>
            </a:pPr>
            <a:r>
              <a:rPr lang="en-US" sz="3600" dirty="0"/>
              <a:t>A</a:t>
            </a:r>
          </a:p>
        </p:txBody>
      </p:sp>
      <p:sp>
        <p:nvSpPr>
          <p:cNvPr id="24" name="TextBox 23"/>
          <p:cNvSpPr txBox="1"/>
          <p:nvPr/>
        </p:nvSpPr>
        <p:spPr>
          <a:xfrm>
            <a:off x="3851920" y="1844824"/>
            <a:ext cx="998222" cy="369332"/>
          </a:xfrm>
          <a:prstGeom prst="rect">
            <a:avLst/>
          </a:prstGeom>
          <a:noFill/>
        </p:spPr>
        <p:txBody>
          <a:bodyPr wrap="none" rtlCol="0">
            <a:spAutoFit/>
          </a:bodyPr>
          <a:lstStyle/>
          <a:p>
            <a:r>
              <a:rPr lang="en-US" b="1" dirty="0" smtClean="0"/>
              <a:t>Burette</a:t>
            </a:r>
            <a:endParaRPr lang="en-US" b="1" dirty="0"/>
          </a:p>
        </p:txBody>
      </p:sp>
      <p:sp>
        <p:nvSpPr>
          <p:cNvPr id="25" name="TextBox 24"/>
          <p:cNvSpPr txBox="1"/>
          <p:nvPr/>
        </p:nvSpPr>
        <p:spPr>
          <a:xfrm>
            <a:off x="1475656" y="6165304"/>
            <a:ext cx="1606145" cy="369332"/>
          </a:xfrm>
          <a:prstGeom prst="rect">
            <a:avLst/>
          </a:prstGeom>
          <a:noFill/>
        </p:spPr>
        <p:txBody>
          <a:bodyPr wrap="none" rtlCol="0">
            <a:spAutoFit/>
          </a:bodyPr>
          <a:lstStyle/>
          <a:p>
            <a:r>
              <a:rPr lang="en-US" b="1" dirty="0" smtClean="0"/>
              <a:t>Conical flask</a:t>
            </a:r>
            <a:endParaRPr lang="en-US" b="1" dirty="0"/>
          </a:p>
        </p:txBody>
      </p:sp>
      <p:sp>
        <p:nvSpPr>
          <p:cNvPr id="26" name="Curved Down Arrow 25"/>
          <p:cNvSpPr/>
          <p:nvPr/>
        </p:nvSpPr>
        <p:spPr>
          <a:xfrm rot="7511025">
            <a:off x="3331971" y="3214128"/>
            <a:ext cx="4432268" cy="115212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spd="med"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228600"/>
            <a:ext cx="8015288" cy="914400"/>
          </a:xfrm>
        </p:spPr>
        <p:txBody>
          <a:bodyPr/>
          <a:lstStyle/>
          <a:p>
            <a:pPr eaLnBrk="1" hangingPunct="1"/>
            <a:r>
              <a:rPr lang="en-US" dirty="0" smtClean="0"/>
              <a:t>Watch:</a:t>
            </a:r>
            <a:endParaRPr lang="en-US" dirty="0" smtClean="0">
              <a:sym typeface="WP MathA" pitchFamily="2" charset="2"/>
            </a:endParaRPr>
          </a:p>
        </p:txBody>
      </p:sp>
      <p:sp>
        <p:nvSpPr>
          <p:cNvPr id="50179" name="Rectangle 3"/>
          <p:cNvSpPr>
            <a:spLocks noChangeArrowheads="1"/>
          </p:cNvSpPr>
          <p:nvPr/>
        </p:nvSpPr>
        <p:spPr bwMode="auto">
          <a:xfrm>
            <a:off x="1143000" y="1447800"/>
            <a:ext cx="2514600" cy="1447800"/>
          </a:xfrm>
          <a:prstGeom prst="rect">
            <a:avLst/>
          </a:prstGeom>
          <a:noFill/>
          <a:ln w="9525">
            <a:solidFill>
              <a:schemeClr val="tx1"/>
            </a:solidFill>
            <a:miter lim="800000"/>
            <a:headEnd/>
            <a:tailEnd/>
          </a:ln>
          <a:effectLst/>
        </p:spPr>
        <p:txBody>
          <a:bodyPr wrap="none" anchor="ctr"/>
          <a:lstStyle/>
          <a:p>
            <a:endParaRPr lang="en-US"/>
          </a:p>
        </p:txBody>
      </p:sp>
      <p:sp>
        <p:nvSpPr>
          <p:cNvPr id="50180" name="AutoShape 4"/>
          <p:cNvSpPr>
            <a:spLocks noChangeArrowheads="1"/>
          </p:cNvSpPr>
          <p:nvPr/>
        </p:nvSpPr>
        <p:spPr bwMode="auto">
          <a:xfrm>
            <a:off x="2133600" y="2895600"/>
            <a:ext cx="533400" cy="457200"/>
          </a:xfrm>
          <a:custGeom>
            <a:avLst/>
            <a:gdLst>
              <a:gd name="T0" fmla="*/ 466725 w 21600"/>
              <a:gd name="T1" fmla="*/ 228600 h 21600"/>
              <a:gd name="T2" fmla="*/ 266700 w 21600"/>
              <a:gd name="T3" fmla="*/ 457200 h 21600"/>
              <a:gd name="T4" fmla="*/ 66675 w 21600"/>
              <a:gd name="T5" fmla="*/ 228600 h 21600"/>
              <a:gd name="T6" fmla="*/ 26670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9525">
            <a:solidFill>
              <a:schemeClr val="tx1"/>
            </a:solidFill>
            <a:miter lim="800000"/>
            <a:headEnd/>
            <a:tailEnd/>
          </a:ln>
          <a:effectLst/>
        </p:spPr>
        <p:txBody>
          <a:bodyPr wrap="none" anchor="ctr"/>
          <a:lstStyle/>
          <a:p>
            <a:endParaRPr lang="en-US"/>
          </a:p>
        </p:txBody>
      </p:sp>
      <p:sp>
        <p:nvSpPr>
          <p:cNvPr id="50181" name="Text Box 5"/>
          <p:cNvSpPr txBox="1">
            <a:spLocks noChangeArrowheads="1"/>
          </p:cNvSpPr>
          <p:nvPr/>
        </p:nvSpPr>
        <p:spPr bwMode="auto">
          <a:xfrm>
            <a:off x="533400" y="1524000"/>
            <a:ext cx="381000" cy="641350"/>
          </a:xfrm>
          <a:prstGeom prst="rect">
            <a:avLst/>
          </a:prstGeom>
          <a:noFill/>
          <a:ln w="9525">
            <a:noFill/>
            <a:miter lim="800000"/>
            <a:headEnd/>
            <a:tailEnd/>
          </a:ln>
          <a:effectLst/>
        </p:spPr>
        <p:txBody>
          <a:bodyPr>
            <a:spAutoFit/>
          </a:bodyPr>
          <a:lstStyle/>
          <a:p>
            <a:pPr>
              <a:spcBef>
                <a:spcPct val="50000"/>
              </a:spcBef>
            </a:pPr>
            <a:r>
              <a:rPr lang="en-US" sz="3600" dirty="0"/>
              <a:t>B</a:t>
            </a:r>
          </a:p>
        </p:txBody>
      </p:sp>
      <p:sp>
        <p:nvSpPr>
          <p:cNvPr id="50182" name="Rectangle 6"/>
          <p:cNvSpPr>
            <a:spLocks noChangeArrowheads="1"/>
          </p:cNvSpPr>
          <p:nvPr/>
        </p:nvSpPr>
        <p:spPr bwMode="auto">
          <a:xfrm>
            <a:off x="1143000" y="3810000"/>
            <a:ext cx="2514600" cy="2514600"/>
          </a:xfrm>
          <a:prstGeom prst="rect">
            <a:avLst/>
          </a:prstGeom>
          <a:noFill/>
          <a:ln w="9525">
            <a:solidFill>
              <a:schemeClr val="tx1"/>
            </a:solidFill>
            <a:miter lim="800000"/>
            <a:headEnd/>
            <a:tailEnd/>
          </a:ln>
          <a:effectLst/>
        </p:spPr>
        <p:txBody>
          <a:bodyPr wrap="none" anchor="ctr"/>
          <a:lstStyle/>
          <a:p>
            <a:endParaRPr lang="en-US"/>
          </a:p>
        </p:txBody>
      </p:sp>
      <p:sp>
        <p:nvSpPr>
          <p:cNvPr id="50183" name="Text Box 7"/>
          <p:cNvSpPr txBox="1">
            <a:spLocks noChangeArrowheads="1"/>
          </p:cNvSpPr>
          <p:nvPr/>
        </p:nvSpPr>
        <p:spPr bwMode="auto">
          <a:xfrm>
            <a:off x="533400" y="4495800"/>
            <a:ext cx="381000" cy="641350"/>
          </a:xfrm>
          <a:prstGeom prst="rect">
            <a:avLst/>
          </a:prstGeom>
          <a:noFill/>
          <a:ln w="9525">
            <a:noFill/>
            <a:miter lim="800000"/>
            <a:headEnd/>
            <a:tailEnd/>
          </a:ln>
          <a:effectLst/>
        </p:spPr>
        <p:txBody>
          <a:bodyPr>
            <a:spAutoFit/>
          </a:bodyPr>
          <a:lstStyle/>
          <a:p>
            <a:pPr>
              <a:spcBef>
                <a:spcPct val="50000"/>
              </a:spcBef>
            </a:pPr>
            <a:r>
              <a:rPr lang="en-US" sz="3600" dirty="0"/>
              <a:t>A</a:t>
            </a:r>
          </a:p>
        </p:txBody>
      </p:sp>
      <p:sp>
        <p:nvSpPr>
          <p:cNvPr id="50184" name="Text Box 8"/>
          <p:cNvSpPr txBox="1">
            <a:spLocks noChangeArrowheads="1"/>
          </p:cNvSpPr>
          <p:nvPr/>
        </p:nvSpPr>
        <p:spPr bwMode="auto">
          <a:xfrm>
            <a:off x="5486400" y="4191000"/>
            <a:ext cx="2667000" cy="2287588"/>
          </a:xfrm>
          <a:prstGeom prst="rect">
            <a:avLst/>
          </a:prstGeom>
          <a:noFill/>
          <a:ln w="9525">
            <a:noFill/>
            <a:miter lim="800000"/>
            <a:headEnd/>
            <a:tailEnd/>
          </a:ln>
          <a:effectLst/>
        </p:spPr>
        <p:txBody>
          <a:bodyPr>
            <a:spAutoFit/>
          </a:bodyPr>
          <a:lstStyle/>
          <a:p>
            <a:pPr>
              <a:spcBef>
                <a:spcPct val="50000"/>
              </a:spcBef>
            </a:pPr>
            <a:r>
              <a:rPr lang="en-US" sz="4800"/>
              <a:t>pH is getting higher</a:t>
            </a:r>
          </a:p>
        </p:txBody>
      </p:sp>
      <p:pic>
        <p:nvPicPr>
          <p:cNvPr id="50185" name="Picture 9" descr="MCj02381890000[1]"/>
          <p:cNvPicPr>
            <a:picLocks noChangeAspect="1" noChangeArrowheads="1"/>
          </p:cNvPicPr>
          <p:nvPr/>
        </p:nvPicPr>
        <p:blipFill>
          <a:blip r:embed="rId2" cstate="print"/>
          <a:srcRect/>
          <a:stretch>
            <a:fillRect/>
          </a:stretch>
        </p:blipFill>
        <p:spPr bwMode="auto">
          <a:xfrm>
            <a:off x="3810000" y="5257800"/>
            <a:ext cx="1446213" cy="914400"/>
          </a:xfrm>
          <a:prstGeom prst="rect">
            <a:avLst/>
          </a:prstGeom>
          <a:noFill/>
          <a:ln w="9525">
            <a:noFill/>
            <a:miter lim="800000"/>
            <a:headEnd/>
            <a:tailEnd/>
          </a:ln>
        </p:spPr>
      </p:pic>
      <p:sp>
        <p:nvSpPr>
          <p:cNvPr id="50186" name="WordArt 10"/>
          <p:cNvSpPr>
            <a:spLocks noChangeArrowheads="1" noChangeShapeType="1" noTextEdit="1"/>
          </p:cNvSpPr>
          <p:nvPr/>
        </p:nvSpPr>
        <p:spPr bwMode="auto">
          <a:xfrm>
            <a:off x="1763688" y="1556792"/>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50187" name="WordArt 11"/>
          <p:cNvSpPr>
            <a:spLocks noChangeArrowheads="1" noChangeShapeType="1" noTextEdit="1"/>
          </p:cNvSpPr>
          <p:nvPr/>
        </p:nvSpPr>
        <p:spPr bwMode="auto">
          <a:xfrm>
            <a:off x="2743200" y="44196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0000FF">
                    <a:alpha val="52940"/>
                  </a:srgbClr>
                </a:solidFill>
                <a:latin typeface="Arial Black"/>
              </a:rPr>
              <a:t>H-OH</a:t>
            </a:r>
          </a:p>
        </p:txBody>
      </p:sp>
      <p:sp>
        <p:nvSpPr>
          <p:cNvPr id="50188" name="WordArt 12"/>
          <p:cNvSpPr>
            <a:spLocks noChangeArrowheads="1" noChangeShapeType="1" noTextEdit="1"/>
          </p:cNvSpPr>
          <p:nvPr/>
        </p:nvSpPr>
        <p:spPr bwMode="auto">
          <a:xfrm>
            <a:off x="3059832" y="1484784"/>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50189" name="WordArt 13"/>
          <p:cNvSpPr>
            <a:spLocks noChangeArrowheads="1" noChangeShapeType="1" noTextEdit="1"/>
          </p:cNvSpPr>
          <p:nvPr/>
        </p:nvSpPr>
        <p:spPr bwMode="auto">
          <a:xfrm>
            <a:off x="1259632" y="234888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50190" name="WordArt 14"/>
          <p:cNvSpPr>
            <a:spLocks noChangeArrowheads="1" noChangeShapeType="1" noTextEdit="1"/>
          </p:cNvSpPr>
          <p:nvPr/>
        </p:nvSpPr>
        <p:spPr bwMode="auto">
          <a:xfrm>
            <a:off x="1187624" y="1556792"/>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6862"/>
                  </a:srgbClr>
                </a:solidFill>
                <a:latin typeface="Arial Black"/>
              </a:rPr>
              <a:t>OH-</a:t>
            </a:r>
          </a:p>
        </p:txBody>
      </p:sp>
      <p:sp>
        <p:nvSpPr>
          <p:cNvPr id="50191" name="WordArt 15"/>
          <p:cNvSpPr>
            <a:spLocks noChangeArrowheads="1" noChangeShapeType="1" noTextEdit="1"/>
          </p:cNvSpPr>
          <p:nvPr/>
        </p:nvSpPr>
        <p:spPr bwMode="auto">
          <a:xfrm>
            <a:off x="1600200" y="48006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FF0000">
                    <a:alpha val="56862"/>
                  </a:srgbClr>
                </a:solidFill>
                <a:latin typeface="Arial Black"/>
              </a:rPr>
              <a:t>H+</a:t>
            </a:r>
          </a:p>
        </p:txBody>
      </p:sp>
      <p:sp>
        <p:nvSpPr>
          <p:cNvPr id="50192" name="WordArt 16"/>
          <p:cNvSpPr>
            <a:spLocks noChangeArrowheads="1" noChangeShapeType="1" noTextEdit="1"/>
          </p:cNvSpPr>
          <p:nvPr/>
        </p:nvSpPr>
        <p:spPr bwMode="auto">
          <a:xfrm>
            <a:off x="2286000" y="54102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FF0000">
                    <a:alpha val="56862"/>
                  </a:srgbClr>
                </a:solidFill>
                <a:latin typeface="Arial Black"/>
              </a:rPr>
              <a:t>H+</a:t>
            </a:r>
          </a:p>
        </p:txBody>
      </p:sp>
      <p:sp>
        <p:nvSpPr>
          <p:cNvPr id="50193" name="WordArt 17"/>
          <p:cNvSpPr>
            <a:spLocks noChangeArrowheads="1" noChangeShapeType="1" noTextEdit="1"/>
          </p:cNvSpPr>
          <p:nvPr/>
        </p:nvSpPr>
        <p:spPr bwMode="auto">
          <a:xfrm>
            <a:off x="3048000" y="54102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FF0000">
                    <a:alpha val="56862"/>
                  </a:srgbClr>
                </a:solidFill>
                <a:latin typeface="Arial Black"/>
              </a:rPr>
              <a:t>H+</a:t>
            </a:r>
          </a:p>
        </p:txBody>
      </p:sp>
      <p:sp>
        <p:nvSpPr>
          <p:cNvPr id="50194" name="WordArt 19"/>
          <p:cNvSpPr>
            <a:spLocks noChangeArrowheads="1" noChangeShapeType="1" noTextEdit="1"/>
          </p:cNvSpPr>
          <p:nvPr/>
        </p:nvSpPr>
        <p:spPr bwMode="auto">
          <a:xfrm>
            <a:off x="1828800" y="396240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solidFill>
                  <a:srgbClr val="FF0000">
                    <a:alpha val="56862"/>
                  </a:srgbClr>
                </a:solidFill>
                <a:latin typeface="Arial Black"/>
              </a:rPr>
              <a:t>H+</a:t>
            </a:r>
          </a:p>
        </p:txBody>
      </p:sp>
      <p:sp>
        <p:nvSpPr>
          <p:cNvPr id="19" name="WordArt 13"/>
          <p:cNvSpPr>
            <a:spLocks noChangeArrowheads="1" noChangeShapeType="1" noTextEdit="1"/>
          </p:cNvSpPr>
          <p:nvPr/>
        </p:nvSpPr>
        <p:spPr bwMode="auto">
          <a:xfrm>
            <a:off x="3059832" y="2276872"/>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20" name="WordArt 13"/>
          <p:cNvSpPr>
            <a:spLocks noChangeArrowheads="1" noChangeShapeType="1" noTextEdit="1"/>
          </p:cNvSpPr>
          <p:nvPr/>
        </p:nvSpPr>
        <p:spPr bwMode="auto">
          <a:xfrm>
            <a:off x="2339752" y="1484784"/>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
        <p:nvSpPr>
          <p:cNvPr id="21" name="WordArt 13"/>
          <p:cNvSpPr>
            <a:spLocks noChangeArrowheads="1" noChangeShapeType="1" noTextEdit="1"/>
          </p:cNvSpPr>
          <p:nvPr/>
        </p:nvSpPr>
        <p:spPr bwMode="auto">
          <a:xfrm>
            <a:off x="1835696" y="2348880"/>
            <a:ext cx="533400" cy="6096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dirty="0">
                <a:ln w="9525">
                  <a:round/>
                  <a:headEnd/>
                  <a:tailEnd/>
                </a:ln>
                <a:solidFill>
                  <a:srgbClr val="00FF00">
                    <a:alpha val="52940"/>
                  </a:srgbClr>
                </a:solidFill>
                <a:latin typeface="Arial Black"/>
              </a:rPr>
              <a:t>OH-</a:t>
            </a:r>
          </a:p>
        </p:txBody>
      </p:sp>
    </p:spTree>
  </p:cSld>
  <p:clrMapOvr>
    <a:masterClrMapping/>
  </p:clrMapOvr>
  <p:transition spd="med" advClick="0"/>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4623</TotalTime>
  <Words>1180</Words>
  <Application>Microsoft Office PowerPoint</Application>
  <PresentationFormat>On-screen Show (4:3)</PresentationFormat>
  <Paragraphs>226</Paragraphs>
  <Slides>31</Slides>
  <Notes>16</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Flow</vt:lpstr>
      <vt:lpstr>Titration   Volumetric analysis </vt:lpstr>
      <vt:lpstr>Titration</vt:lpstr>
      <vt:lpstr>Titration</vt:lpstr>
      <vt:lpstr>Standard solutions</vt:lpstr>
      <vt:lpstr>Primary standard</vt:lpstr>
      <vt:lpstr>Non standard solutions</vt:lpstr>
      <vt:lpstr>Calculation of Results from titration </vt:lpstr>
      <vt:lpstr>Watch:</vt:lpstr>
      <vt:lpstr>Watch:</vt:lpstr>
      <vt:lpstr>Watch:</vt:lpstr>
      <vt:lpstr>Watch:</vt:lpstr>
      <vt:lpstr>Watch:</vt:lpstr>
      <vt:lpstr>Watch:</vt:lpstr>
      <vt:lpstr>Watch:</vt:lpstr>
      <vt:lpstr>Na2CO3    +   2HCl     2NaCl   +    H2O    +    CO2           1 mole      2 moles      2 moles       1 mole     1 mole</vt:lpstr>
      <vt:lpstr>Apparatus used</vt:lpstr>
      <vt:lpstr>Slide 17</vt:lpstr>
      <vt:lpstr>Precautions when using equipment</vt:lpstr>
      <vt:lpstr>Precautions</vt:lpstr>
      <vt:lpstr>      Why is a conical flask, rather than a beaker, used in the experiment?</vt:lpstr>
      <vt:lpstr>Why is the funnel removed from the burette after adding the acid solution? </vt:lpstr>
      <vt:lpstr>In using a burette, it is important:- (a) to rinse it with a little of the solution it is going to contain.  (b) to clamp it vertically. (c) to have the part below the tap full?</vt:lpstr>
      <vt:lpstr> (a) Rinsing</vt:lpstr>
      <vt:lpstr>(b) clamp vertically</vt:lpstr>
      <vt:lpstr>(c) Full tap</vt:lpstr>
      <vt:lpstr>The following procedures were carried out during the titration:  The sides of the conical flask were washed down with distal water. The conical flask was frequently swirled or shaken.   Give one reason for carrying out each of these procedures.</vt:lpstr>
      <vt:lpstr>Slide 27</vt:lpstr>
      <vt:lpstr>Slide 28</vt:lpstr>
      <vt:lpstr>Calculation example</vt:lpstr>
      <vt:lpstr>Calculations</vt:lpstr>
      <vt:lpstr>Slide 31</vt:lpstr>
    </vt:vector>
  </TitlesOfParts>
  <Company>Alialbakaa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Titration</dc:title>
  <dc:creator>Ali Rasool Albakaa</dc:creator>
  <cp:lastModifiedBy>Ali Rasool Albakaa</cp:lastModifiedBy>
  <cp:revision>8</cp:revision>
  <dcterms:created xsi:type="dcterms:W3CDTF">2014-11-29T04:53:56Z</dcterms:created>
  <dcterms:modified xsi:type="dcterms:W3CDTF">2014-12-22T15:34:13Z</dcterms:modified>
</cp:coreProperties>
</file>