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89156"/>
            <a:ext cx="3200400" cy="21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English Language 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2514600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Lecture 1,2,3</a:t>
            </a:r>
          </a:p>
          <a:p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1</a:t>
            </a:r>
            <a:r>
              <a:rPr lang="en-GB" b="1" baseline="30000" dirty="0" smtClean="0">
                <a:solidFill>
                  <a:schemeClr val="tx1"/>
                </a:solidFill>
              </a:rPr>
              <a:t>st</a:t>
            </a:r>
            <a:r>
              <a:rPr lang="en-GB" b="1" dirty="0" smtClean="0">
                <a:solidFill>
                  <a:schemeClr val="tx1"/>
                </a:solidFill>
              </a:rPr>
              <a:t> stage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Dr Samah A. Jassam BSc MSc PhD </a:t>
            </a:r>
            <a:r>
              <a:rPr lang="en-GB" b="1" dirty="0" err="1" smtClean="0">
                <a:solidFill>
                  <a:schemeClr val="tx1"/>
                </a:solidFill>
              </a:rPr>
              <a:t>MRSB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3" y="0"/>
            <a:ext cx="2683438" cy="139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8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97143"/>
            <a:ext cx="4167188" cy="238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57200"/>
            <a:ext cx="5410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7- We </a:t>
            </a:r>
            <a:r>
              <a:rPr lang="en-US" sz="2400" b="1" dirty="0">
                <a:solidFill>
                  <a:srgbClr val="0070C0"/>
                </a:solidFill>
              </a:rPr>
              <a:t>use the present continuous tense to talk about the future: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for something which has been arranged or planned</a:t>
            </a:r>
            <a:r>
              <a:rPr lang="en-US" sz="2000" dirty="0"/>
              <a:t>: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Mary</a:t>
            </a:r>
            <a:r>
              <a:rPr lang="en-US" sz="2000" b="1" dirty="0"/>
              <a:t> is going </a:t>
            </a:r>
            <a:r>
              <a:rPr lang="en-US" sz="2000" dirty="0"/>
              <a:t>to a new school </a:t>
            </a:r>
            <a:r>
              <a:rPr lang="en-US" sz="2000" u="sng" dirty="0"/>
              <a:t>next </a:t>
            </a:r>
            <a:r>
              <a:rPr lang="en-US" sz="2000" u="sng" dirty="0" smtClean="0"/>
              <a:t>term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</a:t>
            </a:r>
            <a:r>
              <a:rPr lang="en-US" sz="2000" dirty="0"/>
              <a:t> </a:t>
            </a:r>
            <a:r>
              <a:rPr lang="en-US" sz="2000" b="1" dirty="0"/>
              <a:t>are you doing </a:t>
            </a:r>
            <a:r>
              <a:rPr lang="en-US" sz="2000" u="sng" dirty="0"/>
              <a:t>next week</a:t>
            </a:r>
            <a:r>
              <a:rPr lang="en-US" sz="2000" dirty="0"/>
              <a:t>?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8. </a:t>
            </a:r>
            <a:r>
              <a:rPr lang="en-US" sz="2400" b="1" dirty="0">
                <a:solidFill>
                  <a:srgbClr val="0070C0"/>
                </a:solidFill>
              </a:rPr>
              <a:t>We can use the present continuous to talk about the </a:t>
            </a:r>
            <a:r>
              <a:rPr lang="en-US" sz="2400" b="1" dirty="0" smtClean="0">
                <a:solidFill>
                  <a:srgbClr val="0070C0"/>
                </a:solidFill>
              </a:rPr>
              <a:t>past, </a:t>
            </a:r>
            <a:r>
              <a:rPr lang="en-US" sz="2400" b="1" u="sng" dirty="0" smtClean="0">
                <a:solidFill>
                  <a:srgbClr val="0070C0"/>
                </a:solidFill>
              </a:rPr>
              <a:t>When </a:t>
            </a:r>
            <a:r>
              <a:rPr lang="en-US" sz="2400" b="1" u="sng" dirty="0">
                <a:solidFill>
                  <a:srgbClr val="0070C0"/>
                </a:solidFill>
              </a:rPr>
              <a:t>we are telling a story: 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dirty="0"/>
              <a:t>we are summarising the story from a book, film or </a:t>
            </a:r>
            <a:r>
              <a:rPr lang="en-US" sz="2000" dirty="0" smtClean="0"/>
              <a:t>play.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7860" b="17079"/>
          <a:stretch/>
        </p:blipFill>
        <p:spPr bwMode="auto">
          <a:xfrm>
            <a:off x="5257801" y="1398538"/>
            <a:ext cx="3886200" cy="17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3"/>
          <a:stretch/>
        </p:blipFill>
        <p:spPr bwMode="auto">
          <a:xfrm>
            <a:off x="5943599" y="457200"/>
            <a:ext cx="2059939" cy="10812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581" y="76200"/>
            <a:ext cx="477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P</a:t>
            </a:r>
            <a:r>
              <a:rPr lang="en-GB" sz="3200" b="1" dirty="0" smtClean="0">
                <a:solidFill>
                  <a:srgbClr val="FF0000"/>
                </a:solidFill>
              </a:rPr>
              <a:t>resent perfect </a:t>
            </a:r>
            <a:r>
              <a:rPr lang="en-GB" sz="3200" b="1" dirty="0">
                <a:solidFill>
                  <a:srgbClr val="FF0000"/>
                </a:solidFill>
              </a:rPr>
              <a:t>continuous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762000"/>
            <a:ext cx="8229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The present perfect continuous is formed with </a:t>
            </a:r>
            <a:r>
              <a:rPr lang="en-GB" sz="2400" b="1" i="1" dirty="0"/>
              <a:t>have/has been </a:t>
            </a:r>
            <a:r>
              <a:rPr lang="en-GB" sz="2400" b="1" dirty="0"/>
              <a:t>and the </a:t>
            </a:r>
            <a:r>
              <a:rPr lang="en-GB" sz="2400" b="1" i="1" dirty="0"/>
              <a:t>-</a:t>
            </a:r>
            <a:r>
              <a:rPr lang="en-GB" sz="2400" b="1" i="1" dirty="0" err="1"/>
              <a:t>ing</a:t>
            </a:r>
            <a:r>
              <a:rPr lang="en-GB" sz="2400" b="1" dirty="0"/>
              <a:t> form of the verb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81000" y="1661279"/>
            <a:ext cx="495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Use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1- We </a:t>
            </a:r>
            <a:r>
              <a:rPr lang="en-GB" sz="2400" b="1" dirty="0">
                <a:solidFill>
                  <a:srgbClr val="0070C0"/>
                </a:solidFill>
              </a:rPr>
              <a:t>use the present perfect </a:t>
            </a:r>
            <a:r>
              <a:rPr lang="en-GB" sz="2400" b="1" dirty="0" smtClean="0">
                <a:solidFill>
                  <a:srgbClr val="0070C0"/>
                </a:solidFill>
              </a:rPr>
              <a:t>tense</a:t>
            </a:r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for </a:t>
            </a:r>
            <a:r>
              <a:rPr lang="en-GB" sz="2400" b="1" dirty="0">
                <a:solidFill>
                  <a:srgbClr val="0070C0"/>
                </a:solidFill>
              </a:rPr>
              <a:t>something that started in the past and continues in the present</a:t>
            </a:r>
            <a:r>
              <a:rPr lang="en-GB" sz="2400" b="1" dirty="0" smtClean="0">
                <a:solidFill>
                  <a:srgbClr val="0070C0"/>
                </a:solidFill>
              </a:rPr>
              <a:t>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They’ve been married for nearly fifty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 has lived in Liverpool all her life.</a:t>
            </a:r>
          </a:p>
          <a:p>
            <a:endParaRPr lang="en-GB" dirty="0"/>
          </a:p>
          <a:p>
            <a:r>
              <a:rPr lang="en-GB" sz="2400" b="1" dirty="0">
                <a:solidFill>
                  <a:srgbClr val="0070C0"/>
                </a:solidFill>
              </a:rPr>
              <a:t>Note: We normally use the present perfect continuous for this: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 has been living in Liverpool all her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It’s been raining for hours.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07" t="20405"/>
          <a:stretch/>
        </p:blipFill>
        <p:spPr bwMode="auto">
          <a:xfrm>
            <a:off x="5791200" y="1440896"/>
            <a:ext cx="3209925" cy="284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7" t="16690" r="56659"/>
          <a:stretch/>
        </p:blipFill>
        <p:spPr bwMode="auto">
          <a:xfrm>
            <a:off x="5825613" y="4218062"/>
            <a:ext cx="3175512" cy="26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35" y="993764"/>
            <a:ext cx="40163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983932"/>
            <a:ext cx="5562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2- for </a:t>
            </a:r>
            <a:r>
              <a:rPr lang="en-GB" sz="2400" b="1" dirty="0">
                <a:solidFill>
                  <a:srgbClr val="0070C0"/>
                </a:solidFill>
              </a:rPr>
              <a:t>something we have done several times in the past and continue to do: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</a:t>
            </a:r>
            <a:r>
              <a:rPr lang="en-GB" sz="2000" b="1" dirty="0" smtClean="0"/>
              <a:t>’ve </a:t>
            </a:r>
            <a:r>
              <a:rPr lang="en-GB" sz="2000" b="1" dirty="0"/>
              <a:t>played</a:t>
            </a:r>
            <a:r>
              <a:rPr lang="en-GB" sz="2000" dirty="0"/>
              <a:t> the guitar ever since I was a </a:t>
            </a:r>
            <a:r>
              <a:rPr lang="en-GB" sz="2000" dirty="0" smtClean="0"/>
              <a:t>teenager.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He</a:t>
            </a:r>
            <a:r>
              <a:rPr lang="en-GB" sz="2000" dirty="0"/>
              <a:t> </a:t>
            </a:r>
            <a:r>
              <a:rPr lang="en-GB" sz="2000" b="1" dirty="0"/>
              <a:t>has written</a:t>
            </a:r>
            <a:r>
              <a:rPr lang="en-GB" sz="2000" dirty="0"/>
              <a:t> three books and he is working on another </a:t>
            </a:r>
            <a:r>
              <a:rPr lang="en-GB" sz="2000" dirty="0" smtClean="0"/>
              <a:t>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</a:t>
            </a:r>
            <a:r>
              <a:rPr lang="en-GB" sz="2000" b="1" dirty="0" smtClean="0"/>
              <a:t>’ve </a:t>
            </a:r>
            <a:r>
              <a:rPr lang="en-GB" sz="2000" b="1" dirty="0"/>
              <a:t>been watching</a:t>
            </a:r>
            <a:r>
              <a:rPr lang="en-GB" sz="2000" dirty="0"/>
              <a:t> that programme every week.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400" b="1" dirty="0" smtClean="0">
                <a:solidFill>
                  <a:srgbClr val="0070C0"/>
                </a:solidFill>
              </a:rPr>
              <a:t>3- We </a:t>
            </a:r>
            <a:r>
              <a:rPr lang="en-GB" sz="2400" b="1" dirty="0">
                <a:solidFill>
                  <a:srgbClr val="0070C0"/>
                </a:solidFill>
              </a:rPr>
              <a:t>often use a clause with </a:t>
            </a:r>
            <a:r>
              <a:rPr lang="en-GB" sz="2400" b="1" i="1" dirty="0">
                <a:solidFill>
                  <a:srgbClr val="0070C0"/>
                </a:solidFill>
              </a:rPr>
              <a:t>since </a:t>
            </a:r>
            <a:r>
              <a:rPr lang="en-GB" sz="2400" b="1" dirty="0" smtClean="0">
                <a:solidFill>
                  <a:srgbClr val="0070C0"/>
                </a:solidFill>
              </a:rPr>
              <a:t>to show</a:t>
            </a:r>
            <a:r>
              <a:rPr lang="en-GB" sz="2400" b="1" dirty="0">
                <a:solidFill>
                  <a:srgbClr val="0070C0"/>
                </a:solidFill>
              </a:rPr>
              <a:t> when something started in the past: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</a:t>
            </a:r>
            <a:r>
              <a:rPr lang="en-GB" sz="2000" b="1" dirty="0" smtClean="0"/>
              <a:t>’ve </a:t>
            </a:r>
            <a:r>
              <a:rPr lang="en-GB" sz="2000" b="1" dirty="0"/>
              <a:t>been staying</a:t>
            </a:r>
            <a:r>
              <a:rPr lang="en-GB" sz="2000" dirty="0"/>
              <a:t> with us since last </a:t>
            </a:r>
            <a:r>
              <a:rPr lang="en-GB" sz="2000" dirty="0" smtClean="0"/>
              <a:t>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</a:t>
            </a:r>
            <a:r>
              <a:rPr lang="en-GB" sz="2000" dirty="0"/>
              <a:t> </a:t>
            </a:r>
            <a:r>
              <a:rPr lang="en-GB" sz="2000" b="1" dirty="0"/>
              <a:t>have worked</a:t>
            </a:r>
            <a:r>
              <a:rPr lang="en-GB" sz="2000" dirty="0"/>
              <a:t> here since I left </a:t>
            </a:r>
            <a:r>
              <a:rPr lang="en-GB" sz="2000" dirty="0" smtClean="0"/>
              <a:t>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</a:t>
            </a:r>
            <a:r>
              <a:rPr lang="en-GB" sz="2000" b="1" dirty="0" smtClean="0"/>
              <a:t>’ve </a:t>
            </a:r>
            <a:r>
              <a:rPr lang="en-GB" sz="2000" b="1" dirty="0"/>
              <a:t>been watching</a:t>
            </a:r>
            <a:r>
              <a:rPr lang="en-GB" sz="2000" dirty="0"/>
              <a:t> that programme every week since it started.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76200"/>
            <a:ext cx="477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P</a:t>
            </a:r>
            <a:r>
              <a:rPr lang="en-GB" sz="3200" b="1" dirty="0" smtClean="0">
                <a:solidFill>
                  <a:srgbClr val="FF0000"/>
                </a:solidFill>
              </a:rPr>
              <a:t>resent perfect </a:t>
            </a:r>
            <a:r>
              <a:rPr lang="en-GB" sz="3200" b="1" dirty="0">
                <a:solidFill>
                  <a:srgbClr val="FF0000"/>
                </a:solidFill>
              </a:rPr>
              <a:t>continuous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88231"/>
            <a:ext cx="3483425" cy="26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37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166843"/>
            <a:ext cx="8229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2400" b="1" dirty="0">
                <a:solidFill>
                  <a:srgbClr val="0070C0"/>
                </a:solidFill>
              </a:rPr>
              <a:t>We do not use the present perfect with an adverbial which refers to past time which is finished: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 have seen that film yesterday.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have just bought a new car last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When we were children we have been to California.</a:t>
            </a:r>
          </a:p>
          <a:p>
            <a:endParaRPr lang="en-GB" dirty="0"/>
          </a:p>
          <a:p>
            <a:r>
              <a:rPr lang="en-GB" sz="2400" b="1" dirty="0">
                <a:solidFill>
                  <a:srgbClr val="0070C0"/>
                </a:solidFill>
              </a:rPr>
              <a:t>But we can use it to refer to a time which is not yet finished: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Have you seen </a:t>
            </a:r>
            <a:r>
              <a:rPr lang="en-GB" sz="2000" dirty="0" smtClean="0"/>
              <a:t>Geoffrey today</a:t>
            </a:r>
            <a:r>
              <a:rPr lang="en-GB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have bought a new car this week.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3340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WARNING:</a:t>
            </a:r>
          </a:p>
        </p:txBody>
      </p:sp>
    </p:spTree>
    <p:extLst>
      <p:ext uri="{BB962C8B-B14F-4D97-AF65-F5344CB8AC3E}">
        <p14:creationId xmlns:p14="http://schemas.microsoft.com/office/powerpoint/2010/main" val="783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7239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728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Thank you and good luck!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856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27075"/>
            <a:ext cx="6248400" cy="69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The used references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932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534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400" b="1" dirty="0" smtClean="0"/>
              <a:t>Lecture 1 </a:t>
            </a:r>
            <a:endParaRPr lang="en-GB" sz="1400" b="1" dirty="0"/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</a:rPr>
              <a:t>How to Introduce Yourself in </a:t>
            </a:r>
            <a:r>
              <a:rPr lang="en-GB" sz="3200" b="1" dirty="0" smtClean="0">
                <a:solidFill>
                  <a:srgbClr val="FF0000"/>
                </a:solidFill>
              </a:rPr>
              <a:t>English</a:t>
            </a:r>
            <a:endParaRPr lang="en-GB" sz="3200" b="1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rgbClr val="222222"/>
                </a:solidFill>
              </a:rPr>
              <a:t>Break </a:t>
            </a:r>
            <a:r>
              <a:rPr lang="en-GB" sz="2800" dirty="0">
                <a:solidFill>
                  <a:srgbClr val="222222"/>
                </a:solidFill>
              </a:rPr>
              <a:t>the Ice. “Break the ice” is a common English expression. ...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rgbClr val="222222"/>
                </a:solidFill>
              </a:rPr>
              <a:t> Ask </a:t>
            </a:r>
            <a:r>
              <a:rPr lang="en-GB" sz="2800" dirty="0">
                <a:solidFill>
                  <a:srgbClr val="222222"/>
                </a:solidFill>
              </a:rPr>
              <a:t>Follow-up Questions. You need to keep the conversation going. ...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rgbClr val="222222"/>
                </a:solidFill>
              </a:rPr>
              <a:t> Listen </a:t>
            </a:r>
            <a:r>
              <a:rPr lang="en-GB" sz="2800" dirty="0">
                <a:solidFill>
                  <a:srgbClr val="222222"/>
                </a:solidFill>
              </a:rPr>
              <a:t>and Ask More Questions. ...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rgbClr val="222222"/>
                </a:solidFill>
              </a:rPr>
              <a:t> Prepare </a:t>
            </a:r>
            <a:r>
              <a:rPr lang="en-GB" sz="2800" dirty="0">
                <a:solidFill>
                  <a:srgbClr val="222222"/>
                </a:solidFill>
              </a:rPr>
              <a:t>Basic Answers about Yourself. ...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rgbClr val="222222"/>
                </a:solidFill>
              </a:rPr>
              <a:t> Have </a:t>
            </a:r>
            <a:r>
              <a:rPr lang="en-GB" sz="2800" dirty="0">
                <a:solidFill>
                  <a:srgbClr val="222222"/>
                </a:solidFill>
              </a:rPr>
              <a:t>an Exit Plan. ...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rgbClr val="222222"/>
                </a:solidFill>
              </a:rPr>
              <a:t> Smile </a:t>
            </a:r>
            <a:r>
              <a:rPr lang="en-GB" sz="2800" dirty="0">
                <a:solidFill>
                  <a:srgbClr val="222222"/>
                </a:solidFill>
              </a:rPr>
              <a:t>and Be Confident.</a:t>
            </a:r>
          </a:p>
          <a:p>
            <a:pPr>
              <a:lnSpc>
                <a:spcPct val="150000"/>
              </a:lnSpc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930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>
                <a:solidFill>
                  <a:srgbClr val="FF0000"/>
                </a:solidFill>
              </a:rPr>
              <a:t>How to Introduce Yourself in </a:t>
            </a:r>
            <a:r>
              <a:rPr lang="en-GB" sz="2400" b="1" dirty="0" smtClean="0">
                <a:solidFill>
                  <a:srgbClr val="FF0000"/>
                </a:solidFill>
              </a:rPr>
              <a:t>English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media.llb.re.s3.amazonaws.com/pub/notes/introducing1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19" b="73727"/>
          <a:stretch/>
        </p:blipFill>
        <p:spPr bwMode="auto">
          <a:xfrm>
            <a:off x="304799" y="609600"/>
            <a:ext cx="44171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edia.llb.re.s3.amazonaws.com/pub/notes/introducing1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59" t="24768" b="81"/>
          <a:stretch/>
        </p:blipFill>
        <p:spPr bwMode="auto">
          <a:xfrm>
            <a:off x="5181600" y="48537"/>
            <a:ext cx="3895418" cy="67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81277"/>
          <a:stretch/>
        </p:blipFill>
        <p:spPr bwMode="auto">
          <a:xfrm>
            <a:off x="235361" y="3657600"/>
            <a:ext cx="494378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3712" y="62201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189637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2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02812" y="365993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3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555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rammar.tips/wp-content/uploads/2016/03/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0"/>
            <a:ext cx="724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999" y="7374"/>
            <a:ext cx="301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present simple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" y="762000"/>
            <a:ext cx="8763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The present tense is the base form of the verb: I work in London.</a:t>
            </a:r>
            <a:br>
              <a:rPr lang="en-US" sz="2400" b="1" dirty="0" smtClean="0"/>
            </a:br>
            <a:r>
              <a:rPr lang="en-US" sz="2400" b="1" dirty="0" smtClean="0"/>
              <a:t>But the third person (she/he/it) adds an </a:t>
            </a:r>
            <a:r>
              <a:rPr lang="en-US" sz="2400" b="1" i="1" dirty="0" smtClean="0"/>
              <a:t>-s</a:t>
            </a:r>
            <a:r>
              <a:rPr lang="en-US" sz="2400" b="1" dirty="0" smtClean="0"/>
              <a:t>: She work</a:t>
            </a:r>
            <a:r>
              <a:rPr lang="en-US" sz="2400" b="1" u="sng" dirty="0" smtClean="0"/>
              <a:t>s</a:t>
            </a:r>
            <a:r>
              <a:rPr lang="en-US" sz="2400" b="1" dirty="0" smtClean="0"/>
              <a:t> in London.</a:t>
            </a:r>
            <a:endParaRPr lang="ar-IQ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1981200"/>
            <a:ext cx="84201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Use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1- We use the present tense to talk about: something that is true in the present</a:t>
            </a:r>
          </a:p>
          <a:p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</a:t>
            </a:r>
            <a:r>
              <a:rPr lang="en-US" sz="2000" b="1" dirty="0" smtClean="0"/>
              <a:t>’m </a:t>
            </a:r>
            <a:r>
              <a:rPr lang="en-US" sz="2000" dirty="0" smtClean="0"/>
              <a:t>nineteen years old.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He </a:t>
            </a:r>
            <a:r>
              <a:rPr lang="en-US" sz="2000" b="1" dirty="0" smtClean="0"/>
              <a:t>lives </a:t>
            </a:r>
            <a:r>
              <a:rPr lang="en-US" sz="2000" dirty="0" smtClean="0"/>
              <a:t>in London.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</a:t>
            </a:r>
            <a:r>
              <a:rPr lang="en-US" sz="2000" b="1" dirty="0" smtClean="0"/>
              <a:t>’m</a:t>
            </a:r>
            <a:r>
              <a:rPr lang="en-US" sz="2000" dirty="0" smtClean="0"/>
              <a:t> a student.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 </a:t>
            </a:r>
            <a:r>
              <a:rPr lang="en-US" sz="2000" b="1" dirty="0" smtClean="0"/>
              <a:t>play </a:t>
            </a:r>
            <a:r>
              <a:rPr lang="en-US" sz="2000" dirty="0" smtClean="0"/>
              <a:t>football every weekend.</a:t>
            </a:r>
          </a:p>
          <a:p>
            <a:endParaRPr lang="en-US" sz="2000" i="1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2-We use words like:  </a:t>
            </a:r>
            <a:r>
              <a:rPr lang="en-US" sz="2400" b="1" i="1" dirty="0" smtClean="0">
                <a:solidFill>
                  <a:srgbClr val="FF0000"/>
                </a:solidFill>
              </a:rPr>
              <a:t>sometimes, often. always, and never</a:t>
            </a:r>
            <a:r>
              <a:rPr lang="en-US" sz="2400" b="1" dirty="0" smtClean="0">
                <a:solidFill>
                  <a:srgbClr val="0070C0"/>
                </a:solidFill>
              </a:rPr>
              <a:t> (adverbs of frequency) with the present tense: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 </a:t>
            </a:r>
            <a:r>
              <a:rPr lang="en-US" sz="2000" b="1" dirty="0" smtClean="0"/>
              <a:t>sometimes </a:t>
            </a:r>
            <a:r>
              <a:rPr lang="en-US" sz="2000" dirty="0" smtClean="0"/>
              <a:t>go to the cinema.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She </a:t>
            </a:r>
            <a:r>
              <a:rPr lang="en-US" sz="2000" b="1" dirty="0" smtClean="0"/>
              <a:t>never </a:t>
            </a:r>
            <a:r>
              <a:rPr lang="en-US" sz="2000" dirty="0" smtClean="0"/>
              <a:t>plays football.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90500" y="6504801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https://learnenglish.britishcouncil.org/en/english-grammar/verbs/present-tense/present-simple</a:t>
            </a:r>
            <a:endParaRPr lang="ar-IQ" sz="1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29" y="2709475"/>
            <a:ext cx="3993072" cy="21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3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458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3- something that is always true: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adult human body </a:t>
            </a:r>
            <a:r>
              <a:rPr lang="en-US" b="1" dirty="0" smtClean="0"/>
              <a:t>contains </a:t>
            </a:r>
            <a:r>
              <a:rPr lang="en-US" dirty="0" smtClean="0"/>
              <a:t>206 bones.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 </a:t>
            </a:r>
            <a:r>
              <a:rPr lang="en-US" b="1" dirty="0" smtClean="0"/>
              <a:t>travels </a:t>
            </a:r>
            <a:r>
              <a:rPr lang="en-US" dirty="0" smtClean="0"/>
              <a:t>at almost 300,000 </a:t>
            </a:r>
            <a:r>
              <a:rPr lang="en-US" dirty="0" err="1" smtClean="0"/>
              <a:t>kilometres</a:t>
            </a:r>
            <a:r>
              <a:rPr lang="en-US" dirty="0" smtClean="0"/>
              <a:t> per second.</a:t>
            </a:r>
          </a:p>
          <a:p>
            <a:r>
              <a:rPr lang="en-US" dirty="0" smtClean="0"/>
              <a:t>  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4- something that is fixed in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school term </a:t>
            </a:r>
            <a:r>
              <a:rPr lang="en-US" b="1" dirty="0" smtClean="0"/>
              <a:t>starts </a:t>
            </a:r>
            <a:r>
              <a:rPr lang="en-US" dirty="0" smtClean="0"/>
              <a:t>next week.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train </a:t>
            </a:r>
            <a:r>
              <a:rPr lang="en-US" b="1" dirty="0" smtClean="0"/>
              <a:t>leaves </a:t>
            </a:r>
            <a:r>
              <a:rPr lang="en-US" dirty="0" smtClean="0"/>
              <a:t>at 19:45 this evening.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 </a:t>
            </a:r>
            <a:r>
              <a:rPr lang="en-US" b="1" dirty="0" smtClean="0"/>
              <a:t>fly </a:t>
            </a:r>
            <a:r>
              <a:rPr lang="en-US" dirty="0" smtClean="0"/>
              <a:t>to Paris next week.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4038600"/>
            <a:ext cx="6477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Questions and negatives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present tense, we use </a:t>
            </a:r>
            <a:r>
              <a:rPr lang="en-US" b="1" i="1" dirty="0" smtClean="0"/>
              <a:t>do </a:t>
            </a:r>
            <a:r>
              <a:rPr lang="en-US" dirty="0" smtClean="0"/>
              <a:t>and </a:t>
            </a:r>
            <a:r>
              <a:rPr lang="en-US" b="1" i="1" dirty="0" smtClean="0"/>
              <a:t>does </a:t>
            </a:r>
            <a:r>
              <a:rPr lang="en-US" dirty="0" smtClean="0"/>
              <a:t>to make questions.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use </a:t>
            </a:r>
            <a:r>
              <a:rPr lang="en-US" b="1" i="1" dirty="0" smtClean="0"/>
              <a:t>does </a:t>
            </a:r>
            <a:r>
              <a:rPr lang="en-US" dirty="0" smtClean="0"/>
              <a:t>for the third person (she/he/it) and we use </a:t>
            </a:r>
            <a:r>
              <a:rPr lang="en-US" b="1" i="1" dirty="0" smtClean="0"/>
              <a:t>do </a:t>
            </a:r>
            <a:r>
              <a:rPr lang="en-US" dirty="0" smtClean="0"/>
              <a:t>for the others.</a:t>
            </a:r>
          </a:p>
          <a:p>
            <a:r>
              <a:rPr lang="en-US" dirty="0" smtClean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use </a:t>
            </a:r>
            <a:r>
              <a:rPr lang="en-US" b="1" i="1" dirty="0" smtClean="0"/>
              <a:t>do </a:t>
            </a:r>
            <a:r>
              <a:rPr lang="en-US" dirty="0" smtClean="0"/>
              <a:t>and </a:t>
            </a:r>
            <a:r>
              <a:rPr lang="en-US" b="1" i="1" dirty="0" smtClean="0"/>
              <a:t>does </a:t>
            </a:r>
            <a:r>
              <a:rPr lang="en-US" dirty="0" smtClean="0"/>
              <a:t>with question words like </a:t>
            </a:r>
            <a:r>
              <a:rPr lang="en-US" b="1" i="1" dirty="0" smtClean="0"/>
              <a:t>where</a:t>
            </a:r>
            <a:r>
              <a:rPr lang="en-US" dirty="0" smtClean="0"/>
              <a:t>, </a:t>
            </a:r>
            <a:r>
              <a:rPr lang="en-US" b="1" i="1" dirty="0" smtClean="0"/>
              <a:t>what </a:t>
            </a:r>
            <a:r>
              <a:rPr lang="en-US" dirty="0" smtClean="0"/>
              <a:t>and </a:t>
            </a:r>
            <a:r>
              <a:rPr lang="en-US" b="1" i="1" dirty="0" smtClean="0"/>
              <a:t>why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785"/>
            <a:ext cx="2209800" cy="218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82576"/>
            <a:ext cx="2638425" cy="224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3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728" y="0"/>
            <a:ext cx="3467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present continuous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440" y="681335"/>
            <a:ext cx="71628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verb </a:t>
            </a:r>
            <a:r>
              <a:rPr lang="en-US" sz="2400" b="1" i="1" dirty="0" smtClean="0"/>
              <a:t>be</a:t>
            </a:r>
            <a:r>
              <a:rPr lang="en-US" sz="2400" dirty="0" smtClean="0"/>
              <a:t> and the present participle (</a:t>
            </a:r>
            <a:r>
              <a:rPr lang="en-US" sz="2400" b="1" i="1" dirty="0" smtClean="0"/>
              <a:t>-</a:t>
            </a:r>
            <a:r>
              <a:rPr lang="en-US" sz="2400" b="1" i="1" dirty="0" err="1" smtClean="0"/>
              <a:t>ing</a:t>
            </a:r>
            <a:r>
              <a:rPr lang="en-US" sz="2400" dirty="0" smtClean="0"/>
              <a:t> form) of a verb</a:t>
            </a:r>
            <a:endParaRPr lang="ar-IQ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1" y="1219200"/>
            <a:ext cx="640079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Use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1. We use the present continuous tense to talk about the present: for something that is happening at the moment of speaking: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</a:t>
            </a:r>
            <a:r>
              <a:rPr lang="en-US" sz="2000" b="1" dirty="0" smtClean="0"/>
              <a:t>’m just leaving</a:t>
            </a:r>
            <a:r>
              <a:rPr lang="en-US" sz="2000" dirty="0" smtClean="0"/>
              <a:t> work. I’ll be home in an hour.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Please be quiet. The children </a:t>
            </a:r>
            <a:r>
              <a:rPr lang="en-US" sz="2000" b="1" dirty="0" smtClean="0"/>
              <a:t>are sleeping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2- for something which is happening before and after a given time: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At eight o’clock we </a:t>
            </a:r>
            <a:r>
              <a:rPr lang="en-US" sz="2000" b="1" dirty="0" smtClean="0"/>
              <a:t>are usually having </a:t>
            </a:r>
            <a:r>
              <a:rPr lang="en-US" sz="2000" dirty="0" smtClean="0"/>
              <a:t>breakfast.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 I get home the children </a:t>
            </a:r>
            <a:r>
              <a:rPr lang="en-US" sz="2000" b="1" dirty="0" smtClean="0"/>
              <a:t>are doing </a:t>
            </a:r>
            <a:r>
              <a:rPr lang="en-US" sz="2000" dirty="0" smtClean="0"/>
              <a:t>their homework.</a:t>
            </a:r>
          </a:p>
          <a:p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3-for something which we think is temporary: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Michael is at university. He</a:t>
            </a:r>
            <a:r>
              <a:rPr lang="en-US" sz="2000" b="1" dirty="0" smtClean="0"/>
              <a:t>’s studying</a:t>
            </a:r>
            <a:r>
              <a:rPr lang="en-US" sz="2000" dirty="0" smtClean="0"/>
              <a:t> history.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</a:t>
            </a:r>
            <a:r>
              <a:rPr lang="en-US" sz="2000" b="1" dirty="0" smtClean="0"/>
              <a:t>’m working</a:t>
            </a:r>
            <a:r>
              <a:rPr lang="en-US" sz="2000" dirty="0" smtClean="0"/>
              <a:t> in London for the next two weeks.</a:t>
            </a:r>
          </a:p>
          <a:p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957" b="11214"/>
          <a:stretch/>
        </p:blipFill>
        <p:spPr bwMode="auto">
          <a:xfrm>
            <a:off x="6477000" y="1143000"/>
            <a:ext cx="2590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99504"/>
            <a:ext cx="261292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00637"/>
            <a:ext cx="282738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86464"/>
            <a:ext cx="755570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4- for </a:t>
            </a:r>
            <a:r>
              <a:rPr lang="en-US" sz="2400" b="1" dirty="0">
                <a:solidFill>
                  <a:srgbClr val="0070C0"/>
                </a:solidFill>
              </a:rPr>
              <a:t>something which is new and contrasts with a previous state</a:t>
            </a:r>
            <a:r>
              <a:rPr lang="en-US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These days most people </a:t>
            </a:r>
            <a:r>
              <a:rPr lang="en-US" sz="2000" b="1" dirty="0"/>
              <a:t>are using </a:t>
            </a:r>
            <a:r>
              <a:rPr lang="en-US" sz="2000" dirty="0"/>
              <a:t>email instead of writing letters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sort of clothes </a:t>
            </a:r>
            <a:r>
              <a:rPr lang="en-US" sz="2000" b="1" dirty="0"/>
              <a:t>are teenagers wearing </a:t>
            </a:r>
            <a:r>
              <a:rPr lang="en-US" sz="2000" dirty="0"/>
              <a:t>nowadays?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sort of music </a:t>
            </a:r>
            <a:r>
              <a:rPr lang="en-US" sz="2000" b="1" dirty="0"/>
              <a:t>are they listening </a:t>
            </a:r>
            <a:r>
              <a:rPr lang="en-US" sz="2000" dirty="0"/>
              <a:t>to?</a:t>
            </a:r>
          </a:p>
          <a:p>
            <a:endParaRPr lang="en-US" dirty="0" smtClean="0"/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5- to show that something is changing, growing or developing: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children </a:t>
            </a:r>
            <a:r>
              <a:rPr lang="en-US" sz="2000" b="1" dirty="0" smtClean="0"/>
              <a:t>are growing </a:t>
            </a:r>
            <a:r>
              <a:rPr lang="en-US" sz="2000" dirty="0" smtClean="0"/>
              <a:t>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climate </a:t>
            </a:r>
            <a:r>
              <a:rPr lang="en-US" sz="2000" b="1" dirty="0" smtClean="0"/>
              <a:t>is changing </a:t>
            </a:r>
            <a:r>
              <a:rPr lang="en-US" sz="2000" dirty="0" smtClean="0"/>
              <a:t>rapidly.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Your English </a:t>
            </a:r>
            <a:r>
              <a:rPr lang="en-US" sz="2000" b="1" dirty="0" smtClean="0"/>
              <a:t>is improving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6-for something which happens again and again: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</a:t>
            </a:r>
            <a:r>
              <a:rPr lang="en-US" b="1" dirty="0" smtClean="0"/>
              <a:t>’s always raining</a:t>
            </a:r>
            <a:r>
              <a:rPr lang="en-US" dirty="0" smtClean="0"/>
              <a:t> in London.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 </a:t>
            </a:r>
            <a:r>
              <a:rPr lang="en-US" b="1" dirty="0" smtClean="0"/>
              <a:t>are always arguing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George is great. He</a:t>
            </a:r>
            <a:r>
              <a:rPr lang="en-US" b="1" dirty="0" smtClean="0"/>
              <a:t>’s always laughing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309813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34247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56" y="5410200"/>
            <a:ext cx="138194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9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341</Words>
  <Application>Microsoft Office PowerPoint</Application>
  <PresentationFormat>On-screen Show (4:3)</PresentationFormat>
  <Paragraphs>138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English Language </vt:lpstr>
      <vt:lpstr>PowerPoint Presentation</vt:lpstr>
      <vt:lpstr>PowerPoint Presentation</vt:lpstr>
      <vt:lpstr>How to Introduce Yourself in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samah</dc:creator>
  <cp:lastModifiedBy>samah</cp:lastModifiedBy>
  <cp:revision>56</cp:revision>
  <dcterms:created xsi:type="dcterms:W3CDTF">2006-08-16T00:00:00Z</dcterms:created>
  <dcterms:modified xsi:type="dcterms:W3CDTF">2017-12-05T17:49:42Z</dcterms:modified>
</cp:coreProperties>
</file>