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79" r:id="rId5"/>
    <p:sldId id="266" r:id="rId6"/>
    <p:sldId id="280" r:id="rId7"/>
    <p:sldId id="263" r:id="rId8"/>
    <p:sldId id="277" r:id="rId9"/>
    <p:sldId id="278" r:id="rId10"/>
    <p:sldId id="281" r:id="rId11"/>
    <p:sldId id="272" r:id="rId12"/>
    <p:sldId id="273" r:id="rId13"/>
    <p:sldId id="265" r:id="rId14"/>
    <p:sldId id="274" r:id="rId15"/>
    <p:sldId id="276" r:id="rId16"/>
    <p:sldId id="28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22C0F4E-5C27-405C-95D4-6C015D7A0BE5}">
          <p14:sldIdLst>
            <p14:sldId id="256"/>
            <p14:sldId id="257"/>
            <p14:sldId id="262"/>
            <p14:sldId id="279"/>
            <p14:sldId id="266"/>
            <p14:sldId id="280"/>
            <p14:sldId id="263"/>
            <p14:sldId id="277"/>
            <p14:sldId id="278"/>
            <p14:sldId id="281"/>
            <p14:sldId id="272"/>
            <p14:sldId id="273"/>
            <p14:sldId id="265"/>
            <p14:sldId id="274"/>
            <p14:sldId id="276"/>
            <p14:sldId id="28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2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4F0ED-0708-4D66-AAD5-2D5AFA9FCD8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6EBD8-3A44-42B1-A181-8B2C3B22D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3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BD8-3A44-42B1-A181-8B2C3B22DD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1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5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3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3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1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3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5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0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2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0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5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0134-BCBE-43D0-AFA5-F906D79D12BC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F234-0F1A-4D2F-B1DB-3B672B0CD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hyperlink" Target="https://www.google.iq/url?sa=i&amp;rct=j&amp;q=&amp;esrc=s&amp;source=images&amp;cd=&amp;cad=rja&amp;uact=8&amp;ved=0ahUKEwjf2fv98uzTAhVDcRQKHS4BCIoQjRwIBw&amp;url=https%3A%2F%2Fwww.buzzfeed.com%2Falanamassey%2Fwe-are-all-made-of-stars&amp;psig=AFQjCNHXpQt0hEaqsPGxAj9vD6Uq09c2CA&amp;ust=149476571396068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i7tSE8uzTAhVLSRoKHZt7C-MQjRwIBw&amp;url=http%3A%2F%2Flittlefarmsecrets.com%2Ftime-for-chicks%2F&amp;psig=AFQjCNGKOP3PzQSxNYbtuUa2cI2ISWUHJw&amp;ust=14947655734012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871" y="1977479"/>
            <a:ext cx="8190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Baskerville Old Face" panose="02020602080505020303" pitchFamily="18" charset="0"/>
              </a:rPr>
              <a:t>Histology of </a:t>
            </a:r>
            <a:r>
              <a:rPr lang="en-US" sz="4400" b="1" dirty="0" smtClean="0">
                <a:latin typeface="Baskerville Old Face" panose="02020602080505020303" pitchFamily="18" charset="0"/>
              </a:rPr>
              <a:t>Reproductive </a:t>
            </a:r>
            <a:r>
              <a:rPr lang="en-US" sz="4400" b="1" dirty="0" smtClean="0">
                <a:latin typeface="Baskerville Old Face" panose="02020602080505020303" pitchFamily="18" charset="0"/>
              </a:rPr>
              <a:t>System  </a:t>
            </a:r>
            <a:endParaRPr lang="en-GB" sz="4400" dirty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2070" y="4923105"/>
            <a:ext cx="6766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Baskerville Old Face" pitchFamily="18" charset="0"/>
              </a:rPr>
              <a:t>Lecturer  </a:t>
            </a:r>
            <a:r>
              <a:rPr lang="en-US" sz="2400" b="1" dirty="0" err="1" smtClean="0">
                <a:latin typeface="Baskerville Old Face" pitchFamily="18" charset="0"/>
              </a:rPr>
              <a:t>Dr</a:t>
            </a:r>
            <a:r>
              <a:rPr lang="en-US" sz="2400" b="1" dirty="0" smtClean="0">
                <a:latin typeface="Baskerville Old Face" pitchFamily="18" charset="0"/>
              </a:rPr>
              <a:t> Samah A. Jassam  BSc MSc PhD </a:t>
            </a:r>
            <a:r>
              <a:rPr lang="en-US" sz="2400" b="1" dirty="0" err="1" smtClean="0">
                <a:latin typeface="Baskerville Old Face" pitchFamily="18" charset="0"/>
              </a:rPr>
              <a:t>MRSB</a:t>
            </a:r>
            <a:endParaRPr lang="en-US" sz="2400" b="1" dirty="0">
              <a:latin typeface="Baskerville Old Face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99107" y="336612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Al-Mustansiriya University 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Collage of Pharmacy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27710"/>
            <a:ext cx="1688282" cy="16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77" y="49502"/>
            <a:ext cx="1635523" cy="162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14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9632" y="116632"/>
            <a:ext cx="464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5616" y="663079"/>
            <a:ext cx="4638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ovaries, oviducts, uterus and vagina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1174708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varies functions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1-production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ovulation of oocytes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secretion of hormones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3068960"/>
            <a:ext cx="5359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Ovary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divided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into: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cortex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consists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very cellular connective tissue stroma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ovarian follicles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embedded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medulla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composed of loose connective tissue, which contains blood vessels and nerves.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0" t="6542" r="4831"/>
          <a:stretch/>
        </p:blipFill>
        <p:spPr bwMode="auto">
          <a:xfrm>
            <a:off x="5610560" y="3831771"/>
            <a:ext cx="3497944" cy="27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4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829295" cy="8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11663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Ovarian Follicles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consist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one oocyte and surrounding follicular cells.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39361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Follicular development.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813690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220486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Primordial follicle: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located in the cortex,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of flattened follicular cells surround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oocyte.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175" y="3308791"/>
            <a:ext cx="8698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Primary follicle: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first morphological stage that marks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of follicular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flattened cell surrounding the oocyte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cuboidal or columnar epithelium surrounding the oocyte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73" y="4824401"/>
            <a:ext cx="7682237" cy="200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6512" y="635204"/>
            <a:ext cx="91390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Secondary follicle: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 fluid-filled spaces become visible between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granulosa cells as the follicle reaches a diameter of about 400 µm.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96" y="2225799"/>
            <a:ext cx="8678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The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mature or tertiary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Graafian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follicle: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follicle increases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960" y="3378423"/>
            <a:ext cx="8997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The stigma: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Graafian follicle forms a small "bump" on the surface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848897" cy="7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822370" cy="80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588" y="836711"/>
            <a:ext cx="50584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Atresia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degeneration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ovarian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follicles that do not ovulate during the menstrual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cycle.</a:t>
            </a:r>
          </a:p>
          <a:p>
            <a:pPr algn="just">
              <a:lnSpc>
                <a:spcPct val="150000"/>
              </a:lnSpc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oocytes ovulate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about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99.9 %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oocytes, that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present at the time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adulthood undergo atresia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Atresia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effect oocytes at all stages of their "life" - both prenatally and postnatally.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256658"/>
            <a:ext cx="129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Atresia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8" r="8602" b="6064"/>
          <a:stretch/>
        </p:blipFill>
        <p:spPr bwMode="auto">
          <a:xfrm>
            <a:off x="5294819" y="1556792"/>
            <a:ext cx="3849181" cy="33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18703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Oviduct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774" y="788511"/>
            <a:ext cx="7850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oviduct functions as a conduit for the oocyte, from the ovaries to the uterus. 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Histologically, the oviduct consists of a mucosa and a </a:t>
            </a:r>
            <a:r>
              <a:rPr lang="en-GB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muscularis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233552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mucosa: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a ciliated and secretory epithelium resting on a very cellular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lamina. Some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secreted substances are thought to nourish the oocyte and the very early embryo.</a:t>
            </a: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muscularis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inner circular muscle layer and an outer longitudinal layer.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seems to be more important for the transport of sperm and oocyte than the action of the cilia.</a:t>
            </a:r>
          </a:p>
        </p:txBody>
      </p:sp>
    </p:spTree>
    <p:extLst>
      <p:ext uri="{BB962C8B-B14F-4D97-AF65-F5344CB8AC3E}">
        <p14:creationId xmlns:p14="http://schemas.microsoft.com/office/powerpoint/2010/main" val="11582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2343" y="180170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Uterus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575" y="908720"/>
            <a:ext cx="7638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uterus is divided into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cervix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walls of the uterus are composed of a mucosal layer, the endometrium, and a fibromuscular layer, the myometrium. The peritoneal surface of the uterus is covered by a serosa.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652" y="2804735"/>
            <a:ext cx="888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Myometrium: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fibres of the uterus form layers with preferred orientations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muscular tissue hypertrophies during pregnancy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342" y="4307612"/>
            <a:ext cx="8741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Endometrium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endometrium consists of a simple columnar epithelium (ciliated cells and secretory cells) and an underlying thick connective tissue stroma. </a:t>
            </a:r>
          </a:p>
        </p:txBody>
      </p:sp>
    </p:spTree>
    <p:extLst>
      <p:ext uri="{BB962C8B-B14F-4D97-AF65-F5344CB8AC3E}">
        <p14:creationId xmlns:p14="http://schemas.microsoft.com/office/powerpoint/2010/main" val="296472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443841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The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endometrium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divided into two zones based on their involvement in the changes during the menstrual cycle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basalis and the  </a:t>
            </a:r>
            <a:r>
              <a:rPr lang="en-GB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functionalis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basalis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sloughed off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(appealed) during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menstruation but functions as a regenerative zone for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its rejection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functionalis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luminal part of the endometrium. It is sloughed off during every menstruation and it is the site of cyclic changes in the endometrium. </a:t>
            </a:r>
          </a:p>
        </p:txBody>
      </p:sp>
    </p:spTree>
    <p:extLst>
      <p:ext uri="{BB962C8B-B14F-4D97-AF65-F5344CB8AC3E}">
        <p14:creationId xmlns:p14="http://schemas.microsoft.com/office/powerpoint/2010/main" val="291896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7" y="233202"/>
            <a:ext cx="1843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938" y="1268760"/>
            <a:ext cx="78764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Name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define the stages of follicle development .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Numerate  the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subtypes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spermatogonia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humans: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209092"/>
            <a:ext cx="5898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Reproductive System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383" y="4149080"/>
            <a:ext cx="8714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381" y="1196752"/>
            <a:ext cx="4357393" cy="310854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Female reproductive system </a:t>
            </a:r>
          </a:p>
          <a:p>
            <a:pPr algn="ctr"/>
            <a:endParaRPr 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To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 cells.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To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and nourish the offspring until birth.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3174" y="1254239"/>
            <a:ext cx="4357393" cy="22467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male reproductive system </a:t>
            </a:r>
          </a:p>
          <a:p>
            <a:pPr algn="ctr"/>
            <a:endParaRPr 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produce and deposit sperm.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3" y="3962198"/>
            <a:ext cx="3317553" cy="326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19599"/>
            <a:ext cx="3371734" cy="2528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3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5520" y="209199"/>
            <a:ext cx="407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esticles or Testes</a:t>
            </a:r>
            <a:endParaRPr lang="en-GB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6550" y="796611"/>
            <a:ext cx="7657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Produce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male gametes or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spermatozoa.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Produce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sexual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 (testosterone).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389" y="2336800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 albuginea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capsule surround the testes 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which a conical mass of connective tissue, the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mediastinum testis,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into the testis.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Serosa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connective tissue that covers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 albuginea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externally.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97" b="17508"/>
          <a:stretch/>
        </p:blipFill>
        <p:spPr bwMode="auto">
          <a:xfrm>
            <a:off x="4343500" y="3768395"/>
            <a:ext cx="4803182" cy="308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8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233202"/>
            <a:ext cx="6867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Convoluted Seminiferous Tubules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7" y="1067252"/>
            <a:ext cx="8496943" cy="367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tubules are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3-4 layers of smooth muscle cells The insides of the tubules are lined with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seminiferous epithelium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consists of two general types of cells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Spermatogenium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Sertoli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6732"/>
            <a:ext cx="5712717" cy="35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2064" y="1072119"/>
            <a:ext cx="5996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Spermatogonium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undifferentiated male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undergo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spermatogenesis to form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mature spermatozoa. 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three subtypes of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spermatogonia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humans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(dark)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cells, with dark nuclei.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usually undergo active mitosis.</a:t>
            </a:r>
          </a:p>
          <a:p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(pale)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cells, with pale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nuclei, they undergo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mitosis. These cells divide to produce Type B cells.</a:t>
            </a:r>
          </a:p>
          <a:p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cells, which divide to give rise to primary spermatocytes.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5972" y="187036"/>
            <a:ext cx="2610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Spermatogonia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6403" y="1981465"/>
            <a:ext cx="6839446" cy="29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1867" y="233202"/>
            <a:ext cx="3339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Sertoli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556792"/>
            <a:ext cx="42795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Sertoli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somatic cells of the testis that are essential for testis formation and spermatogenesis.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Sertoli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facilitate the progression of germ cells to spermatozoa via direct contact and by controlling the environment milieu within the seminiferous tubules.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31" y="1772816"/>
            <a:ext cx="449419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5735" y="44624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Spermatogenesis </a:t>
            </a:r>
            <a:endParaRPr lang="en-GB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spermatozoa are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from spermatogonial stem cells by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mitosis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meiosis.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occurs 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testis.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9375"/>
            <a:ext cx="8522287" cy="467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76056" y="651681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https://</a:t>
            </a:r>
            <a:r>
              <a:rPr lang="en-GB" sz="1400" dirty="0" err="1" smtClean="0"/>
              <a:t>anatomytopics.wordpress.com</a:t>
            </a:r>
            <a:r>
              <a:rPr lang="en-GB" sz="1400" dirty="0" smtClean="0"/>
              <a:t>/2009/0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678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66800"/>
            <a:ext cx="3065189" cy="55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1290240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Spermatogonium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first cells of spermatogenesis.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spermatocytes: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 larger than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spermatogonia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They immediately enter the prophase of the first meiotic division, which is extremely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prolonged.</a:t>
            </a:r>
          </a:p>
          <a:p>
            <a:pPr algn="just"/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spermatocytes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primary spermatocytes. They rapidly enter and complete the second meiotic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division.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223713"/>
            <a:ext cx="5301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of Spermatogenesis process 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9632" y="223713"/>
            <a:ext cx="5301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of Spermatogenesis process 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888" y="1202911"/>
            <a:ext cx="88553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Spermatids: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from the division of secondary spermatocytes,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They are small with an initially very light (often eccentric) </a:t>
            </a:r>
            <a:r>
              <a:rPr lang="en-GB" sz="2400" dirty="0" smtClean="0"/>
              <a:t>nucleus.</a:t>
            </a:r>
          </a:p>
          <a:p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Spermatozoa: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mature human spermatozoon is about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 long and actively motile. It is divided into head, neck and tail.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888" y="3501008"/>
            <a:ext cx="40450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Spermiogenesis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 :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stage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spermatogenesis, which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sees 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 of spermatids into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mature, motile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spermatozoa. </a:t>
            </a:r>
          </a:p>
          <a:p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1" r="11024" b="12403"/>
          <a:stretch/>
        </p:blipFill>
        <p:spPr bwMode="auto">
          <a:xfrm>
            <a:off x="3903993" y="4070559"/>
            <a:ext cx="5065535" cy="23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1014</Words>
  <Application>Microsoft Office PowerPoint</Application>
  <PresentationFormat>On-screen Show (4:3)</PresentationFormat>
  <Paragraphs>104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samah</dc:creator>
  <cp:lastModifiedBy>samah</cp:lastModifiedBy>
  <cp:revision>139</cp:revision>
  <dcterms:created xsi:type="dcterms:W3CDTF">2017-02-25T17:36:52Z</dcterms:created>
  <dcterms:modified xsi:type="dcterms:W3CDTF">2017-05-13T22:09:18Z</dcterms:modified>
</cp:coreProperties>
</file>