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sldIdLst>
    <p:sldId id="256" r:id="rId2"/>
    <p:sldId id="257" r:id="rId3"/>
    <p:sldId id="288" r:id="rId4"/>
    <p:sldId id="260" r:id="rId5"/>
    <p:sldId id="261" r:id="rId6"/>
    <p:sldId id="263" r:id="rId7"/>
    <p:sldId id="290" r:id="rId8"/>
    <p:sldId id="291" r:id="rId9"/>
    <p:sldId id="264" r:id="rId10"/>
    <p:sldId id="266" r:id="rId11"/>
    <p:sldId id="278" r:id="rId12"/>
    <p:sldId id="277" r:id="rId13"/>
    <p:sldId id="292" r:id="rId14"/>
    <p:sldId id="283" r:id="rId15"/>
    <p:sldId id="279" r:id="rId16"/>
    <p:sldId id="280" r:id="rId17"/>
    <p:sldId id="287" r:id="rId18"/>
    <p:sldId id="282" r:id="rId19"/>
    <p:sldId id="293" r:id="rId20"/>
    <p:sldId id="294" r:id="rId21"/>
    <p:sldId id="29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8B581-35B3-4DA7-8CE0-15E20C475310}" type="doc">
      <dgm:prSet loTypeId="urn:microsoft.com/office/officeart/2005/8/layout/target3" loCatId="relationship" qsTypeId="urn:microsoft.com/office/officeart/2005/8/quickstyle/3d3" qsCatId="3D" csTypeId="urn:microsoft.com/office/officeart/2005/8/colors/colorful2" csCatId="colorful" phldr="1"/>
      <dgm:spPr/>
      <dgm:t>
        <a:bodyPr/>
        <a:lstStyle/>
        <a:p>
          <a:endParaRPr lang="en-US"/>
        </a:p>
      </dgm:t>
    </dgm:pt>
    <dgm:pt modelId="{562B3079-1E28-441E-94D5-9E6FA2BBF711}">
      <dgm:prSet custT="1"/>
      <dgm:spPr/>
      <dgm:t>
        <a:bodyPr/>
        <a:lstStyle/>
        <a:p>
          <a:pPr algn="just" rtl="0"/>
          <a:r>
            <a:rPr lang="en-US" sz="1800" b="1" dirty="0" smtClean="0">
              <a:solidFill>
                <a:srgbClr val="FF0000"/>
              </a:solidFill>
              <a:effectLst>
                <a:outerShdw blurRad="38100" dist="38100" dir="2700000" algn="tl">
                  <a:srgbClr val="000000">
                    <a:alpha val="43137"/>
                  </a:srgbClr>
                </a:outerShdw>
              </a:effectLst>
            </a:rPr>
            <a:t>Content :</a:t>
          </a:r>
          <a:r>
            <a:rPr lang="en-US" sz="1600" dirty="0" smtClean="0"/>
            <a:t>  especially the quantity and quality of the disintegrant and lubricant (mixing condition and time of addition of lubricant), the lubricant increase the disintegration time by decreasing the wettability of the tablets due to its hydrophobicity. </a:t>
          </a:r>
          <a:endParaRPr lang="en-US" sz="1600" dirty="0"/>
        </a:p>
      </dgm:t>
    </dgm:pt>
    <dgm:pt modelId="{861D6859-1F1E-4E04-A1D7-C14F8AF97A96}" type="parTrans" cxnId="{6C62180C-B9DD-47E7-AB19-AFB5D6E94871}">
      <dgm:prSet/>
      <dgm:spPr/>
      <dgm:t>
        <a:bodyPr/>
        <a:lstStyle/>
        <a:p>
          <a:endParaRPr lang="en-US"/>
        </a:p>
      </dgm:t>
    </dgm:pt>
    <dgm:pt modelId="{AB032829-C2BD-406A-B984-A4B4A53118E8}" type="sibTrans" cxnId="{6C62180C-B9DD-47E7-AB19-AFB5D6E94871}">
      <dgm:prSet/>
      <dgm:spPr/>
      <dgm:t>
        <a:bodyPr/>
        <a:lstStyle/>
        <a:p>
          <a:endParaRPr lang="en-US"/>
        </a:p>
      </dgm:t>
    </dgm:pt>
    <dgm:pt modelId="{1D86637A-F1BB-478F-88EF-56BFC7AB4EE2}">
      <dgm:prSet custT="1"/>
      <dgm:spPr/>
      <dgm:t>
        <a:bodyPr/>
        <a:lstStyle/>
        <a:p>
          <a:pPr algn="just" rtl="0"/>
          <a:r>
            <a:rPr lang="en-US" sz="2000" b="1" dirty="0" smtClean="0">
              <a:solidFill>
                <a:srgbClr val="FF0000"/>
              </a:solidFill>
              <a:effectLst>
                <a:outerShdw blurRad="38100" dist="38100" dir="2700000" algn="tl">
                  <a:srgbClr val="000000">
                    <a:alpha val="43137"/>
                  </a:srgbClr>
                </a:outerShdw>
              </a:effectLst>
            </a:rPr>
            <a:t>Hardness:</a:t>
          </a:r>
          <a:r>
            <a:rPr lang="en-US" sz="2000" dirty="0" smtClean="0"/>
            <a:t>  amount of binder , compression force.</a:t>
          </a:r>
          <a:endParaRPr lang="en-US" sz="2000" dirty="0"/>
        </a:p>
      </dgm:t>
    </dgm:pt>
    <dgm:pt modelId="{9A739E91-69A4-41BC-9643-3BD7F4945FB5}" type="parTrans" cxnId="{3BD718F4-9A60-4CB2-B050-ADEA32A2D6D2}">
      <dgm:prSet/>
      <dgm:spPr/>
      <dgm:t>
        <a:bodyPr/>
        <a:lstStyle/>
        <a:p>
          <a:endParaRPr lang="en-US"/>
        </a:p>
      </dgm:t>
    </dgm:pt>
    <dgm:pt modelId="{AEE9C2AE-A088-4257-932B-414404FBCEAC}" type="sibTrans" cxnId="{3BD718F4-9A60-4CB2-B050-ADEA32A2D6D2}">
      <dgm:prSet/>
      <dgm:spPr/>
      <dgm:t>
        <a:bodyPr/>
        <a:lstStyle/>
        <a:p>
          <a:endParaRPr lang="en-US"/>
        </a:p>
      </dgm:t>
    </dgm:pt>
    <dgm:pt modelId="{7A09D35E-E216-436E-ADCE-1A91E9F2CCA9}">
      <dgm:prSet custT="1"/>
      <dgm:spPr/>
      <dgm:t>
        <a:bodyPr/>
        <a:lstStyle/>
        <a:p>
          <a:pPr algn="just" rtl="0"/>
          <a:r>
            <a:rPr lang="en-US" sz="2000" dirty="0" smtClean="0"/>
            <a:t>Design of granulation procedure which will affect the physical properties of the granules.  </a:t>
          </a:r>
          <a:endParaRPr lang="en-US" sz="2000" dirty="0"/>
        </a:p>
      </dgm:t>
    </dgm:pt>
    <dgm:pt modelId="{A5A64B72-4575-4C68-A891-CFA2C46B34DE}" type="parTrans" cxnId="{C8CB2DF4-2FF0-4FF5-8B8B-5C90860F0E1F}">
      <dgm:prSet/>
      <dgm:spPr/>
      <dgm:t>
        <a:bodyPr/>
        <a:lstStyle/>
        <a:p>
          <a:endParaRPr lang="en-US"/>
        </a:p>
      </dgm:t>
    </dgm:pt>
    <dgm:pt modelId="{9ED583A2-A47A-498D-A054-04A2B9C94254}" type="sibTrans" cxnId="{C8CB2DF4-2FF0-4FF5-8B8B-5C90860F0E1F}">
      <dgm:prSet/>
      <dgm:spPr/>
      <dgm:t>
        <a:bodyPr/>
        <a:lstStyle/>
        <a:p>
          <a:endParaRPr lang="en-US"/>
        </a:p>
      </dgm:t>
    </dgm:pt>
    <dgm:pt modelId="{C8F90434-E32F-4B1B-A7AC-D79F0C472CAC}" type="pres">
      <dgm:prSet presAssocID="{8618B581-35B3-4DA7-8CE0-15E20C475310}" presName="Name0" presStyleCnt="0">
        <dgm:presLayoutVars>
          <dgm:chMax val="7"/>
          <dgm:dir/>
          <dgm:animLvl val="lvl"/>
          <dgm:resizeHandles val="exact"/>
        </dgm:presLayoutVars>
      </dgm:prSet>
      <dgm:spPr/>
      <dgm:t>
        <a:bodyPr/>
        <a:lstStyle/>
        <a:p>
          <a:endParaRPr lang="en-US"/>
        </a:p>
      </dgm:t>
    </dgm:pt>
    <dgm:pt modelId="{6D636E79-8E48-464F-88DE-AFBC58CC84E5}" type="pres">
      <dgm:prSet presAssocID="{562B3079-1E28-441E-94D5-9E6FA2BBF711}" presName="circle1" presStyleLbl="node1" presStyleIdx="0" presStyleCnt="3"/>
      <dgm:spPr/>
    </dgm:pt>
    <dgm:pt modelId="{73CEF973-1E70-4DC3-BA9D-C2EA28610FAE}" type="pres">
      <dgm:prSet presAssocID="{562B3079-1E28-441E-94D5-9E6FA2BBF711}" presName="space" presStyleCnt="0"/>
      <dgm:spPr/>
    </dgm:pt>
    <dgm:pt modelId="{4351310F-6E07-4F1C-A50E-4419DC58FA51}" type="pres">
      <dgm:prSet presAssocID="{562B3079-1E28-441E-94D5-9E6FA2BBF711}" presName="rect1" presStyleLbl="alignAcc1" presStyleIdx="0" presStyleCnt="3"/>
      <dgm:spPr/>
      <dgm:t>
        <a:bodyPr/>
        <a:lstStyle/>
        <a:p>
          <a:endParaRPr lang="en-US"/>
        </a:p>
      </dgm:t>
    </dgm:pt>
    <dgm:pt modelId="{8420A34B-0CB7-4751-A7B4-FAA2C30F2BD4}" type="pres">
      <dgm:prSet presAssocID="{1D86637A-F1BB-478F-88EF-56BFC7AB4EE2}" presName="vertSpace2" presStyleLbl="node1" presStyleIdx="0" presStyleCnt="3"/>
      <dgm:spPr/>
    </dgm:pt>
    <dgm:pt modelId="{A1194275-3359-468C-96B2-81243C958210}" type="pres">
      <dgm:prSet presAssocID="{1D86637A-F1BB-478F-88EF-56BFC7AB4EE2}" presName="circle2" presStyleLbl="node1" presStyleIdx="1" presStyleCnt="3"/>
      <dgm:spPr/>
    </dgm:pt>
    <dgm:pt modelId="{5B30CD74-2903-4C6D-A504-C7CB99CDB31A}" type="pres">
      <dgm:prSet presAssocID="{1D86637A-F1BB-478F-88EF-56BFC7AB4EE2}" presName="rect2" presStyleLbl="alignAcc1" presStyleIdx="1" presStyleCnt="3"/>
      <dgm:spPr/>
      <dgm:t>
        <a:bodyPr/>
        <a:lstStyle/>
        <a:p>
          <a:endParaRPr lang="en-US"/>
        </a:p>
      </dgm:t>
    </dgm:pt>
    <dgm:pt modelId="{E90B0CF9-57AF-4CE4-9A71-47C74D5ECEC1}" type="pres">
      <dgm:prSet presAssocID="{7A09D35E-E216-436E-ADCE-1A91E9F2CCA9}" presName="vertSpace3" presStyleLbl="node1" presStyleIdx="1" presStyleCnt="3"/>
      <dgm:spPr/>
    </dgm:pt>
    <dgm:pt modelId="{FCFDEE86-1322-4385-92CD-A940A25A56C2}" type="pres">
      <dgm:prSet presAssocID="{7A09D35E-E216-436E-ADCE-1A91E9F2CCA9}" presName="circle3" presStyleLbl="node1" presStyleIdx="2" presStyleCnt="3"/>
      <dgm:spPr/>
    </dgm:pt>
    <dgm:pt modelId="{B54FCD0C-9222-445F-A460-8156B313413F}" type="pres">
      <dgm:prSet presAssocID="{7A09D35E-E216-436E-ADCE-1A91E9F2CCA9}" presName="rect3" presStyleLbl="alignAcc1" presStyleIdx="2" presStyleCnt="3"/>
      <dgm:spPr/>
      <dgm:t>
        <a:bodyPr/>
        <a:lstStyle/>
        <a:p>
          <a:endParaRPr lang="en-US"/>
        </a:p>
      </dgm:t>
    </dgm:pt>
    <dgm:pt modelId="{B80B49BE-4AF9-4BED-8955-E870919264B2}" type="pres">
      <dgm:prSet presAssocID="{562B3079-1E28-441E-94D5-9E6FA2BBF711}" presName="rect1ParTxNoCh" presStyleLbl="alignAcc1" presStyleIdx="2" presStyleCnt="3">
        <dgm:presLayoutVars>
          <dgm:chMax val="1"/>
          <dgm:bulletEnabled val="1"/>
        </dgm:presLayoutVars>
      </dgm:prSet>
      <dgm:spPr/>
      <dgm:t>
        <a:bodyPr/>
        <a:lstStyle/>
        <a:p>
          <a:endParaRPr lang="en-US"/>
        </a:p>
      </dgm:t>
    </dgm:pt>
    <dgm:pt modelId="{1AE62817-26B1-4136-98CF-5E44F9AA7A90}" type="pres">
      <dgm:prSet presAssocID="{1D86637A-F1BB-478F-88EF-56BFC7AB4EE2}" presName="rect2ParTxNoCh" presStyleLbl="alignAcc1" presStyleIdx="2" presStyleCnt="3">
        <dgm:presLayoutVars>
          <dgm:chMax val="1"/>
          <dgm:bulletEnabled val="1"/>
        </dgm:presLayoutVars>
      </dgm:prSet>
      <dgm:spPr/>
      <dgm:t>
        <a:bodyPr/>
        <a:lstStyle/>
        <a:p>
          <a:endParaRPr lang="en-US"/>
        </a:p>
      </dgm:t>
    </dgm:pt>
    <dgm:pt modelId="{857A749C-E5B5-4AAC-9AB1-E1B01102896E}" type="pres">
      <dgm:prSet presAssocID="{7A09D35E-E216-436E-ADCE-1A91E9F2CCA9}" presName="rect3ParTxNoCh" presStyleLbl="alignAcc1" presStyleIdx="2" presStyleCnt="3">
        <dgm:presLayoutVars>
          <dgm:chMax val="1"/>
          <dgm:bulletEnabled val="1"/>
        </dgm:presLayoutVars>
      </dgm:prSet>
      <dgm:spPr/>
      <dgm:t>
        <a:bodyPr/>
        <a:lstStyle/>
        <a:p>
          <a:endParaRPr lang="en-US"/>
        </a:p>
      </dgm:t>
    </dgm:pt>
  </dgm:ptLst>
  <dgm:cxnLst>
    <dgm:cxn modelId="{05D3EB23-A02D-4FA5-838B-910B3F76E4BA}" type="presOf" srcId="{1D86637A-F1BB-478F-88EF-56BFC7AB4EE2}" destId="{1AE62817-26B1-4136-98CF-5E44F9AA7A90}" srcOrd="1" destOrd="0" presId="urn:microsoft.com/office/officeart/2005/8/layout/target3"/>
    <dgm:cxn modelId="{AB35BF81-12ED-4715-B4B1-B51AF214835F}" type="presOf" srcId="{7A09D35E-E216-436E-ADCE-1A91E9F2CCA9}" destId="{857A749C-E5B5-4AAC-9AB1-E1B01102896E}" srcOrd="1" destOrd="0" presId="urn:microsoft.com/office/officeart/2005/8/layout/target3"/>
    <dgm:cxn modelId="{6C62180C-B9DD-47E7-AB19-AFB5D6E94871}" srcId="{8618B581-35B3-4DA7-8CE0-15E20C475310}" destId="{562B3079-1E28-441E-94D5-9E6FA2BBF711}" srcOrd="0" destOrd="0" parTransId="{861D6859-1F1E-4E04-A1D7-C14F8AF97A96}" sibTransId="{AB032829-C2BD-406A-B984-A4B4A53118E8}"/>
    <dgm:cxn modelId="{3BD718F4-9A60-4CB2-B050-ADEA32A2D6D2}" srcId="{8618B581-35B3-4DA7-8CE0-15E20C475310}" destId="{1D86637A-F1BB-478F-88EF-56BFC7AB4EE2}" srcOrd="1" destOrd="0" parTransId="{9A739E91-69A4-41BC-9643-3BD7F4945FB5}" sibTransId="{AEE9C2AE-A088-4257-932B-414404FBCEAC}"/>
    <dgm:cxn modelId="{5F00CC93-ADB8-46AB-B5E2-B46458E45C0C}" type="presOf" srcId="{7A09D35E-E216-436E-ADCE-1A91E9F2CCA9}" destId="{B54FCD0C-9222-445F-A460-8156B313413F}" srcOrd="0" destOrd="0" presId="urn:microsoft.com/office/officeart/2005/8/layout/target3"/>
    <dgm:cxn modelId="{57D26090-797F-40D8-ADB2-D0D98CA02D98}" type="presOf" srcId="{8618B581-35B3-4DA7-8CE0-15E20C475310}" destId="{C8F90434-E32F-4B1B-A7AC-D79F0C472CAC}" srcOrd="0" destOrd="0" presId="urn:microsoft.com/office/officeart/2005/8/layout/target3"/>
    <dgm:cxn modelId="{42AE8FDD-8D8B-4C4F-81FE-E89032B9B1B0}" type="presOf" srcId="{1D86637A-F1BB-478F-88EF-56BFC7AB4EE2}" destId="{5B30CD74-2903-4C6D-A504-C7CB99CDB31A}" srcOrd="0" destOrd="0" presId="urn:microsoft.com/office/officeart/2005/8/layout/target3"/>
    <dgm:cxn modelId="{C8CB2DF4-2FF0-4FF5-8B8B-5C90860F0E1F}" srcId="{8618B581-35B3-4DA7-8CE0-15E20C475310}" destId="{7A09D35E-E216-436E-ADCE-1A91E9F2CCA9}" srcOrd="2" destOrd="0" parTransId="{A5A64B72-4575-4C68-A891-CFA2C46B34DE}" sibTransId="{9ED583A2-A47A-498D-A054-04A2B9C94254}"/>
    <dgm:cxn modelId="{3F709902-C49E-40DE-B007-9B015BAF2199}" type="presOf" srcId="{562B3079-1E28-441E-94D5-9E6FA2BBF711}" destId="{4351310F-6E07-4F1C-A50E-4419DC58FA51}" srcOrd="0" destOrd="0" presId="urn:microsoft.com/office/officeart/2005/8/layout/target3"/>
    <dgm:cxn modelId="{CDD87498-1192-4213-8CDD-1994ABB185C4}" type="presOf" srcId="{562B3079-1E28-441E-94D5-9E6FA2BBF711}" destId="{B80B49BE-4AF9-4BED-8955-E870919264B2}" srcOrd="1" destOrd="0" presId="urn:microsoft.com/office/officeart/2005/8/layout/target3"/>
    <dgm:cxn modelId="{BA0E0420-974E-42E0-BA99-37E3F53F9804}" type="presParOf" srcId="{C8F90434-E32F-4B1B-A7AC-D79F0C472CAC}" destId="{6D636E79-8E48-464F-88DE-AFBC58CC84E5}" srcOrd="0" destOrd="0" presId="urn:microsoft.com/office/officeart/2005/8/layout/target3"/>
    <dgm:cxn modelId="{BF64B497-CF21-4696-91BA-27265DE71371}" type="presParOf" srcId="{C8F90434-E32F-4B1B-A7AC-D79F0C472CAC}" destId="{73CEF973-1E70-4DC3-BA9D-C2EA28610FAE}" srcOrd="1" destOrd="0" presId="urn:microsoft.com/office/officeart/2005/8/layout/target3"/>
    <dgm:cxn modelId="{7EA11420-6A4E-4EC5-BF7D-881DF5F43094}" type="presParOf" srcId="{C8F90434-E32F-4B1B-A7AC-D79F0C472CAC}" destId="{4351310F-6E07-4F1C-A50E-4419DC58FA51}" srcOrd="2" destOrd="0" presId="urn:microsoft.com/office/officeart/2005/8/layout/target3"/>
    <dgm:cxn modelId="{6DBF87DB-FE0A-4A7D-8853-2530DA7D5C38}" type="presParOf" srcId="{C8F90434-E32F-4B1B-A7AC-D79F0C472CAC}" destId="{8420A34B-0CB7-4751-A7B4-FAA2C30F2BD4}" srcOrd="3" destOrd="0" presId="urn:microsoft.com/office/officeart/2005/8/layout/target3"/>
    <dgm:cxn modelId="{2491A9FE-5E92-440C-8098-3F2FCCA56276}" type="presParOf" srcId="{C8F90434-E32F-4B1B-A7AC-D79F0C472CAC}" destId="{A1194275-3359-468C-96B2-81243C958210}" srcOrd="4" destOrd="0" presId="urn:microsoft.com/office/officeart/2005/8/layout/target3"/>
    <dgm:cxn modelId="{053C61E6-D6B7-425E-950D-9C14FA0C4D7B}" type="presParOf" srcId="{C8F90434-E32F-4B1B-A7AC-D79F0C472CAC}" destId="{5B30CD74-2903-4C6D-A504-C7CB99CDB31A}" srcOrd="5" destOrd="0" presId="urn:microsoft.com/office/officeart/2005/8/layout/target3"/>
    <dgm:cxn modelId="{57531912-5929-4B40-AD00-04830E033F3B}" type="presParOf" srcId="{C8F90434-E32F-4B1B-A7AC-D79F0C472CAC}" destId="{E90B0CF9-57AF-4CE4-9A71-47C74D5ECEC1}" srcOrd="6" destOrd="0" presId="urn:microsoft.com/office/officeart/2005/8/layout/target3"/>
    <dgm:cxn modelId="{CF58857F-8645-40EE-9DCF-4DCA75FBC712}" type="presParOf" srcId="{C8F90434-E32F-4B1B-A7AC-D79F0C472CAC}" destId="{FCFDEE86-1322-4385-92CD-A940A25A56C2}" srcOrd="7" destOrd="0" presId="urn:microsoft.com/office/officeart/2005/8/layout/target3"/>
    <dgm:cxn modelId="{69E80649-AFD5-40D5-B807-AE56A1806F4E}" type="presParOf" srcId="{C8F90434-E32F-4B1B-A7AC-D79F0C472CAC}" destId="{B54FCD0C-9222-445F-A460-8156B313413F}" srcOrd="8" destOrd="0" presId="urn:microsoft.com/office/officeart/2005/8/layout/target3"/>
    <dgm:cxn modelId="{2B998CC2-9474-4F88-8228-6C9CCB9D039D}" type="presParOf" srcId="{C8F90434-E32F-4B1B-A7AC-D79F0C472CAC}" destId="{B80B49BE-4AF9-4BED-8955-E870919264B2}" srcOrd="9" destOrd="0" presId="urn:microsoft.com/office/officeart/2005/8/layout/target3"/>
    <dgm:cxn modelId="{DE9C7638-68D9-4291-A165-87A2BAA9E6ED}" type="presParOf" srcId="{C8F90434-E32F-4B1B-A7AC-D79F0C472CAC}" destId="{1AE62817-26B1-4136-98CF-5E44F9AA7A90}" srcOrd="10" destOrd="0" presId="urn:microsoft.com/office/officeart/2005/8/layout/target3"/>
    <dgm:cxn modelId="{E484B2FA-9AC4-4A7D-9CCA-E9455BC075DA}" type="presParOf" srcId="{C8F90434-E32F-4B1B-A7AC-D79F0C472CAC}" destId="{857A749C-E5B5-4AAC-9AB1-E1B01102896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0387B-44C9-4AEB-BF5B-0D07130066F8}" type="doc">
      <dgm:prSet loTypeId="urn:microsoft.com/office/officeart/2005/8/layout/vList3" loCatId="list" qsTypeId="urn:microsoft.com/office/officeart/2005/8/quickstyle/3d3" qsCatId="3D" csTypeId="urn:microsoft.com/office/officeart/2005/8/colors/colorful4" csCatId="colorful"/>
      <dgm:spPr/>
      <dgm:t>
        <a:bodyPr/>
        <a:lstStyle/>
        <a:p>
          <a:endParaRPr lang="en-US"/>
        </a:p>
      </dgm:t>
    </dgm:pt>
    <dgm:pt modelId="{E46172A4-CFB7-493D-953F-179D54746BA4}">
      <dgm:prSet/>
      <dgm:spPr/>
      <dgm:t>
        <a:bodyPr/>
        <a:lstStyle/>
        <a:p>
          <a:pPr rtl="0"/>
          <a:r>
            <a:rPr lang="en-US" b="1" dirty="0" smtClean="0">
              <a:solidFill>
                <a:schemeClr val="tx1"/>
              </a:solidFill>
              <a:effectLst>
                <a:outerShdw blurRad="38100" dist="38100" dir="2700000" algn="tl">
                  <a:srgbClr val="000000">
                    <a:alpha val="43137"/>
                  </a:srgbClr>
                </a:outerShdw>
              </a:effectLst>
            </a:rPr>
            <a:t>1- Non-uniform distribution of the drug substance throughout the powder mixture or granulation.</a:t>
          </a:r>
          <a:endParaRPr lang="en-US" b="1" dirty="0">
            <a:solidFill>
              <a:schemeClr val="tx1"/>
            </a:solidFill>
            <a:effectLst>
              <a:outerShdw blurRad="38100" dist="38100" dir="2700000" algn="tl">
                <a:srgbClr val="000000">
                  <a:alpha val="43137"/>
                </a:srgbClr>
              </a:outerShdw>
            </a:effectLst>
          </a:endParaRPr>
        </a:p>
      </dgm:t>
    </dgm:pt>
    <dgm:pt modelId="{D7D2B065-6779-4CA7-8524-39626A35A9F8}" type="parTrans" cxnId="{F6142310-7D02-49E6-9B32-283F7DEA825C}">
      <dgm:prSet/>
      <dgm:spPr/>
      <dgm:t>
        <a:bodyPr/>
        <a:lstStyle/>
        <a:p>
          <a:endParaRPr lang="en-US"/>
        </a:p>
      </dgm:t>
    </dgm:pt>
    <dgm:pt modelId="{225E7FA0-0D56-4A95-95B3-49A9E9728822}" type="sibTrans" cxnId="{F6142310-7D02-49E6-9B32-283F7DEA825C}">
      <dgm:prSet/>
      <dgm:spPr/>
      <dgm:t>
        <a:bodyPr/>
        <a:lstStyle/>
        <a:p>
          <a:endParaRPr lang="en-US"/>
        </a:p>
      </dgm:t>
    </dgm:pt>
    <dgm:pt modelId="{BCDFBC10-2125-4B61-85E9-A6E2756CA6AA}">
      <dgm:prSet/>
      <dgm:spPr/>
      <dgm:t>
        <a:bodyPr/>
        <a:lstStyle/>
        <a:p>
          <a:pPr rtl="0"/>
          <a:r>
            <a:rPr lang="en-US" b="1" dirty="0" smtClean="0">
              <a:solidFill>
                <a:schemeClr val="tx1"/>
              </a:solidFill>
              <a:effectLst>
                <a:outerShdw blurRad="38100" dist="38100" dir="2700000" algn="tl">
                  <a:srgbClr val="000000">
                    <a:alpha val="43137"/>
                  </a:srgbClr>
                </a:outerShdw>
              </a:effectLst>
            </a:rPr>
            <a:t>2- segregation of the powder mixture or granulation during various manufacturing process.</a:t>
          </a:r>
          <a:endParaRPr lang="en-US" b="1" dirty="0">
            <a:solidFill>
              <a:schemeClr val="tx1"/>
            </a:solidFill>
            <a:effectLst>
              <a:outerShdw blurRad="38100" dist="38100" dir="2700000" algn="tl">
                <a:srgbClr val="000000">
                  <a:alpha val="43137"/>
                </a:srgbClr>
              </a:outerShdw>
            </a:effectLst>
          </a:endParaRPr>
        </a:p>
      </dgm:t>
    </dgm:pt>
    <dgm:pt modelId="{6CB5A30B-DDDD-4A31-B44C-741818CAECA3}" type="parTrans" cxnId="{DF515087-95B6-4130-8110-8DD6A76920E8}">
      <dgm:prSet/>
      <dgm:spPr/>
      <dgm:t>
        <a:bodyPr/>
        <a:lstStyle/>
        <a:p>
          <a:endParaRPr lang="en-US"/>
        </a:p>
      </dgm:t>
    </dgm:pt>
    <dgm:pt modelId="{FCC0FC14-D0C4-42C7-AF6C-47AE333BB4D0}" type="sibTrans" cxnId="{DF515087-95B6-4130-8110-8DD6A76920E8}">
      <dgm:prSet/>
      <dgm:spPr/>
      <dgm:t>
        <a:bodyPr/>
        <a:lstStyle/>
        <a:p>
          <a:endParaRPr lang="en-US"/>
        </a:p>
      </dgm:t>
    </dgm:pt>
    <dgm:pt modelId="{99BF89F7-1B60-49C0-BBB5-649718603997}">
      <dgm:prSet/>
      <dgm:spPr/>
      <dgm:t>
        <a:bodyPr/>
        <a:lstStyle/>
        <a:p>
          <a:pPr rtl="0"/>
          <a:r>
            <a:rPr lang="en-US" b="1" dirty="0" smtClean="0">
              <a:solidFill>
                <a:schemeClr val="tx1"/>
              </a:solidFill>
              <a:effectLst>
                <a:outerShdw blurRad="38100" dist="38100" dir="2700000" algn="tl">
                  <a:srgbClr val="000000">
                    <a:alpha val="43137"/>
                  </a:srgbClr>
                </a:outerShdw>
              </a:effectLst>
            </a:rPr>
            <a:t>3- Tablet wt. variation. </a:t>
          </a:r>
          <a:endParaRPr lang="en-US" b="1" dirty="0">
            <a:solidFill>
              <a:schemeClr val="tx1"/>
            </a:solidFill>
            <a:effectLst>
              <a:outerShdw blurRad="38100" dist="38100" dir="2700000" algn="tl">
                <a:srgbClr val="000000">
                  <a:alpha val="43137"/>
                </a:srgbClr>
              </a:outerShdw>
            </a:effectLst>
          </a:endParaRPr>
        </a:p>
      </dgm:t>
    </dgm:pt>
    <dgm:pt modelId="{D344AD2C-BA9B-4B67-BFFA-7A32054CEE74}" type="parTrans" cxnId="{0C05FBBA-C4C8-46DF-BDFD-B9991609DF56}">
      <dgm:prSet/>
      <dgm:spPr/>
      <dgm:t>
        <a:bodyPr/>
        <a:lstStyle/>
        <a:p>
          <a:endParaRPr lang="en-US"/>
        </a:p>
      </dgm:t>
    </dgm:pt>
    <dgm:pt modelId="{8A10F342-CEC8-4A38-87FF-B2469D3812D7}" type="sibTrans" cxnId="{0C05FBBA-C4C8-46DF-BDFD-B9991609DF56}">
      <dgm:prSet/>
      <dgm:spPr/>
      <dgm:t>
        <a:bodyPr/>
        <a:lstStyle/>
        <a:p>
          <a:endParaRPr lang="en-US"/>
        </a:p>
      </dgm:t>
    </dgm:pt>
    <dgm:pt modelId="{140533B7-45F2-4C3A-917F-44BFDC58BC10}" type="pres">
      <dgm:prSet presAssocID="{2700387B-44C9-4AEB-BF5B-0D07130066F8}" presName="linearFlow" presStyleCnt="0">
        <dgm:presLayoutVars>
          <dgm:dir/>
          <dgm:resizeHandles val="exact"/>
        </dgm:presLayoutVars>
      </dgm:prSet>
      <dgm:spPr/>
      <dgm:t>
        <a:bodyPr/>
        <a:lstStyle/>
        <a:p>
          <a:endParaRPr lang="en-US"/>
        </a:p>
      </dgm:t>
    </dgm:pt>
    <dgm:pt modelId="{B9E54F31-431F-4C4D-8867-C44DE65A9E4C}" type="pres">
      <dgm:prSet presAssocID="{E46172A4-CFB7-493D-953F-179D54746BA4}" presName="composite" presStyleCnt="0"/>
      <dgm:spPr/>
    </dgm:pt>
    <dgm:pt modelId="{CF206E81-7E31-47D3-9CCA-FC1DC7783CBD}" type="pres">
      <dgm:prSet presAssocID="{E46172A4-CFB7-493D-953F-179D54746BA4}" presName="imgShp" presStyleLbl="fgImgPlace1" presStyleIdx="0" presStyleCnt="3"/>
      <dgm:spPr/>
    </dgm:pt>
    <dgm:pt modelId="{D7A968DD-05D9-4E01-A0DE-2831212C66B2}" type="pres">
      <dgm:prSet presAssocID="{E46172A4-CFB7-493D-953F-179D54746BA4}" presName="txShp" presStyleLbl="node1" presStyleIdx="0" presStyleCnt="3">
        <dgm:presLayoutVars>
          <dgm:bulletEnabled val="1"/>
        </dgm:presLayoutVars>
      </dgm:prSet>
      <dgm:spPr/>
      <dgm:t>
        <a:bodyPr/>
        <a:lstStyle/>
        <a:p>
          <a:endParaRPr lang="en-US"/>
        </a:p>
      </dgm:t>
    </dgm:pt>
    <dgm:pt modelId="{0D680F41-92EC-452A-8200-51EFC2A1CA6B}" type="pres">
      <dgm:prSet presAssocID="{225E7FA0-0D56-4A95-95B3-49A9E9728822}" presName="spacing" presStyleCnt="0"/>
      <dgm:spPr/>
    </dgm:pt>
    <dgm:pt modelId="{4054621F-9433-49D7-82F7-FEA6245CD6CF}" type="pres">
      <dgm:prSet presAssocID="{BCDFBC10-2125-4B61-85E9-A6E2756CA6AA}" presName="composite" presStyleCnt="0"/>
      <dgm:spPr/>
    </dgm:pt>
    <dgm:pt modelId="{07ECC4AE-5724-46E9-BA10-2BDDD877311D}" type="pres">
      <dgm:prSet presAssocID="{BCDFBC10-2125-4B61-85E9-A6E2756CA6AA}" presName="imgShp" presStyleLbl="fgImgPlace1" presStyleIdx="1" presStyleCnt="3"/>
      <dgm:spPr/>
    </dgm:pt>
    <dgm:pt modelId="{8CF8B14A-8CA4-4F48-832D-F3F2A9E8508F}" type="pres">
      <dgm:prSet presAssocID="{BCDFBC10-2125-4B61-85E9-A6E2756CA6AA}" presName="txShp" presStyleLbl="node1" presStyleIdx="1" presStyleCnt="3">
        <dgm:presLayoutVars>
          <dgm:bulletEnabled val="1"/>
        </dgm:presLayoutVars>
      </dgm:prSet>
      <dgm:spPr/>
      <dgm:t>
        <a:bodyPr/>
        <a:lstStyle/>
        <a:p>
          <a:endParaRPr lang="en-US"/>
        </a:p>
      </dgm:t>
    </dgm:pt>
    <dgm:pt modelId="{E278760B-591C-4061-852E-867FAD189345}" type="pres">
      <dgm:prSet presAssocID="{FCC0FC14-D0C4-42C7-AF6C-47AE333BB4D0}" presName="spacing" presStyleCnt="0"/>
      <dgm:spPr/>
    </dgm:pt>
    <dgm:pt modelId="{5CEB60ED-82F2-4C5B-85BC-A210335BFF92}" type="pres">
      <dgm:prSet presAssocID="{99BF89F7-1B60-49C0-BBB5-649718603997}" presName="composite" presStyleCnt="0"/>
      <dgm:spPr/>
    </dgm:pt>
    <dgm:pt modelId="{42358FE6-7FE7-44D9-BC15-613CDDBE37BC}" type="pres">
      <dgm:prSet presAssocID="{99BF89F7-1B60-49C0-BBB5-649718603997}" presName="imgShp" presStyleLbl="fgImgPlace1" presStyleIdx="2" presStyleCnt="3"/>
      <dgm:spPr/>
    </dgm:pt>
    <dgm:pt modelId="{01749744-DFC8-4EA0-9B8F-3F481888E342}" type="pres">
      <dgm:prSet presAssocID="{99BF89F7-1B60-49C0-BBB5-649718603997}" presName="txShp" presStyleLbl="node1" presStyleIdx="2" presStyleCnt="3">
        <dgm:presLayoutVars>
          <dgm:bulletEnabled val="1"/>
        </dgm:presLayoutVars>
      </dgm:prSet>
      <dgm:spPr/>
      <dgm:t>
        <a:bodyPr/>
        <a:lstStyle/>
        <a:p>
          <a:endParaRPr lang="en-US"/>
        </a:p>
      </dgm:t>
    </dgm:pt>
  </dgm:ptLst>
  <dgm:cxnLst>
    <dgm:cxn modelId="{D7C83102-355E-442A-B374-8E6A44E92BE8}" type="presOf" srcId="{E46172A4-CFB7-493D-953F-179D54746BA4}" destId="{D7A968DD-05D9-4E01-A0DE-2831212C66B2}" srcOrd="0" destOrd="0" presId="urn:microsoft.com/office/officeart/2005/8/layout/vList3"/>
    <dgm:cxn modelId="{F6142310-7D02-49E6-9B32-283F7DEA825C}" srcId="{2700387B-44C9-4AEB-BF5B-0D07130066F8}" destId="{E46172A4-CFB7-493D-953F-179D54746BA4}" srcOrd="0" destOrd="0" parTransId="{D7D2B065-6779-4CA7-8524-39626A35A9F8}" sibTransId="{225E7FA0-0D56-4A95-95B3-49A9E9728822}"/>
    <dgm:cxn modelId="{DF515087-95B6-4130-8110-8DD6A76920E8}" srcId="{2700387B-44C9-4AEB-BF5B-0D07130066F8}" destId="{BCDFBC10-2125-4B61-85E9-A6E2756CA6AA}" srcOrd="1" destOrd="0" parTransId="{6CB5A30B-DDDD-4A31-B44C-741818CAECA3}" sibTransId="{FCC0FC14-D0C4-42C7-AF6C-47AE333BB4D0}"/>
    <dgm:cxn modelId="{E05FF270-21AB-4310-A854-0F9F803356A2}" type="presOf" srcId="{2700387B-44C9-4AEB-BF5B-0D07130066F8}" destId="{140533B7-45F2-4C3A-917F-44BFDC58BC10}" srcOrd="0" destOrd="0" presId="urn:microsoft.com/office/officeart/2005/8/layout/vList3"/>
    <dgm:cxn modelId="{824D557D-5746-4DAA-837B-CB9CFA0F4E66}" type="presOf" srcId="{99BF89F7-1B60-49C0-BBB5-649718603997}" destId="{01749744-DFC8-4EA0-9B8F-3F481888E342}" srcOrd="0" destOrd="0" presId="urn:microsoft.com/office/officeart/2005/8/layout/vList3"/>
    <dgm:cxn modelId="{0C05FBBA-C4C8-46DF-BDFD-B9991609DF56}" srcId="{2700387B-44C9-4AEB-BF5B-0D07130066F8}" destId="{99BF89F7-1B60-49C0-BBB5-649718603997}" srcOrd="2" destOrd="0" parTransId="{D344AD2C-BA9B-4B67-BFFA-7A32054CEE74}" sibTransId="{8A10F342-CEC8-4A38-87FF-B2469D3812D7}"/>
    <dgm:cxn modelId="{89C1E26F-1736-469F-89FA-4273AAFB52EC}" type="presOf" srcId="{BCDFBC10-2125-4B61-85E9-A6E2756CA6AA}" destId="{8CF8B14A-8CA4-4F48-832D-F3F2A9E8508F}" srcOrd="0" destOrd="0" presId="urn:microsoft.com/office/officeart/2005/8/layout/vList3"/>
    <dgm:cxn modelId="{C1CFA127-7598-46EA-BBCC-CB4DA23EF4D5}" type="presParOf" srcId="{140533B7-45F2-4C3A-917F-44BFDC58BC10}" destId="{B9E54F31-431F-4C4D-8867-C44DE65A9E4C}" srcOrd="0" destOrd="0" presId="urn:microsoft.com/office/officeart/2005/8/layout/vList3"/>
    <dgm:cxn modelId="{EE5AA3F6-E915-41DF-B1C4-43D3B0F068B1}" type="presParOf" srcId="{B9E54F31-431F-4C4D-8867-C44DE65A9E4C}" destId="{CF206E81-7E31-47D3-9CCA-FC1DC7783CBD}" srcOrd="0" destOrd="0" presId="urn:microsoft.com/office/officeart/2005/8/layout/vList3"/>
    <dgm:cxn modelId="{15CC5FD2-440D-46A1-8E09-BA0758302111}" type="presParOf" srcId="{B9E54F31-431F-4C4D-8867-C44DE65A9E4C}" destId="{D7A968DD-05D9-4E01-A0DE-2831212C66B2}" srcOrd="1" destOrd="0" presId="urn:microsoft.com/office/officeart/2005/8/layout/vList3"/>
    <dgm:cxn modelId="{9D7D6D0A-9AC0-4825-B4DA-CA64D5C65266}" type="presParOf" srcId="{140533B7-45F2-4C3A-917F-44BFDC58BC10}" destId="{0D680F41-92EC-452A-8200-51EFC2A1CA6B}" srcOrd="1" destOrd="0" presId="urn:microsoft.com/office/officeart/2005/8/layout/vList3"/>
    <dgm:cxn modelId="{18188138-209F-4C23-A79D-9FAEE9181BFB}" type="presParOf" srcId="{140533B7-45F2-4C3A-917F-44BFDC58BC10}" destId="{4054621F-9433-49D7-82F7-FEA6245CD6CF}" srcOrd="2" destOrd="0" presId="urn:microsoft.com/office/officeart/2005/8/layout/vList3"/>
    <dgm:cxn modelId="{51191988-46D9-4C14-ADF5-E9811CC6D1A0}" type="presParOf" srcId="{4054621F-9433-49D7-82F7-FEA6245CD6CF}" destId="{07ECC4AE-5724-46E9-BA10-2BDDD877311D}" srcOrd="0" destOrd="0" presId="urn:microsoft.com/office/officeart/2005/8/layout/vList3"/>
    <dgm:cxn modelId="{6B35684F-9739-43E6-AA3E-F824837101A8}" type="presParOf" srcId="{4054621F-9433-49D7-82F7-FEA6245CD6CF}" destId="{8CF8B14A-8CA4-4F48-832D-F3F2A9E8508F}" srcOrd="1" destOrd="0" presId="urn:microsoft.com/office/officeart/2005/8/layout/vList3"/>
    <dgm:cxn modelId="{BA694955-D55D-4CC8-A071-2EF1269BF10A}" type="presParOf" srcId="{140533B7-45F2-4C3A-917F-44BFDC58BC10}" destId="{E278760B-591C-4061-852E-867FAD189345}" srcOrd="3" destOrd="0" presId="urn:microsoft.com/office/officeart/2005/8/layout/vList3"/>
    <dgm:cxn modelId="{310D74E9-2AB7-4C9F-801E-D8D5DBE48359}" type="presParOf" srcId="{140533B7-45F2-4C3A-917F-44BFDC58BC10}" destId="{5CEB60ED-82F2-4C5B-85BC-A210335BFF92}" srcOrd="4" destOrd="0" presId="urn:microsoft.com/office/officeart/2005/8/layout/vList3"/>
    <dgm:cxn modelId="{09D0D252-7819-484C-BF03-D1895086A2C5}" type="presParOf" srcId="{5CEB60ED-82F2-4C5B-85BC-A210335BFF92}" destId="{42358FE6-7FE7-44D9-BC15-613CDDBE37BC}" srcOrd="0" destOrd="0" presId="urn:microsoft.com/office/officeart/2005/8/layout/vList3"/>
    <dgm:cxn modelId="{4E16E71C-1E5F-48FB-8B07-1B0B08F1DE63}" type="presParOf" srcId="{5CEB60ED-82F2-4C5B-85BC-A210335BFF92}" destId="{01749744-DFC8-4EA0-9B8F-3F481888E34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6E79-8E48-464F-88DE-AFBC58CC84E5}">
      <dsp:nvSpPr>
        <dsp:cNvPr id="0" name=""/>
        <dsp:cNvSpPr/>
      </dsp:nvSpPr>
      <dsp:spPr>
        <a:xfrm>
          <a:off x="0" y="0"/>
          <a:ext cx="4495800" cy="4495800"/>
        </a:xfrm>
        <a:prstGeom prst="pie">
          <a:avLst>
            <a:gd name="adj1" fmla="val 5400000"/>
            <a:gd name="adj2" fmla="val 1620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51310F-6E07-4F1C-A50E-4419DC58FA51}">
      <dsp:nvSpPr>
        <dsp:cNvPr id="0" name=""/>
        <dsp:cNvSpPr/>
      </dsp:nvSpPr>
      <dsp:spPr>
        <a:xfrm>
          <a:off x="2247900" y="0"/>
          <a:ext cx="5448300" cy="4495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rgbClr val="FF0000"/>
              </a:solidFill>
              <a:effectLst>
                <a:outerShdw blurRad="38100" dist="38100" dir="2700000" algn="tl">
                  <a:srgbClr val="000000">
                    <a:alpha val="43137"/>
                  </a:srgbClr>
                </a:outerShdw>
              </a:effectLst>
            </a:rPr>
            <a:t>Content :</a:t>
          </a:r>
          <a:r>
            <a:rPr lang="en-US" sz="1600" kern="1200" dirty="0" smtClean="0"/>
            <a:t>  especially the quantity and quality of the disintegrant and lubricant (mixing condition and time of addition of lubricant), the lubricant increase the disintegration time by decreasing the wettability of the tablets due to its hydrophobicity. </a:t>
          </a:r>
          <a:endParaRPr lang="en-US" sz="1600" kern="1200" dirty="0"/>
        </a:p>
      </dsp:txBody>
      <dsp:txXfrm>
        <a:off x="2247900" y="0"/>
        <a:ext cx="5448300" cy="1348742"/>
      </dsp:txXfrm>
    </dsp:sp>
    <dsp:sp modelId="{A1194275-3359-468C-96B2-81243C958210}">
      <dsp:nvSpPr>
        <dsp:cNvPr id="0" name=""/>
        <dsp:cNvSpPr/>
      </dsp:nvSpPr>
      <dsp:spPr>
        <a:xfrm>
          <a:off x="786766" y="1348742"/>
          <a:ext cx="2922267" cy="2922267"/>
        </a:xfrm>
        <a:prstGeom prst="pie">
          <a:avLst>
            <a:gd name="adj1" fmla="val 5400000"/>
            <a:gd name="adj2" fmla="val 16200000"/>
          </a:avLst>
        </a:prstGeom>
        <a:solidFill>
          <a:schemeClr val="accent2">
            <a:hueOff val="-368613"/>
            <a:satOff val="44335"/>
            <a:lumOff val="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30CD74-2903-4C6D-A504-C7CB99CDB31A}">
      <dsp:nvSpPr>
        <dsp:cNvPr id="0" name=""/>
        <dsp:cNvSpPr/>
      </dsp:nvSpPr>
      <dsp:spPr>
        <a:xfrm>
          <a:off x="2247900" y="1348742"/>
          <a:ext cx="5448300" cy="29222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Hardness:</a:t>
          </a:r>
          <a:r>
            <a:rPr lang="en-US" sz="2000" kern="1200" dirty="0" smtClean="0"/>
            <a:t>  amount of binder , compression force.</a:t>
          </a:r>
          <a:endParaRPr lang="en-US" sz="2000" kern="1200" dirty="0"/>
        </a:p>
      </dsp:txBody>
      <dsp:txXfrm>
        <a:off x="2247900" y="1348742"/>
        <a:ext cx="5448300" cy="1348738"/>
      </dsp:txXfrm>
    </dsp:sp>
    <dsp:sp modelId="{FCFDEE86-1322-4385-92CD-A940A25A56C2}">
      <dsp:nvSpPr>
        <dsp:cNvPr id="0" name=""/>
        <dsp:cNvSpPr/>
      </dsp:nvSpPr>
      <dsp:spPr>
        <a:xfrm>
          <a:off x="1573530" y="2697481"/>
          <a:ext cx="1348738" cy="1348738"/>
        </a:xfrm>
        <a:prstGeom prst="pie">
          <a:avLst>
            <a:gd name="adj1" fmla="val 5400000"/>
            <a:gd name="adj2" fmla="val 16200000"/>
          </a:avLst>
        </a:prstGeom>
        <a:solidFill>
          <a:schemeClr val="accent2">
            <a:hueOff val="-737226"/>
            <a:satOff val="88670"/>
            <a:lumOff val="10196"/>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4FCD0C-9222-445F-A460-8156B313413F}">
      <dsp:nvSpPr>
        <dsp:cNvPr id="0" name=""/>
        <dsp:cNvSpPr/>
      </dsp:nvSpPr>
      <dsp:spPr>
        <a:xfrm>
          <a:off x="2247900" y="2697481"/>
          <a:ext cx="5448300" cy="13487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smtClean="0"/>
            <a:t>Design of granulation procedure which will affect the physical properties of the granules.  </a:t>
          </a:r>
          <a:endParaRPr lang="en-US" sz="2000" kern="1200" dirty="0"/>
        </a:p>
      </dsp:txBody>
      <dsp:txXfrm>
        <a:off x="2247900" y="2697481"/>
        <a:ext cx="5448300" cy="1348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968DD-05D9-4E01-A0DE-2831212C66B2}">
      <dsp:nvSpPr>
        <dsp:cNvPr id="0" name=""/>
        <dsp:cNvSpPr/>
      </dsp:nvSpPr>
      <dsp:spPr>
        <a:xfrm rot="10800000">
          <a:off x="1551500" y="1758"/>
          <a:ext cx="5067300" cy="1100602"/>
        </a:xfrm>
        <a:prstGeom prst="homePlate">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5335"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1- Non-uniform distribution of the drug substance throughout the powder mixture or granulation.</a:t>
          </a:r>
          <a:endParaRPr lang="en-US" sz="2000" b="1" kern="1200" dirty="0">
            <a:solidFill>
              <a:schemeClr val="tx1"/>
            </a:solidFill>
            <a:effectLst>
              <a:outerShdw blurRad="38100" dist="38100" dir="2700000" algn="tl">
                <a:srgbClr val="000000">
                  <a:alpha val="43137"/>
                </a:srgbClr>
              </a:outerShdw>
            </a:effectLst>
          </a:endParaRPr>
        </a:p>
      </dsp:txBody>
      <dsp:txXfrm rot="10800000">
        <a:off x="1826650" y="1758"/>
        <a:ext cx="4792150" cy="1100602"/>
      </dsp:txXfrm>
    </dsp:sp>
    <dsp:sp modelId="{CF206E81-7E31-47D3-9CCA-FC1DC7783CBD}">
      <dsp:nvSpPr>
        <dsp:cNvPr id="0" name=""/>
        <dsp:cNvSpPr/>
      </dsp:nvSpPr>
      <dsp:spPr>
        <a:xfrm>
          <a:off x="1001199" y="1758"/>
          <a:ext cx="1100602" cy="1100602"/>
        </a:xfrm>
        <a:prstGeom prst="ellipse">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CF8B14A-8CA4-4F48-832D-F3F2A9E8508F}">
      <dsp:nvSpPr>
        <dsp:cNvPr id="0" name=""/>
        <dsp:cNvSpPr/>
      </dsp:nvSpPr>
      <dsp:spPr>
        <a:xfrm rot="10800000">
          <a:off x="1551500" y="1430898"/>
          <a:ext cx="5067300" cy="1100602"/>
        </a:xfrm>
        <a:prstGeom prst="homePlate">
          <a:avLst/>
        </a:prstGeom>
        <a:solidFill>
          <a:schemeClr val="accent4">
            <a:hueOff val="-1075180"/>
            <a:satOff val="9543"/>
            <a:lumOff val="-323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5335"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2- segregation of the powder mixture or granulation during various manufacturing process.</a:t>
          </a:r>
          <a:endParaRPr lang="en-US" sz="2000" b="1" kern="1200" dirty="0">
            <a:solidFill>
              <a:schemeClr val="tx1"/>
            </a:solidFill>
            <a:effectLst>
              <a:outerShdw blurRad="38100" dist="38100" dir="2700000" algn="tl">
                <a:srgbClr val="000000">
                  <a:alpha val="43137"/>
                </a:srgbClr>
              </a:outerShdw>
            </a:effectLst>
          </a:endParaRPr>
        </a:p>
      </dsp:txBody>
      <dsp:txXfrm rot="10800000">
        <a:off x="1826650" y="1430898"/>
        <a:ext cx="4792150" cy="1100602"/>
      </dsp:txXfrm>
    </dsp:sp>
    <dsp:sp modelId="{07ECC4AE-5724-46E9-BA10-2BDDD877311D}">
      <dsp:nvSpPr>
        <dsp:cNvPr id="0" name=""/>
        <dsp:cNvSpPr/>
      </dsp:nvSpPr>
      <dsp:spPr>
        <a:xfrm>
          <a:off x="1001199" y="1430898"/>
          <a:ext cx="1100602" cy="1100602"/>
        </a:xfrm>
        <a:prstGeom prst="ellipse">
          <a:avLst/>
        </a:prstGeom>
        <a:solidFill>
          <a:schemeClr val="accent4">
            <a:tint val="50000"/>
            <a:hueOff val="-1285252"/>
            <a:satOff val="2585"/>
            <a:lumOff val="-54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1749744-DFC8-4EA0-9B8F-3F481888E342}">
      <dsp:nvSpPr>
        <dsp:cNvPr id="0" name=""/>
        <dsp:cNvSpPr/>
      </dsp:nvSpPr>
      <dsp:spPr>
        <a:xfrm rot="10800000">
          <a:off x="1551500" y="2860039"/>
          <a:ext cx="5067300" cy="1100602"/>
        </a:xfrm>
        <a:prstGeom prst="homePlate">
          <a:avLst/>
        </a:prstGeom>
        <a:solidFill>
          <a:schemeClr val="accent4">
            <a:hueOff val="-2150360"/>
            <a:satOff val="19087"/>
            <a:lumOff val="-6471"/>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5335"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3- Tablet wt. variation. </a:t>
          </a:r>
          <a:endParaRPr lang="en-US" sz="2000" b="1" kern="1200" dirty="0">
            <a:solidFill>
              <a:schemeClr val="tx1"/>
            </a:solidFill>
            <a:effectLst>
              <a:outerShdw blurRad="38100" dist="38100" dir="2700000" algn="tl">
                <a:srgbClr val="000000">
                  <a:alpha val="43137"/>
                </a:srgbClr>
              </a:outerShdw>
            </a:effectLst>
          </a:endParaRPr>
        </a:p>
      </dsp:txBody>
      <dsp:txXfrm rot="10800000">
        <a:off x="1826650" y="2860039"/>
        <a:ext cx="4792150" cy="1100602"/>
      </dsp:txXfrm>
    </dsp:sp>
    <dsp:sp modelId="{42358FE6-7FE7-44D9-BC15-613CDDBE37BC}">
      <dsp:nvSpPr>
        <dsp:cNvPr id="0" name=""/>
        <dsp:cNvSpPr/>
      </dsp:nvSpPr>
      <dsp:spPr>
        <a:xfrm>
          <a:off x="1001199" y="2860039"/>
          <a:ext cx="1100602" cy="1100602"/>
        </a:xfrm>
        <a:prstGeom prst="ellipse">
          <a:avLst/>
        </a:prstGeom>
        <a:solidFill>
          <a:schemeClr val="accent4">
            <a:tint val="50000"/>
            <a:hueOff val="-2570504"/>
            <a:satOff val="5170"/>
            <a:lumOff val="-109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EA8AD-1E18-4D37-A60B-6FF1ECA631FB}"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C0885-8A16-4666-8AFB-AE3EE267692C}" type="slidenum">
              <a:rPr lang="en-US" smtClean="0"/>
              <a:t>‹#›</a:t>
            </a:fld>
            <a:endParaRPr lang="en-US"/>
          </a:p>
        </p:txBody>
      </p:sp>
    </p:spTree>
    <p:extLst>
      <p:ext uri="{BB962C8B-B14F-4D97-AF65-F5344CB8AC3E}">
        <p14:creationId xmlns:p14="http://schemas.microsoft.com/office/powerpoint/2010/main" val="302291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fld id="{ABBA29C9-0AE1-43D5-864B-A2EA31B5049C}" type="datetime1">
              <a:rPr lang="en-US" smtClean="0">
                <a:solidFill>
                  <a:srgbClr val="D2D2D2">
                    <a:shade val="90000"/>
                  </a:srgbClr>
                </a:solidFill>
              </a:rPr>
              <a:t>11/9/2015</a:t>
            </a:fld>
            <a:endParaRPr lang="en-US" dirty="0">
              <a:solidFill>
                <a:srgbClr val="D2D2D2">
                  <a:shade val="90000"/>
                </a:srgbClr>
              </a:solidFill>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r>
              <a:rPr lang="en-US" smtClean="0">
                <a:solidFill>
                  <a:srgbClr val="D2D2D2">
                    <a:shade val="90000"/>
                  </a:srgbClr>
                </a:solidFill>
              </a:rPr>
              <a:t>Prof. D. M. Shinkar, KCT'S RGSCOP</a:t>
            </a:r>
            <a:endParaRPr lang="en-US" dirty="0">
              <a:solidFill>
                <a:srgbClr val="D2D2D2">
                  <a:shade val="90000"/>
                </a:srgbClr>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6C021D21-33A5-4023-883B-6751603E5146}" type="slidenum">
              <a:rPr lang="en-US" smtClean="0">
                <a:solidFill>
                  <a:srgbClr val="D2D2D2">
                    <a:shade val="90000"/>
                  </a:srgbClr>
                </a:solidFill>
              </a:rPr>
              <a:pPr>
                <a:defRPr/>
              </a:pPr>
              <a:t>‹#›</a:t>
            </a:fld>
            <a:endParaRPr lang="en-US" dirty="0">
              <a:solidFill>
                <a:srgbClr val="D2D2D2">
                  <a:shade val="90000"/>
                </a:srgbClr>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A21C5E5-84EE-46B1-9AF3-DC65C10A3E37}" type="datetime1">
              <a:rPr lang="en-US" smtClean="0">
                <a:solidFill>
                  <a:srgbClr val="666666">
                    <a:shade val="90000"/>
                  </a:srgbClr>
                </a:solidFill>
              </a:rPr>
              <a:t>11/9/2015</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C0552F07-5F84-43A0-B20E-3363BF56BEAD}"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9E2F857-7448-4632-A439-B453676AEBD9}" type="datetime1">
              <a:rPr lang="en-US" smtClean="0">
                <a:solidFill>
                  <a:srgbClr val="666666">
                    <a:shade val="90000"/>
                  </a:srgbClr>
                </a:solidFill>
              </a:rPr>
              <a:t>11/9/2015</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BD8843A0-84A0-4150-911A-3D2F41D32B4D}"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11/9/2015</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81D55DE-D246-4180-B0F4-CBC4DA1E459D}" type="datetime1">
              <a:rPr lang="en-US" smtClean="0">
                <a:solidFill>
                  <a:srgbClr val="D2D2D2">
                    <a:shade val="90000"/>
                  </a:srgbClr>
                </a:solidFill>
              </a:rPr>
              <a:t>11/9/2015</a:t>
            </a:fld>
            <a:endParaRPr lang="en-US" dirty="0">
              <a:solidFill>
                <a:srgbClr val="D2D2D2">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2D2D2">
                    <a:shade val="90000"/>
                  </a:srgbClr>
                </a:solidFill>
              </a:rPr>
              <a:t>Prof. D. M. Shinkar, KCT'S RGSCOP</a:t>
            </a:r>
            <a:endParaRPr lang="en-US" dirty="0">
              <a:solidFill>
                <a:srgbClr val="D2D2D2">
                  <a:shade val="90000"/>
                </a:srgbClr>
              </a:solidFill>
            </a:endParaRPr>
          </a:p>
        </p:txBody>
      </p:sp>
      <p:sp>
        <p:nvSpPr>
          <p:cNvPr id="6" name="Slide Number Placeholder 5"/>
          <p:cNvSpPr>
            <a:spLocks noGrp="1"/>
          </p:cNvSpPr>
          <p:nvPr>
            <p:ph type="sldNum" sz="quarter" idx="12"/>
          </p:nvPr>
        </p:nvSpPr>
        <p:spPr/>
        <p:txBody>
          <a:bodyPr/>
          <a:lstStyle/>
          <a:p>
            <a:pPr>
              <a:defRPr/>
            </a:pPr>
            <a:fld id="{506F8E2E-9AD5-4278-8242-D9272B682B4E}" type="slidenum">
              <a:rPr lang="en-US" smtClean="0">
                <a:solidFill>
                  <a:srgbClr val="D2D2D2">
                    <a:shade val="90000"/>
                  </a:srgbClr>
                </a:solidFill>
              </a:rPr>
              <a:pPr>
                <a:defRPr/>
              </a:pPr>
              <a:t>‹#›</a:t>
            </a:fld>
            <a:endParaRPr lang="en-US" dirty="0">
              <a:solidFill>
                <a:srgbClr val="D2D2D2">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9C1877AA-214B-4778-967E-5BFD7E6C89A5}" type="datetime1">
              <a:rPr lang="en-US" smtClean="0">
                <a:solidFill>
                  <a:srgbClr val="666666">
                    <a:shade val="90000"/>
                  </a:srgbClr>
                </a:solidFill>
              </a:rPr>
              <a:t>11/9/2015</a:t>
            </a:fld>
            <a:endParaRPr lang="en-US" dirty="0">
              <a:solidFill>
                <a:srgbClr val="666666">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01ABE588-9800-4702-B2CC-0F98E3C43D39}" type="slidenum">
              <a:rPr lang="en-US" smtClean="0">
                <a:solidFill>
                  <a:srgbClr val="666666">
                    <a:shade val="90000"/>
                  </a:srgbClr>
                </a:solidFill>
              </a:rPr>
              <a:pPr>
                <a:defRPr/>
              </a:pPr>
              <a:t>‹#›</a:t>
            </a:fld>
            <a:endParaRPr lang="en-US" dirty="0">
              <a:solidFill>
                <a:srgbClr val="666666">
                  <a:shade val="90000"/>
                </a:srgbClr>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0E71EF3-1432-40CF-952D-31C2365E07E1}" type="datetime1">
              <a:rPr lang="en-US" smtClean="0">
                <a:solidFill>
                  <a:srgbClr val="666666">
                    <a:shade val="90000"/>
                  </a:srgbClr>
                </a:solidFill>
              </a:rPr>
              <a:t>11/9/2015</a:t>
            </a:fld>
            <a:endParaRPr lang="en-US" dirty="0">
              <a:solidFill>
                <a:srgbClr val="666666">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9" name="Slide Number Placeholder 8"/>
          <p:cNvSpPr>
            <a:spLocks noGrp="1"/>
          </p:cNvSpPr>
          <p:nvPr>
            <p:ph type="sldNum" sz="quarter" idx="12"/>
          </p:nvPr>
        </p:nvSpPr>
        <p:spPr/>
        <p:txBody>
          <a:bodyPr/>
          <a:lstStyle/>
          <a:p>
            <a:pPr>
              <a:defRPr/>
            </a:pPr>
            <a:fld id="{82578DE6-5169-4636-878B-DA7D01A78B5E}"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41195E9-D798-4B3D-B325-BBFDB2AB874E}" type="datetime1">
              <a:rPr lang="en-US" smtClean="0">
                <a:solidFill>
                  <a:srgbClr val="666666">
                    <a:shade val="90000"/>
                  </a:srgbClr>
                </a:solidFill>
              </a:rPr>
              <a:t>11/9/2015</a:t>
            </a:fld>
            <a:endParaRPr lang="en-US" dirty="0">
              <a:solidFill>
                <a:srgbClr val="666666">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7DB0893B-DC48-461C-8F4C-E2CB1AD1A443}"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11/9/2015</a:t>
            </a:fld>
            <a:endParaRPr lang="en-US" dirty="0">
              <a:solidFill>
                <a:srgbClr val="666666">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0C5D98ED-AB44-4622-AFA8-3EC6DC1CC55E}" type="datetime1">
              <a:rPr lang="en-US" smtClean="0">
                <a:solidFill>
                  <a:srgbClr val="666666">
                    <a:shade val="90000"/>
                  </a:srgbClr>
                </a:solidFill>
              </a:rPr>
              <a:t>11/9/2015</a:t>
            </a:fld>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979A3F37-4E59-4CCA-A5D0-5B121E68AB7A}" type="slidenum">
              <a:rPr lang="en-US" smtClean="0">
                <a:solidFill>
                  <a:srgbClr val="666666">
                    <a:shade val="90000"/>
                  </a:srgbClr>
                </a:solidFill>
              </a:rPr>
              <a:pPr>
                <a:defRPr/>
              </a:pPr>
              <a:t>‹#›</a:t>
            </a:fld>
            <a:endParaRPr lang="en-US" dirty="0">
              <a:solidFill>
                <a:srgbClr val="666666">
                  <a:shade val="90000"/>
                </a:srgbClr>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37F94C0-0298-40B1-ACF5-AF62A54145A6}" type="datetime1">
              <a:rPr lang="en-US" smtClean="0">
                <a:solidFill>
                  <a:srgbClr val="666666">
                    <a:shade val="90000"/>
                  </a:srgbClr>
                </a:solidFill>
              </a:rPr>
              <a:t>11/9/2015</a:t>
            </a:fld>
            <a:endParaRPr lang="en-US" dirty="0">
              <a:solidFill>
                <a:srgbClr val="666666">
                  <a:shade val="90000"/>
                </a:srgbClr>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E6175B6C-54A1-4DC1-8D63-1FF19E817BC5}"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11/9/2015</a:t>
            </a:fld>
            <a:endParaRPr lang="en-US" dirty="0">
              <a:solidFill>
                <a:srgbClr val="666666">
                  <a:shade val="90000"/>
                </a:srgbClr>
              </a:solidFill>
              <a:latin typeface="Arial" charset="0"/>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fontAlgn="base">
              <a:spcBef>
                <a:spcPct val="0"/>
              </a:spcBef>
              <a:spcAft>
                <a:spcPct val="0"/>
              </a:spcAft>
              <a:defRPr/>
            </a:pPr>
            <a:r>
              <a:rPr lang="en-US" smtClean="0">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javascript:modelesswin('imageViewer?doc='+parent.myTitle+'&amp;img=/uspnf/pub/images/v31262/c711-f1-pf311.gif',600,500);"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extLst>
              <a:ext uri="{BEBA8EAE-BF5A-486C-A8C5-ECC9F3942E4B}">
                <a14:imgProps xmlns:a14="http://schemas.microsoft.com/office/drawing/2010/main">
                  <a14:imgLayer r:embed="rId3">
                    <a14:imgEffect>
                      <a14:artisticMarker/>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458200" cy="27432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6600" b="1" dirty="0"/>
              <a:t>Disintegration test &amp; Dissolution </a:t>
            </a:r>
            <a:r>
              <a:rPr lang="en-US" sz="6600" b="1" dirty="0" smtClean="0"/>
              <a:t>test </a:t>
            </a:r>
            <a:br>
              <a:rPr lang="en-US" sz="6600" b="1" dirty="0" smtClean="0"/>
            </a:br>
            <a:r>
              <a:rPr lang="en-US" sz="6600" b="1" dirty="0" smtClean="0"/>
              <a:t>(official test)</a:t>
            </a:r>
            <a:endParaRPr lang="en-US" sz="6600" b="1" dirty="0"/>
          </a:p>
        </p:txBody>
      </p:sp>
      <p:sp>
        <p:nvSpPr>
          <p:cNvPr id="6" name="Slide Number Placeholder 5"/>
          <p:cNvSpPr>
            <a:spLocks noGrp="1"/>
          </p:cNvSpPr>
          <p:nvPr>
            <p:ph type="sldNum" sz="quarter" idx="12"/>
          </p:nvPr>
        </p:nvSpPr>
        <p:spPr/>
        <p:txBody>
          <a:bodyPr/>
          <a:lstStyle/>
          <a:p>
            <a:pPr>
              <a:defRPr/>
            </a:pPr>
            <a:fld id="{6C021D21-33A5-4023-883B-6751603E5146}" type="slidenum">
              <a:rPr lang="en-US" smtClean="0">
                <a:solidFill>
                  <a:srgbClr val="D2D2D2">
                    <a:shade val="90000"/>
                  </a:srgbClr>
                </a:solidFill>
              </a:rPr>
              <a:pPr>
                <a:defRPr/>
              </a:pPr>
              <a:t>1</a:t>
            </a:fld>
            <a:endParaRPr lang="en-US" dirty="0">
              <a:solidFill>
                <a:srgbClr val="D2D2D2">
                  <a:shade val="90000"/>
                </a:srgbClr>
              </a:solidFill>
            </a:endParaRPr>
          </a:p>
        </p:txBody>
      </p:sp>
      <p:sp>
        <p:nvSpPr>
          <p:cNvPr id="3" name="TextBox 2"/>
          <p:cNvSpPr txBox="1"/>
          <p:nvPr/>
        </p:nvSpPr>
        <p:spPr>
          <a:xfrm>
            <a:off x="4267200" y="5159514"/>
            <a:ext cx="44196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b="1" dirty="0" smtClean="0">
                <a:effectLst>
                  <a:outerShdw blurRad="38100" dist="38100" dir="2700000" algn="tl">
                    <a:srgbClr val="000000">
                      <a:alpha val="43137"/>
                    </a:srgbClr>
                  </a:outerShdw>
                </a:effectLst>
              </a:rPr>
              <a:t>Lab 6</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7301701"/>
      </p:ext>
    </p:extLst>
  </p:cSld>
  <p:clrMapOvr>
    <a:masterClrMapping/>
  </p:clrMapOvr>
  <p:transition spd="slow" advClick="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696200" cy="570464"/>
          </a:xfrm>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sz="2800" b="1" dirty="0" smtClean="0"/>
              <a:t>Factors affecting the disintegration time </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8967422"/>
              </p:ext>
            </p:extLst>
          </p:nvPr>
        </p:nvGraphicFramePr>
        <p:xfrm>
          <a:off x="685800" y="1752600"/>
          <a:ext cx="7696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fld id="{B6E5C4FE-4BAD-4F2C-B6F9-169FB1F92D65}" type="datetime1">
              <a:rPr lang="en-US" smtClean="0">
                <a:solidFill>
                  <a:srgbClr val="666666">
                    <a:shade val="90000"/>
                  </a:srgbClr>
                </a:solidFill>
              </a:rPr>
              <a:t>11/9/2015</a:t>
            </a:fld>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10</a:t>
            </a:fld>
            <a:endParaRPr lang="en-US" dirty="0">
              <a:solidFill>
                <a:srgbClr val="666666">
                  <a:shade val="90000"/>
                </a:srgbClr>
              </a:solidFill>
            </a:endParaRPr>
          </a:p>
        </p:txBody>
      </p:sp>
    </p:spTree>
    <p:extLst>
      <p:ext uri="{BB962C8B-B14F-4D97-AF65-F5344CB8AC3E}">
        <p14:creationId xmlns:p14="http://schemas.microsoft.com/office/powerpoint/2010/main" val="1296852448"/>
      </p:ext>
    </p:extLst>
  </p:cSld>
  <p:clrMapOvr>
    <a:masterClrMapping/>
  </p:clrMapOvr>
  <mc:AlternateContent xmlns:mc="http://schemas.openxmlformats.org/markup-compatibility/2006">
    <mc:Choice xmlns:p14="http://schemas.microsoft.com/office/powerpoint/2010/main" Requires="p14">
      <p:transition spd="slow" advClick="0">
        <p14:switch dir="r"/>
      </p:transition>
    </mc:Choice>
    <mc:Fallback>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490" y="838200"/>
            <a:ext cx="7024744" cy="1143000"/>
          </a:xfrm>
        </p:spPr>
        <p:style>
          <a:lnRef idx="1">
            <a:schemeClr val="accent5"/>
          </a:lnRef>
          <a:fillRef idx="2">
            <a:schemeClr val="accent5"/>
          </a:fillRef>
          <a:effectRef idx="1">
            <a:schemeClr val="accent5"/>
          </a:effectRef>
          <a:fontRef idx="minor">
            <a:schemeClr val="dk1"/>
          </a:fontRef>
        </p:style>
        <p:txBody>
          <a:bodyPr anchor="ctr"/>
          <a:lstStyle/>
          <a:p>
            <a:pPr algn="ctr"/>
            <a:r>
              <a:rPr lang="en-US" b="1" dirty="0" smtClean="0">
                <a:effectLst>
                  <a:outerShdw blurRad="38100" dist="38100" dir="2700000" algn="tl">
                    <a:srgbClr val="000000">
                      <a:alpha val="43137"/>
                    </a:srgbClr>
                  </a:outerShdw>
                </a:effectLst>
              </a:rPr>
              <a:t>Dissolution test</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chor="t">
            <a:normAutofit/>
          </a:bodyPr>
          <a:lstStyle/>
          <a:p>
            <a:pPr marL="0" lvl="0" indent="0" algn="ctr" fontAlgn="base">
              <a:lnSpc>
                <a:spcPct val="150000"/>
              </a:lnSpc>
              <a:spcBef>
                <a:spcPct val="0"/>
              </a:spcBef>
              <a:spcAft>
                <a:spcPct val="0"/>
              </a:spcAft>
              <a:buClrTx/>
              <a:buSzTx/>
              <a:buNone/>
              <a:defRPr/>
            </a:pPr>
            <a:r>
              <a:rPr lang="en-US" sz="4000" b="1" dirty="0" smtClean="0">
                <a:solidFill>
                  <a:srgbClr val="00349E">
                    <a:lumMod val="50000"/>
                  </a:srgbClr>
                </a:solidFill>
                <a:effectLst>
                  <a:outerShdw blurRad="38100" dist="38100" dir="2700000" algn="tl">
                    <a:srgbClr val="000000">
                      <a:alpha val="43137"/>
                    </a:srgbClr>
                  </a:outerShdw>
                </a:effectLst>
                <a:latin typeface="Constantia" pitchFamily="18" charset="0"/>
              </a:rPr>
              <a:t>Dissolution </a:t>
            </a:r>
            <a:r>
              <a:rPr lang="en-US" sz="4000" b="1" dirty="0">
                <a:solidFill>
                  <a:srgbClr val="00349E">
                    <a:lumMod val="50000"/>
                  </a:srgbClr>
                </a:solidFill>
                <a:effectLst>
                  <a:outerShdw blurRad="38100" dist="38100" dir="2700000" algn="tl">
                    <a:srgbClr val="000000">
                      <a:alpha val="43137"/>
                    </a:srgbClr>
                  </a:outerShdw>
                </a:effectLst>
                <a:latin typeface="Constantia" pitchFamily="18" charset="0"/>
              </a:rPr>
              <a:t>Test</a:t>
            </a:r>
          </a:p>
        </p:txBody>
      </p:sp>
      <p:sp>
        <p:nvSpPr>
          <p:cNvPr id="2" name="Date Placeholder 1"/>
          <p:cNvSpPr>
            <a:spLocks noGrp="1"/>
          </p:cNvSpPr>
          <p:nvPr>
            <p:ph type="dt" sz="half" idx="10"/>
          </p:nvPr>
        </p:nvSpPr>
        <p:spPr/>
        <p:txBody>
          <a:bodyPr/>
          <a:lstStyle/>
          <a:p>
            <a:pPr>
              <a:defRPr/>
            </a:pPr>
            <a:fld id="{AFACCFB4-9EF3-495D-877D-77943D5EC418}" type="datetime1">
              <a:rPr lang="en-US" smtClean="0">
                <a:solidFill>
                  <a:srgbClr val="666666">
                    <a:shade val="90000"/>
                  </a:srgbClr>
                </a:solidFill>
              </a:rPr>
              <a:t>11/9/2015</a:t>
            </a:fld>
            <a:endParaRPr lang="en-US" dirty="0">
              <a:solidFill>
                <a:srgbClr val="666666">
                  <a:shade val="9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257799"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5105400"/>
            <a:ext cx="7620000" cy="1200329"/>
          </a:xfrm>
          <a:prstGeom prst="rect">
            <a:avLst/>
          </a:prstGeom>
          <a:noFill/>
          <a:ln>
            <a:solidFill>
              <a:schemeClr val="accent1"/>
            </a:solidFill>
          </a:ln>
        </p:spPr>
        <p:txBody>
          <a:bodyPr wrap="square" rtlCol="0">
            <a:spAutoFit/>
          </a:bodyPr>
          <a:lstStyle/>
          <a:p>
            <a:pPr algn="just"/>
            <a:r>
              <a:rPr lang="en-US" b="1" dirty="0" smtClean="0">
                <a:effectLst>
                  <a:outerShdw blurRad="38100" dist="38100" dir="2700000" algn="tl">
                    <a:srgbClr val="000000">
                      <a:alpha val="43137"/>
                    </a:srgbClr>
                  </a:outerShdw>
                </a:effectLst>
              </a:rPr>
              <a:t>For complete assessment of a drug release from tablets</a:t>
            </a:r>
            <a:r>
              <a:rPr lang="en-US" dirty="0" smtClean="0"/>
              <a:t> </a:t>
            </a:r>
            <a:r>
              <a:rPr lang="en-US" b="1" dirty="0" smtClean="0">
                <a:solidFill>
                  <a:srgbClr val="FF0000"/>
                </a:solidFill>
                <a:effectLst>
                  <a:outerShdw blurRad="38100" dist="38100" dir="2700000" algn="tl">
                    <a:srgbClr val="000000">
                      <a:alpha val="43137"/>
                    </a:srgbClr>
                  </a:outerShdw>
                </a:effectLst>
              </a:rPr>
              <a:t>(in-vivo bioavailability should be accomplished)</a:t>
            </a:r>
            <a:r>
              <a:rPr lang="en-US" dirty="0" smtClean="0"/>
              <a:t> but its use is restricted, thus in-vitro dissolution test have been used and developed and it is un-direct measurement of drug availability.</a:t>
            </a:r>
            <a:endParaRPr lang="en-US" dirty="0"/>
          </a:p>
        </p:txBody>
      </p:sp>
    </p:spTree>
    <p:extLst>
      <p:ext uri="{BB962C8B-B14F-4D97-AF65-F5344CB8AC3E}">
        <p14:creationId xmlns:p14="http://schemas.microsoft.com/office/powerpoint/2010/main" val="330576686"/>
      </p:ext>
    </p:extLst>
  </p:cSld>
  <p:clrMapOvr>
    <a:masterClrMapping/>
  </p:clrMapOvr>
  <mc:AlternateContent xmlns:mc="http://schemas.openxmlformats.org/markup-compatibility/2006">
    <mc:Choice xmlns:p14="http://schemas.microsoft.com/office/powerpoint/2010/main" Requires="p14">
      <p:transition spd="slow" advClick="0">
        <p14:flip dir="r"/>
      </p:transition>
    </mc:Choice>
    <mc:Fallback>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chor="ctr"/>
          <a:lstStyle/>
          <a:p>
            <a:r>
              <a:rPr lang="en-US" u="sng" dirty="0" smtClean="0"/>
              <a:t>Why In-vitro dissolution studies?</a:t>
            </a:r>
            <a:endParaRPr lang="en-US" u="sng" dirty="0"/>
          </a:p>
        </p:txBody>
      </p:sp>
      <p:sp>
        <p:nvSpPr>
          <p:cNvPr id="3" name="Content Placeholder 2"/>
          <p:cNvSpPr>
            <a:spLocks noGrp="1"/>
          </p:cNvSpPr>
          <p:nvPr>
            <p:ph idx="1"/>
          </p:nvPr>
        </p:nvSpPr>
        <p:spPr>
          <a:xfrm>
            <a:off x="609600" y="1700808"/>
            <a:ext cx="7924800" cy="4425355"/>
          </a:xfrm>
        </p:spPr>
        <p:txBody>
          <a:bodyPr>
            <a:normAutofit/>
          </a:bodyPr>
          <a:lstStyle/>
          <a:p>
            <a:pPr marL="514350" indent="-514350" algn="just">
              <a:lnSpc>
                <a:spcPct val="114000"/>
              </a:lnSpc>
              <a:buFont typeface="+mj-lt"/>
              <a:buAutoNum type="arabicPeriod"/>
            </a:pPr>
            <a:r>
              <a:rPr lang="en-US" sz="2800" dirty="0" smtClean="0"/>
              <a:t>To show that the release of the drug from the tablet is as close to 100%.</a:t>
            </a:r>
          </a:p>
          <a:p>
            <a:pPr marL="514350" indent="-514350" algn="just">
              <a:lnSpc>
                <a:spcPct val="114000"/>
              </a:lnSpc>
              <a:buFont typeface="+mj-lt"/>
              <a:buAutoNum type="arabicPeriod"/>
            </a:pPr>
            <a:r>
              <a:rPr lang="en-US" sz="2800" dirty="0" smtClean="0"/>
              <a:t>To show that the rate of drug release is uniform batch to batch.</a:t>
            </a:r>
          </a:p>
          <a:p>
            <a:pPr marL="514350" indent="-514350" algn="just">
              <a:lnSpc>
                <a:spcPct val="114000"/>
              </a:lnSpc>
              <a:buFont typeface="+mj-lt"/>
              <a:buAutoNum type="arabicPeriod"/>
            </a:pPr>
            <a:r>
              <a:rPr lang="en-US" sz="2800" dirty="0" smtClean="0"/>
              <a:t>And to show that the release is equivalent to those batches proven to be bioavailable and clinically effective.</a:t>
            </a:r>
            <a:endParaRPr lang="en-US" sz="2800" dirty="0"/>
          </a:p>
        </p:txBody>
      </p:sp>
      <p:sp>
        <p:nvSpPr>
          <p:cNvPr id="4" name="Date Placeholder 3"/>
          <p:cNvSpPr>
            <a:spLocks noGrp="1"/>
          </p:cNvSpPr>
          <p:nvPr>
            <p:ph type="dt" sz="half" idx="10"/>
          </p:nvPr>
        </p:nvSpPr>
        <p:spPr/>
        <p:txBody>
          <a:bodyPr/>
          <a:lstStyle/>
          <a:p>
            <a:pPr>
              <a:defRPr/>
            </a:pPr>
            <a:fld id="{88EA70FB-3C5F-4B8B-B35F-D47F38A502CF}" type="datetime1">
              <a:rPr lang="en-US" smtClean="0">
                <a:solidFill>
                  <a:srgbClr val="666666">
                    <a:shade val="90000"/>
                  </a:srgbClr>
                </a:solidFill>
              </a:rPr>
              <a:t>11/9/2015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r>
              <a:rPr lang="en-US" dirty="0" smtClean="0"/>
              <a:t>12</a:t>
            </a:r>
            <a:endParaRPr lang="en-US" dirty="0"/>
          </a:p>
        </p:txBody>
      </p:sp>
    </p:spTree>
    <p:extLst>
      <p:ext uri="{BB962C8B-B14F-4D97-AF65-F5344CB8AC3E}">
        <p14:creationId xmlns:p14="http://schemas.microsoft.com/office/powerpoint/2010/main" val="1655248177"/>
      </p:ext>
    </p:extLst>
  </p:cSld>
  <p:clrMapOvr>
    <a:masterClrMapping/>
  </p:clrMapOvr>
  <mc:AlternateContent xmlns:mc="http://schemas.openxmlformats.org/markup-compatibility/2006">
    <mc:Choice xmlns:p14="http://schemas.microsoft.com/office/powerpoint/2010/main" Requires="p14">
      <p:transition spd="slow" advClick="0">
        <p14:gallery dir="l"/>
      </p:transition>
    </mc:Choice>
    <mc:Fallback>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chor="ctr"/>
          <a:lstStyle/>
          <a:p>
            <a:r>
              <a:rPr lang="en-US" dirty="0" smtClean="0"/>
              <a:t>USP/NF monograph specify:</a:t>
            </a:r>
            <a:endParaRPr lang="en-US" dirty="0"/>
          </a:p>
        </p:txBody>
      </p:sp>
      <p:sp>
        <p:nvSpPr>
          <p:cNvPr id="3" name="Content Placeholder 2"/>
          <p:cNvSpPr>
            <a:spLocks noGrp="1"/>
          </p:cNvSpPr>
          <p:nvPr>
            <p:ph idx="1"/>
          </p:nvPr>
        </p:nvSpPr>
        <p:spPr>
          <a:xfrm>
            <a:off x="1018391" y="2323652"/>
            <a:ext cx="7135009" cy="3508977"/>
          </a:xfrm>
        </p:spPr>
        <p:txBody>
          <a:bodyPr anchor="ctr"/>
          <a:lstStyle/>
          <a:p>
            <a:r>
              <a:rPr lang="en-US" b="1" dirty="0" smtClean="0">
                <a:effectLst>
                  <a:outerShdw blurRad="38100" dist="38100" dir="2700000" algn="tl">
                    <a:srgbClr val="000000">
                      <a:alpha val="43137"/>
                    </a:srgbClr>
                  </a:outerShdw>
                </a:effectLst>
              </a:rPr>
              <a:t>The dissolution test medium</a:t>
            </a:r>
          </a:p>
          <a:p>
            <a:r>
              <a:rPr lang="en-US" b="1" dirty="0" smtClean="0">
                <a:effectLst>
                  <a:outerShdw blurRad="38100" dist="38100" dir="2700000" algn="tl">
                    <a:srgbClr val="000000">
                      <a:alpha val="43137"/>
                    </a:srgbClr>
                  </a:outerShdw>
                </a:effectLst>
              </a:rPr>
              <a:t>Apparatus to be used</a:t>
            </a:r>
          </a:p>
          <a:p>
            <a:r>
              <a:rPr lang="en-US" b="1" dirty="0" smtClean="0">
                <a:effectLst>
                  <a:outerShdw blurRad="38100" dist="38100" dir="2700000" algn="tl">
                    <a:srgbClr val="000000">
                      <a:alpha val="43137"/>
                    </a:srgbClr>
                  </a:outerShdw>
                </a:effectLst>
              </a:rPr>
              <a:t>Time limits of the test</a:t>
            </a:r>
          </a:p>
          <a:p>
            <a:r>
              <a:rPr lang="en-US" b="1" dirty="0" smtClean="0">
                <a:effectLst>
                  <a:outerShdw blurRad="38100" dist="38100" dir="2700000" algn="tl">
                    <a:srgbClr val="000000">
                      <a:alpha val="43137"/>
                    </a:srgbClr>
                  </a:outerShdw>
                </a:effectLst>
              </a:rPr>
              <a:t>The assay procedure</a:t>
            </a:r>
          </a:p>
          <a:p>
            <a:r>
              <a:rPr lang="en-US" b="1" dirty="0" smtClean="0">
                <a:effectLst>
                  <a:outerShdw blurRad="38100" dist="38100" dir="2700000" algn="tl">
                    <a:srgbClr val="000000">
                      <a:alpha val="43137"/>
                    </a:srgbClr>
                  </a:outerShdw>
                </a:effectLst>
              </a:rPr>
              <a:t>Volume (dissolution medium)</a:t>
            </a:r>
          </a:p>
          <a:p>
            <a:r>
              <a:rPr lang="en-US" b="1" dirty="0" smtClean="0">
                <a:effectLst>
                  <a:outerShdw blurRad="38100" dist="38100" dir="2700000" algn="tl">
                    <a:srgbClr val="000000">
                      <a:alpha val="43137"/>
                    </a:srgbClr>
                  </a:outerShdw>
                </a:effectLst>
              </a:rPr>
              <a:t>The speed (rpm) of the test to be performed</a:t>
            </a:r>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11/9/2015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13</a:t>
            </a:fld>
            <a:endParaRPr lang="en-US" dirty="0">
              <a:solidFill>
                <a:srgbClr val="666666">
                  <a:shade val="90000"/>
                </a:srgbClr>
              </a:solidFill>
            </a:endParaRPr>
          </a:p>
        </p:txBody>
      </p:sp>
    </p:spTree>
    <p:extLst>
      <p:ext uri="{BB962C8B-B14F-4D97-AF65-F5344CB8AC3E}">
        <p14:creationId xmlns:p14="http://schemas.microsoft.com/office/powerpoint/2010/main" val="668052243"/>
      </p:ext>
    </p:extLst>
  </p:cSld>
  <p:clrMapOvr>
    <a:masterClrMapping/>
  </p:clrMapOvr>
  <mc:AlternateContent xmlns:mc="http://schemas.openxmlformats.org/markup-compatibility/2006">
    <mc:Choice xmlns:p14="http://schemas.microsoft.com/office/powerpoint/2010/main" Requires="p14">
      <p:transition spd="slow" advClick="0">
        <p14:prism/>
      </p:transition>
    </mc:Choice>
    <mc:Fallback>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24800" cy="11430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b="1" dirty="0" smtClean="0">
                <a:effectLst>
                  <a:outerShdw blurRad="38100" dist="38100" dir="2700000" algn="tl">
                    <a:srgbClr val="000000">
                      <a:alpha val="43137"/>
                    </a:srgbClr>
                  </a:outerShdw>
                </a:effectLst>
              </a:rPr>
              <a:t>Dissolution test</a:t>
            </a:r>
            <a:r>
              <a:rPr lang="en-US" sz="3200" dirty="0" smtClean="0"/>
              <a:t/>
            </a:r>
            <a:br>
              <a:rPr lang="en-US" sz="3200" dirty="0" smtClean="0"/>
            </a:br>
            <a:r>
              <a:rPr lang="en-US" sz="3200" b="1" dirty="0" smtClean="0">
                <a:solidFill>
                  <a:srgbClr val="FF0000"/>
                </a:solidFill>
                <a:effectLst>
                  <a:outerShdw blurRad="38100" dist="38100" dir="2700000" algn="tl">
                    <a:srgbClr val="000000">
                      <a:alpha val="43137"/>
                    </a:srgbClr>
                  </a:outerShdw>
                </a:effectLst>
              </a:rPr>
              <a:t>Types of dissolution tests used:</a:t>
            </a:r>
            <a:endParaRPr lang="en-US" sz="3200" b="1"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762000" y="2323652"/>
            <a:ext cx="7543800" cy="3924748"/>
          </a:xfrm>
        </p:spPr>
        <p:txBody>
          <a:bodyPr>
            <a:normAutofit fontScale="77500" lnSpcReduction="20000"/>
          </a:bodyPr>
          <a:lstStyle/>
          <a:p>
            <a:pPr marL="68580" indent="0">
              <a:lnSpc>
                <a:spcPct val="150000"/>
              </a:lnSpc>
              <a:buNone/>
              <a:defRPr/>
            </a:pPr>
            <a:r>
              <a:rPr lang="en-US" sz="3200" b="1" dirty="0" smtClean="0">
                <a:effectLst>
                  <a:outerShdw blurRad="38100" dist="38100" dir="2700000" algn="tl">
                    <a:srgbClr val="000000">
                      <a:alpha val="43137"/>
                    </a:srgbClr>
                  </a:outerShdw>
                </a:effectLst>
                <a:latin typeface="Constantia" pitchFamily="18" charset="0"/>
              </a:rPr>
              <a:t>1. Basket method </a:t>
            </a:r>
            <a:r>
              <a:rPr lang="en-US" sz="3200" b="1" dirty="0" smtClean="0">
                <a:solidFill>
                  <a:schemeClr val="tx2"/>
                </a:solidFill>
                <a:effectLst>
                  <a:outerShdw blurRad="38100" dist="38100" dir="2700000" algn="tl">
                    <a:srgbClr val="000000">
                      <a:alpha val="43137"/>
                    </a:srgbClr>
                  </a:outerShdw>
                </a:effectLst>
                <a:latin typeface="Constantia" pitchFamily="18" charset="0"/>
              </a:rPr>
              <a:t>(</a:t>
            </a:r>
            <a:r>
              <a:rPr lang="en-US" sz="3200" b="1" dirty="0" smtClean="0">
                <a:effectLst>
                  <a:outerShdw blurRad="38100" dist="38100" dir="2700000" algn="tl">
                    <a:srgbClr val="000000">
                      <a:alpha val="43137"/>
                    </a:srgbClr>
                  </a:outerShdw>
                </a:effectLst>
                <a:latin typeface="Constantia" pitchFamily="18" charset="0"/>
              </a:rPr>
              <a:t>apparatus </a:t>
            </a:r>
            <a:r>
              <a:rPr lang="en-US" sz="3200" b="1" dirty="0">
                <a:effectLst>
                  <a:outerShdw blurRad="38100" dist="38100" dir="2700000" algn="tl">
                    <a:srgbClr val="000000">
                      <a:alpha val="43137"/>
                    </a:srgbClr>
                  </a:outerShdw>
                </a:effectLst>
                <a:latin typeface="Constantia" pitchFamily="18" charset="0"/>
              </a:rPr>
              <a:t>I ) </a:t>
            </a:r>
            <a:endParaRPr lang="en-US" sz="3200" b="1" dirty="0">
              <a:solidFill>
                <a:schemeClr val="tx2"/>
              </a:solidFill>
              <a:effectLst>
                <a:outerShdw blurRad="38100" dist="38100" dir="2700000" algn="tl">
                  <a:srgbClr val="000000">
                    <a:alpha val="43137"/>
                  </a:srgbClr>
                </a:outerShdw>
              </a:effectLst>
              <a:latin typeface="Constantia" pitchFamily="18" charset="0"/>
            </a:endParaRPr>
          </a:p>
          <a:p>
            <a:pPr algn="just">
              <a:lnSpc>
                <a:spcPct val="150000"/>
              </a:lnSpc>
              <a:defRPr/>
            </a:pPr>
            <a:endParaRPr lang="en-US" sz="700" b="1" dirty="0">
              <a:solidFill>
                <a:schemeClr val="tx2"/>
              </a:solidFill>
              <a:effectLst>
                <a:outerShdw blurRad="38100" dist="38100" dir="2700000" algn="tl">
                  <a:srgbClr val="000000">
                    <a:alpha val="43137"/>
                  </a:srgbClr>
                </a:outerShdw>
              </a:effectLst>
              <a:latin typeface="Constantia" pitchFamily="18" charset="0"/>
            </a:endParaRPr>
          </a:p>
          <a:p>
            <a:pPr marL="68580" indent="0" algn="just">
              <a:lnSpc>
                <a:spcPct val="150000"/>
              </a:lnSpc>
              <a:buNone/>
              <a:defRPr/>
            </a:pPr>
            <a:r>
              <a:rPr lang="en-US" dirty="0">
                <a:latin typeface="Constantia" pitchFamily="18" charset="0"/>
              </a:rPr>
              <a:t>A single tablet is placed in a small wire mesh basket attached to the bottom of the shaft connected to a variable speed motor. The basket is immersed in a dissolution medium (as specified in monograph) contained in a 1000 ml flask. The flask is cylindrical with a hemispherical bottom. The flask is maintained at 37 ± 0.5</a:t>
            </a:r>
            <a:r>
              <a:rPr lang="en-US" baseline="30000" dirty="0">
                <a:latin typeface="Constantia" pitchFamily="18" charset="0"/>
              </a:rPr>
              <a:t>0</a:t>
            </a:r>
            <a:r>
              <a:rPr lang="en-US" dirty="0">
                <a:latin typeface="Constantia" pitchFamily="18" charset="0"/>
              </a:rPr>
              <a:t>C by a constant temperature bath. The motor is adjusted to turn at the specified speed and sample of the fluid are withdrawn at intervals to determine the amount of drug in </a:t>
            </a:r>
            <a:r>
              <a:rPr lang="en-US" dirty="0" smtClean="0">
                <a:latin typeface="Constantia" pitchFamily="18" charset="0"/>
              </a:rPr>
              <a:t>solutions.</a:t>
            </a:r>
            <a:endParaRPr lang="en-US" dirty="0"/>
          </a:p>
        </p:txBody>
      </p:sp>
      <p:sp>
        <p:nvSpPr>
          <p:cNvPr id="3" name="Date Placeholder 2"/>
          <p:cNvSpPr>
            <a:spLocks noGrp="1"/>
          </p:cNvSpPr>
          <p:nvPr>
            <p:ph type="dt" sz="half" idx="10"/>
          </p:nvPr>
        </p:nvSpPr>
        <p:spPr/>
        <p:txBody>
          <a:bodyPr/>
          <a:lstStyle/>
          <a:p>
            <a:pPr>
              <a:defRPr/>
            </a:pPr>
            <a:fld id="{B0746395-3447-4710-8CA1-37D82F4D91BB}" type="datetime1">
              <a:rPr lang="en-US" smtClean="0">
                <a:solidFill>
                  <a:srgbClr val="666666">
                    <a:shade val="90000"/>
                  </a:srgbClr>
                </a:solidFill>
              </a:rPr>
              <a:t>11/9/2015</a:t>
            </a:fld>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14</a:t>
            </a:fld>
            <a:endParaRPr lang="en-US" dirty="0">
              <a:solidFill>
                <a:srgbClr val="666666">
                  <a:shade val="90000"/>
                </a:srgbClr>
              </a:solidFill>
            </a:endParaRPr>
          </a:p>
        </p:txBody>
      </p:sp>
    </p:spTree>
    <p:extLst>
      <p:ext uri="{BB962C8B-B14F-4D97-AF65-F5344CB8AC3E}">
        <p14:creationId xmlns:p14="http://schemas.microsoft.com/office/powerpoint/2010/main" val="722894666"/>
      </p:ext>
    </p:extLst>
  </p:cSld>
  <p:clrMapOvr>
    <a:masterClrMapping/>
  </p:clrMapOvr>
  <mc:AlternateContent xmlns:mc="http://schemas.openxmlformats.org/markup-compatibility/2006">
    <mc:Choice xmlns:p14="http://schemas.microsoft.com/office/powerpoint/2010/main" Requires="p14">
      <p:transition spd="slow" advClick="0">
        <p14:doors dir="vert"/>
      </p:transition>
    </mc:Choice>
    <mc:Fallback>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B611759-10D4-4CFB-B0DE-B81D4A19414D}" type="datetime1">
              <a:rPr lang="en-US" smtClean="0">
                <a:solidFill>
                  <a:srgbClr val="666666">
                    <a:shade val="90000"/>
                  </a:srgbClr>
                </a:solidFill>
              </a:rPr>
              <a:t>11/9/2015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79A3F37-4E59-4CCA-A5D0-5B121E68AB7A}" type="slidenum">
              <a:rPr lang="en-US" smtClean="0">
                <a:solidFill>
                  <a:srgbClr val="666666">
                    <a:shade val="90000"/>
                  </a:srgbClr>
                </a:solidFill>
              </a:rPr>
              <a:pPr>
                <a:defRPr/>
              </a:pPr>
              <a:t>15</a:t>
            </a:fld>
            <a:endParaRPr lang="en-US" dirty="0">
              <a:solidFill>
                <a:srgbClr val="666666">
                  <a:shade val="90000"/>
                </a:srgbClr>
              </a:solidFill>
            </a:endParaRPr>
          </a:p>
        </p:txBody>
      </p:sp>
      <p:sp>
        <p:nvSpPr>
          <p:cNvPr id="2" name="Content Placeholder 1"/>
          <p:cNvSpPr>
            <a:spLocks noGrp="1"/>
          </p:cNvSpPr>
          <p:nvPr>
            <p:ph idx="1"/>
          </p:nvPr>
        </p:nvSpPr>
        <p:spPr>
          <a:xfrm>
            <a:off x="914400" y="838200"/>
            <a:ext cx="3581400" cy="5325533"/>
          </a:xfrm>
        </p:spPr>
        <p:txBody>
          <a:bodyPr>
            <a:normAutofit fontScale="92500" lnSpcReduction="10000"/>
          </a:bodyPr>
          <a:lstStyle/>
          <a:p>
            <a:endParaRPr lang="en-US" sz="2800" dirty="0" smtClean="0"/>
          </a:p>
          <a:p>
            <a:pPr marL="68580" indent="0">
              <a:buNone/>
            </a:pPr>
            <a:r>
              <a:rPr lang="en-US" sz="2800" b="1" u="sng" dirty="0" smtClean="0">
                <a:solidFill>
                  <a:srgbClr val="FF0000"/>
                </a:solidFill>
                <a:effectLst>
                  <a:outerShdw blurRad="38100" dist="38100" dir="2700000" algn="tl">
                    <a:srgbClr val="000000">
                      <a:alpha val="43137"/>
                    </a:srgbClr>
                  </a:outerShdw>
                </a:effectLst>
              </a:rPr>
              <a:t>Notes:</a:t>
            </a:r>
            <a:endParaRPr lang="en-US" sz="2800" b="1" u="sng" dirty="0">
              <a:solidFill>
                <a:srgbClr val="FF0000"/>
              </a:solidFill>
              <a:effectLst>
                <a:outerShdw blurRad="38100" dist="38100" dir="2700000" algn="tl">
                  <a:srgbClr val="000000">
                    <a:alpha val="43137"/>
                  </a:srgbClr>
                </a:outerShdw>
              </a:effectLst>
            </a:endParaRPr>
          </a:p>
          <a:p>
            <a:pPr algn="just"/>
            <a:r>
              <a:rPr lang="en-US" sz="2800" dirty="0" smtClean="0"/>
              <a:t>The most common rotation speed for basket method is 100 rpm.</a:t>
            </a:r>
          </a:p>
          <a:p>
            <a:pPr marL="68580" indent="0" algn="ctr">
              <a:buNone/>
            </a:pPr>
            <a:endParaRPr lang="en-US" sz="2800" dirty="0" smtClean="0"/>
          </a:p>
          <a:p>
            <a:pPr algn="just"/>
            <a:r>
              <a:rPr lang="en-US" sz="2800" dirty="0" smtClean="0"/>
              <a:t>It is generally preferred for capsules and dosage forms that tend to float or disintegrate slowly.</a:t>
            </a:r>
          </a:p>
          <a:p>
            <a:pPr algn="just"/>
            <a:endParaRPr lang="en-US" sz="2800" dirty="0"/>
          </a:p>
        </p:txBody>
      </p:sp>
      <p:pic>
        <p:nvPicPr>
          <p:cNvPr id="16387" name="Picture 4" descr="Click to View Image">
            <a:hlinkClick r:id="rId2"/>
          </p:cNvPr>
          <p:cNvPicPr>
            <a:picLocks noGrp="1" noChangeAspect="1" noChangeArrowheads="1"/>
          </p:cNvPicPr>
          <p:nvPr>
            <p:ph type="body" sz="half" idx="2"/>
          </p:nvPr>
        </p:nvPicPr>
        <p:blipFill>
          <a:blip r:embed="rId3" cstate="print">
            <a:extLst>
              <a:ext uri="{28A0092B-C50C-407E-A947-70E740481C1C}">
                <a14:useLocalDpi xmlns:a14="http://schemas.microsoft.com/office/drawing/2010/main" val="0"/>
              </a:ext>
            </a:extLst>
          </a:blip>
          <a:stretch>
            <a:fillRect/>
          </a:stretch>
        </p:blipFill>
        <p:spPr>
          <a:xfrm>
            <a:off x="4724400" y="838200"/>
            <a:ext cx="3352800" cy="510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0777826"/>
      </p:ext>
    </p:extLst>
  </p:cSld>
  <p:clrMapOvr>
    <a:masterClrMapping/>
  </p:clrMapOvr>
  <mc:AlternateContent xmlns:mc="http://schemas.openxmlformats.org/markup-compatibility/2006">
    <mc:Choice xmlns:p14="http://schemas.microsoft.com/office/powerpoint/2010/main" Requires="p14">
      <p:transition spd="slow" advClick="0">
        <p14:prism isInverted="1"/>
      </p:transition>
    </mc:Choice>
    <mc:Fallback>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BC4521-E005-4C95-8EFF-C7A9A688AC52}" type="datetime1">
              <a:rPr lang="en-US" smtClean="0">
                <a:solidFill>
                  <a:srgbClr val="666666">
                    <a:shade val="90000"/>
                  </a:srgbClr>
                </a:solidFill>
              </a:rPr>
              <a:t>11/9/2015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79A3F37-4E59-4CCA-A5D0-5B121E68AB7A}" type="slidenum">
              <a:rPr lang="en-US" smtClean="0">
                <a:solidFill>
                  <a:srgbClr val="666666">
                    <a:shade val="90000"/>
                  </a:srgbClr>
                </a:solidFill>
              </a:rPr>
              <a:pPr>
                <a:defRPr/>
              </a:pPr>
              <a:t>16</a:t>
            </a:fld>
            <a:endParaRPr lang="en-US" dirty="0">
              <a:solidFill>
                <a:srgbClr val="666666">
                  <a:shade val="90000"/>
                </a:srgbClr>
              </a:solidFill>
            </a:endParaRPr>
          </a:p>
        </p:txBody>
      </p:sp>
      <p:pic>
        <p:nvPicPr>
          <p:cNvPr id="18435" name="Picture 4"/>
          <p:cNvPicPr>
            <a:picLocks noGrp="1" noChangeAspect="1" noChangeArrowheads="1"/>
          </p:cNvPicPr>
          <p:nvPr>
            <p:ph type="body" sz="half" idx="2"/>
          </p:nvPr>
        </p:nvPicPr>
        <p:blipFill>
          <a:blip r:embed="rId2" cstate="print">
            <a:extLst>
              <a:ext uri="{28A0092B-C50C-407E-A947-70E740481C1C}">
                <a14:useLocalDpi xmlns:a14="http://schemas.microsoft.com/office/drawing/2010/main" val="0"/>
              </a:ext>
            </a:extLst>
          </a:blip>
          <a:stretch>
            <a:fillRect/>
          </a:stretch>
        </p:blipFill>
        <p:spPr>
          <a:xfrm>
            <a:off x="4648200" y="685800"/>
            <a:ext cx="3429000" cy="5315605"/>
          </a:xfrm>
          <a:noFill/>
        </p:spPr>
      </p:pic>
      <p:sp>
        <p:nvSpPr>
          <p:cNvPr id="4" name="TextBox 3"/>
          <p:cNvSpPr txBox="1"/>
          <p:nvPr/>
        </p:nvSpPr>
        <p:spPr>
          <a:xfrm>
            <a:off x="1066800" y="1600200"/>
            <a:ext cx="3276600" cy="4401205"/>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2000" dirty="0" smtClean="0">
                <a:latin typeface="Arial" pitchFamily="34" charset="0"/>
                <a:cs typeface="Arial" pitchFamily="34" charset="0"/>
              </a:rPr>
              <a:t>The most common rotating speed is 50 rpm.</a:t>
            </a:r>
          </a:p>
          <a:p>
            <a:pPr marL="285750" indent="-285750" algn="just">
              <a:buFont typeface="Arial" panose="020B0604020202020204" pitchFamily="34" charset="0"/>
              <a:buChar char="•"/>
            </a:pPr>
            <a:endParaRPr lang="en-US" sz="2000" dirty="0">
              <a:latin typeface="Arial" pitchFamily="34" charset="0"/>
              <a:cs typeface="Arial" pitchFamily="34" charset="0"/>
            </a:endParaRPr>
          </a:p>
          <a:p>
            <a:pPr marL="285750" indent="-285750" algn="just">
              <a:buFont typeface="Arial" panose="020B0604020202020204" pitchFamily="34" charset="0"/>
              <a:buChar char="•"/>
            </a:pPr>
            <a:r>
              <a:rPr lang="en-US" sz="2000" dirty="0" smtClean="0">
                <a:latin typeface="Arial" pitchFamily="34" charset="0"/>
                <a:cs typeface="Arial" pitchFamily="34" charset="0"/>
              </a:rPr>
              <a:t>It is generally preferred for tablets.</a:t>
            </a:r>
          </a:p>
          <a:p>
            <a:pPr marL="285750" indent="-285750" algn="just">
              <a:buFont typeface="Arial" panose="020B0604020202020204" pitchFamily="34" charset="0"/>
              <a:buChar char="•"/>
            </a:pPr>
            <a:endParaRPr lang="en-US" sz="2000" dirty="0">
              <a:latin typeface="Arial" pitchFamily="34" charset="0"/>
              <a:cs typeface="Arial" pitchFamily="34" charset="0"/>
            </a:endParaRPr>
          </a:p>
          <a:p>
            <a:pPr marL="285750" indent="-285750" algn="just">
              <a:buFont typeface="Arial" panose="020B0604020202020204" pitchFamily="34" charset="0"/>
              <a:buChar char="•"/>
            </a:pPr>
            <a:r>
              <a:rPr lang="en-US" sz="2000" dirty="0" smtClean="0">
                <a:latin typeface="Arial" pitchFamily="34" charset="0"/>
                <a:cs typeface="Arial" pitchFamily="34" charset="0"/>
              </a:rPr>
              <a:t>It involves replacing basket with peddle (shaft and plate) as a stirring element. Then tablet is sunk at bottom of the flask before stirring. The results are plotting Conc. vs. time.</a:t>
            </a:r>
            <a:endParaRPr lang="en-US" sz="2000" dirty="0">
              <a:latin typeface="Arial" pitchFamily="34" charset="0"/>
              <a:cs typeface="Arial" pitchFamily="34" charset="0"/>
            </a:endParaRPr>
          </a:p>
        </p:txBody>
      </p:sp>
      <p:sp>
        <p:nvSpPr>
          <p:cNvPr id="9" name="TextBox 8"/>
          <p:cNvSpPr txBox="1"/>
          <p:nvPr/>
        </p:nvSpPr>
        <p:spPr>
          <a:xfrm>
            <a:off x="990600" y="729959"/>
            <a:ext cx="3429000" cy="861774"/>
          </a:xfrm>
          <a:prstGeom prst="rect">
            <a:avLst/>
          </a:prstGeom>
          <a:noFill/>
        </p:spPr>
        <p:txBody>
          <a:bodyPr wrap="square" rtlCol="0">
            <a:spAutoFit/>
          </a:bodyPr>
          <a:lstStyle/>
          <a:p>
            <a:pPr algn="ctr"/>
            <a:r>
              <a:rPr lang="en-US" sz="2500" b="1" dirty="0" smtClean="0">
                <a:effectLst>
                  <a:outerShdw blurRad="38100" dist="38100" dir="2700000" algn="tl">
                    <a:srgbClr val="000000">
                      <a:alpha val="43137"/>
                    </a:srgbClr>
                  </a:outerShdw>
                </a:effectLst>
                <a:latin typeface="Constantia" pitchFamily="18" charset="0"/>
              </a:rPr>
              <a:t>2. Peddle type (apparatus 2)</a:t>
            </a:r>
            <a:endParaRPr lang="en-US" sz="2500" b="1" dirty="0">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3132891490"/>
      </p:ext>
    </p:extLst>
  </p:cSld>
  <p:clrMapOvr>
    <a:masterClrMapping/>
  </p:clrMapOvr>
  <mc:AlternateContent xmlns:mc="http://schemas.openxmlformats.org/markup-compatibility/2006">
    <mc:Choice xmlns:p14="http://schemas.microsoft.com/office/powerpoint/2010/main" Requires="p14">
      <p:transition spd="slow" advClick="0">
        <p14:pan dir="u"/>
      </p:transition>
    </mc:Choice>
    <mc:Fallback>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838200"/>
            <a:ext cx="7696200" cy="5410200"/>
          </a:xfrm>
        </p:spPr>
        <p:txBody>
          <a:bodyPr anchor="ctr"/>
          <a:lstStyle/>
          <a:p>
            <a:pPr marL="68580" indent="0" algn="just">
              <a:buNone/>
            </a:pPr>
            <a:r>
              <a:rPr lang="en-US" sz="2800" b="1" dirty="0" smtClean="0">
                <a:solidFill>
                  <a:srgbClr val="7030A0"/>
                </a:solidFill>
                <a:effectLst>
                  <a:outerShdw blurRad="38100" dist="38100" dir="2700000" algn="tl">
                    <a:srgbClr val="000000">
                      <a:alpha val="43137"/>
                    </a:srgbClr>
                  </a:outerShdw>
                </a:effectLst>
              </a:rPr>
              <a:t>Test tolerance (Q)</a:t>
            </a:r>
          </a:p>
          <a:p>
            <a:pPr marL="68580" indent="0" algn="just">
              <a:buNone/>
            </a:pPr>
            <a:r>
              <a:rPr lang="en-US" b="1" dirty="0" smtClean="0"/>
              <a:t>Is expressed as a percentage of the labeled amount of the drug dissolved in the time limit .   </a:t>
            </a:r>
          </a:p>
          <a:p>
            <a:pPr marL="68580" indent="0" algn="just">
              <a:buNone/>
            </a:pPr>
            <a:endParaRPr lang="en-US" b="1" dirty="0" smtClean="0"/>
          </a:p>
          <a:p>
            <a:pPr marL="68580" indent="0" algn="just">
              <a:buNone/>
            </a:pPr>
            <a:r>
              <a:rPr lang="en-US" b="1" u="sng" dirty="0" smtClean="0">
                <a:solidFill>
                  <a:srgbClr val="FF0000"/>
                </a:solidFill>
                <a:effectLst>
                  <a:outerShdw blurRad="38100" dist="38100" dir="2700000" algn="tl">
                    <a:srgbClr val="000000">
                      <a:alpha val="43137"/>
                    </a:srgbClr>
                  </a:outerShdw>
                </a:effectLst>
              </a:rPr>
              <a:t>Example:</a:t>
            </a:r>
            <a:r>
              <a:rPr lang="en-US" b="1" dirty="0" smtClean="0"/>
              <a:t> In methyldopa tablet, the dissolution test calls for a medium of 900 ml of 0.1 N HCL, apparatus 2 turning at 50 rpm and time limit 20 min. is not less than 80 % of the labeled amount of methyl </a:t>
            </a:r>
            <a:r>
              <a:rPr lang="en-US" b="1" dirty="0" err="1" smtClean="0"/>
              <a:t>dopa</a:t>
            </a:r>
            <a:r>
              <a:rPr lang="en-US" b="1" dirty="0" smtClean="0"/>
              <a:t>.</a:t>
            </a:r>
            <a:endParaRPr lang="en-US" b="1" dirty="0"/>
          </a:p>
        </p:txBody>
      </p:sp>
      <p:sp>
        <p:nvSpPr>
          <p:cNvPr id="3" name="Date Placeholder 2"/>
          <p:cNvSpPr>
            <a:spLocks noGrp="1"/>
          </p:cNvSpPr>
          <p:nvPr>
            <p:ph type="dt" sz="half" idx="10"/>
          </p:nvPr>
        </p:nvSpPr>
        <p:spPr/>
        <p:txBody>
          <a:bodyPr/>
          <a:lstStyle/>
          <a:p>
            <a:pPr>
              <a:defRPr/>
            </a:pPr>
            <a:fld id="{6A861E1A-F103-4F5D-801B-1E7BBE55DD8E}" type="datetime1">
              <a:rPr lang="en-US" smtClean="0">
                <a:solidFill>
                  <a:srgbClr val="666666">
                    <a:shade val="90000"/>
                  </a:srgbClr>
                </a:solidFill>
              </a:rPr>
              <a:t>11/9/2015</a:t>
            </a:fld>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17</a:t>
            </a:fld>
            <a:endParaRPr lang="en-US" dirty="0">
              <a:solidFill>
                <a:srgbClr val="666666">
                  <a:shade val="90000"/>
                </a:srgbClr>
              </a:solidFill>
            </a:endParaRPr>
          </a:p>
        </p:txBody>
      </p:sp>
    </p:spTree>
    <p:extLst>
      <p:ext uri="{BB962C8B-B14F-4D97-AF65-F5344CB8AC3E}">
        <p14:creationId xmlns:p14="http://schemas.microsoft.com/office/powerpoint/2010/main" val="1476762363"/>
      </p:ext>
    </p:extLst>
  </p:cSld>
  <p:clrMapOvr>
    <a:masterClrMapping/>
  </p:clrMapOvr>
  <mc:AlternateContent xmlns:mc="http://schemas.openxmlformats.org/markup-compatibility/2006">
    <mc:Choice xmlns:p14="http://schemas.microsoft.com/office/powerpoint/2010/main" Requires="p14">
      <p:transition spd="slow" advClick="0">
        <p14:ferris dir="l"/>
      </p:transition>
    </mc:Choice>
    <mc:Fallback>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55236072"/>
              </p:ext>
            </p:extLst>
          </p:nvPr>
        </p:nvGraphicFramePr>
        <p:xfrm>
          <a:off x="762001" y="1219200"/>
          <a:ext cx="7696199" cy="4236720"/>
        </p:xfrm>
        <a:graphic>
          <a:graphicData uri="http://schemas.openxmlformats.org/drawingml/2006/table">
            <a:tbl>
              <a:tblPr firstRow="1" bandRow="1">
                <a:tableStyleId>{5C22544A-7EE6-4342-B048-85BDC9FD1C3A}</a:tableStyleId>
              </a:tblPr>
              <a:tblGrid>
                <a:gridCol w="518013"/>
                <a:gridCol w="1332035"/>
                <a:gridCol w="1702044"/>
                <a:gridCol w="4144107"/>
              </a:tblGrid>
              <a:tr h="370840">
                <a:tc>
                  <a:txBody>
                    <a:bodyPr/>
                    <a:lstStyle/>
                    <a:p>
                      <a:pPr algn="ctr"/>
                      <a:r>
                        <a:rPr lang="en-US" dirty="0" smtClean="0"/>
                        <a:t>S. no.</a:t>
                      </a:r>
                      <a:endParaRPr lang="en-US" dirty="0"/>
                    </a:p>
                  </a:txBody>
                  <a:tcPr/>
                </a:tc>
                <a:tc>
                  <a:txBody>
                    <a:bodyPr/>
                    <a:lstStyle/>
                    <a:p>
                      <a:pPr algn="ctr"/>
                      <a:r>
                        <a:rPr lang="en-US" dirty="0" smtClean="0"/>
                        <a:t>Quantity  Stage/level</a:t>
                      </a:r>
                      <a:endParaRPr lang="en-US" dirty="0"/>
                    </a:p>
                  </a:txBody>
                  <a:tcPr/>
                </a:tc>
                <a:tc>
                  <a:txBody>
                    <a:bodyPr/>
                    <a:lstStyle/>
                    <a:p>
                      <a:pPr algn="ctr"/>
                      <a:r>
                        <a:rPr lang="en-US" dirty="0" smtClean="0"/>
                        <a:t>Number of tablets tested</a:t>
                      </a:r>
                      <a:endParaRPr lang="en-US" dirty="0"/>
                    </a:p>
                  </a:txBody>
                  <a:tcPr/>
                </a:tc>
                <a:tc>
                  <a:txBody>
                    <a:bodyPr/>
                    <a:lstStyle/>
                    <a:p>
                      <a:pPr algn="ctr"/>
                      <a:r>
                        <a:rPr lang="en-US" dirty="0" smtClean="0"/>
                        <a:t>Acceptance criteria</a:t>
                      </a:r>
                      <a:endParaRPr lang="en-US" dirty="0"/>
                    </a:p>
                  </a:txBody>
                  <a:tcPr/>
                </a:tc>
              </a:tr>
              <a:tr h="37084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S1</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6</a:t>
                      </a:r>
                      <a:endParaRPr lang="en-US" sz="2000" dirty="0">
                        <a:latin typeface="Times New Roman" pitchFamily="18" charset="0"/>
                        <a:cs typeface="Times New Roman" pitchFamily="18" charset="0"/>
                      </a:endParaRPr>
                    </a:p>
                  </a:txBody>
                  <a:tcPr/>
                </a:tc>
                <a:tc>
                  <a:txBody>
                    <a:bodyPr/>
                    <a:lstStyle/>
                    <a:p>
                      <a:pPr algn="just"/>
                      <a:r>
                        <a:rPr lang="en-US" sz="2000" dirty="0" smtClean="0">
                          <a:latin typeface="Times New Roman" pitchFamily="18" charset="0"/>
                          <a:cs typeface="Times New Roman" pitchFamily="18" charset="0"/>
                        </a:rPr>
                        <a:t>Each unit not</a:t>
                      </a:r>
                      <a:r>
                        <a:rPr lang="en-US" sz="2000" baseline="0" dirty="0" smtClean="0">
                          <a:latin typeface="Times New Roman" pitchFamily="18" charset="0"/>
                          <a:cs typeface="Times New Roman" pitchFamily="18" charset="0"/>
                        </a:rPr>
                        <a:t> less than Q</a:t>
                      </a:r>
                      <a:r>
                        <a:rPr lang="en-US" sz="2000" b="1" dirty="0" smtClean="0">
                          <a:solidFill>
                            <a:srgbClr val="FF0000"/>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 + 5 percent</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S2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6</a:t>
                      </a:r>
                      <a:endParaRPr lang="en-US" sz="2000" dirty="0">
                        <a:latin typeface="Times New Roman" pitchFamily="18" charset="0"/>
                        <a:cs typeface="Times New Roman" pitchFamily="18" charset="0"/>
                      </a:endParaRPr>
                    </a:p>
                  </a:txBody>
                  <a:tcPr/>
                </a:tc>
                <a:tc>
                  <a:txBody>
                    <a:bodyPr/>
                    <a:lstStyle/>
                    <a:p>
                      <a:pPr algn="just"/>
                      <a:r>
                        <a:rPr lang="en-US" sz="2000" dirty="0" smtClean="0">
                          <a:latin typeface="Times New Roman" pitchFamily="18" charset="0"/>
                          <a:cs typeface="Times New Roman" pitchFamily="18" charset="0"/>
                        </a:rPr>
                        <a:t>Average of 12 units (S1 +S2) is equal to or greater than (&gt;)Q, and no unit is less</a:t>
                      </a:r>
                      <a:r>
                        <a:rPr lang="en-US" sz="2000" baseline="0" dirty="0" smtClean="0">
                          <a:latin typeface="Times New Roman" pitchFamily="18" charset="0"/>
                          <a:cs typeface="Times New Roman" pitchFamily="18" charset="0"/>
                        </a:rPr>
                        <a:t> than Q - 15 percent</a:t>
                      </a:r>
                      <a:r>
                        <a:rPr lang="en-US" sz="2000" b="1" baseline="0"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S3</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12</a:t>
                      </a:r>
                      <a:endParaRPr lang="en-US" sz="2000" dirty="0">
                        <a:latin typeface="Times New Roman" pitchFamily="18" charset="0"/>
                        <a:cs typeface="Times New Roman" pitchFamily="18" charset="0"/>
                      </a:endParaRPr>
                    </a:p>
                  </a:txBody>
                  <a:tcPr/>
                </a:tc>
                <a:tc>
                  <a:txBody>
                    <a:bodyPr/>
                    <a:lstStyle/>
                    <a:p>
                      <a:pPr algn="just"/>
                      <a:r>
                        <a:rPr lang="en-US" sz="2000" dirty="0" smtClean="0">
                          <a:latin typeface="Times New Roman" pitchFamily="18" charset="0"/>
                          <a:cs typeface="Times New Roman" pitchFamily="18" charset="0"/>
                        </a:rPr>
                        <a:t>Average of 24 units (S1+S2+S3) is equal to or greater than</a:t>
                      </a:r>
                      <a:r>
                        <a:rPr lang="en-US"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&gt;)Q, not more than 2 units are less than Q-15 percent</a:t>
                      </a:r>
                      <a:r>
                        <a:rPr lang="en-US" sz="2000" b="1" dirty="0" smtClean="0">
                          <a:solidFill>
                            <a:srgbClr val="FF0000"/>
                          </a:solidFill>
                          <a:latin typeface="Times New Roman" pitchFamily="18" charset="0"/>
                          <a:cs typeface="Times New Roman" pitchFamily="18" charset="0"/>
                        </a:rPr>
                        <a:t>** </a:t>
                      </a:r>
                      <a:r>
                        <a:rPr lang="en-US" sz="2000" b="0" dirty="0" smtClean="0">
                          <a:solidFill>
                            <a:schemeClr val="tx1"/>
                          </a:solidFill>
                          <a:latin typeface="Times New Roman" pitchFamily="18" charset="0"/>
                          <a:cs typeface="Times New Roman" pitchFamily="18" charset="0"/>
                        </a:rPr>
                        <a:t>and no unit is less than Q-25 percent</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a:txBody>
                  <a:tcPr/>
                </a:tc>
              </a:tr>
            </a:tbl>
          </a:graphicData>
        </a:graphic>
      </p:graphicFrame>
      <p:sp>
        <p:nvSpPr>
          <p:cNvPr id="45086" name="TextBox 3"/>
          <p:cNvSpPr txBox="1">
            <a:spLocks noChangeArrowheads="1"/>
          </p:cNvSpPr>
          <p:nvPr/>
        </p:nvSpPr>
        <p:spPr bwMode="auto">
          <a:xfrm>
            <a:off x="625475" y="609600"/>
            <a:ext cx="691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rgbClr val="FF0000"/>
                </a:solidFill>
                <a:latin typeface="Times New Roman" pitchFamily="18" charset="0"/>
                <a:cs typeface="Times New Roman" pitchFamily="18" charset="0"/>
              </a:rPr>
              <a:t>Dissolution testing and interpretation IP standards </a:t>
            </a:r>
          </a:p>
        </p:txBody>
      </p:sp>
      <p:sp>
        <p:nvSpPr>
          <p:cNvPr id="45087" name="TextBox 4"/>
          <p:cNvSpPr txBox="1">
            <a:spLocks noChangeArrowheads="1"/>
          </p:cNvSpPr>
          <p:nvPr/>
        </p:nvSpPr>
        <p:spPr bwMode="auto">
          <a:xfrm>
            <a:off x="533400" y="5486400"/>
            <a:ext cx="807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b="1" dirty="0" smtClean="0">
                <a:solidFill>
                  <a:srgbClr val="FF0000"/>
                </a:solidFill>
              </a:rPr>
              <a:t>*Q</a:t>
            </a:r>
            <a:r>
              <a:rPr lang="en-US" altLang="en-US" dirty="0" smtClean="0"/>
              <a:t> </a:t>
            </a:r>
            <a:r>
              <a:rPr lang="en-US" altLang="en-US" dirty="0"/>
              <a:t>is the amount of </a:t>
            </a:r>
            <a:r>
              <a:rPr lang="en-US" altLang="en-US" b="1" dirty="0"/>
              <a:t>dissolved active ingredient </a:t>
            </a:r>
            <a:r>
              <a:rPr lang="en-US" altLang="en-US" dirty="0"/>
              <a:t>specified in the individual monograph, expressed as a percentage of the labelled content. </a:t>
            </a:r>
          </a:p>
          <a:p>
            <a:pPr algn="just" eaLnBrk="1" hangingPunct="1"/>
            <a:r>
              <a:rPr lang="en-US" altLang="en-US" b="1" dirty="0">
                <a:solidFill>
                  <a:srgbClr val="FF0000"/>
                </a:solidFill>
              </a:rPr>
              <a:t>** </a:t>
            </a:r>
            <a:r>
              <a:rPr lang="en-US" altLang="en-US" b="1" dirty="0">
                <a:latin typeface="Times New Roman" pitchFamily="18" charset="0"/>
                <a:cs typeface="Times New Roman" pitchFamily="18" charset="0"/>
              </a:rPr>
              <a:t>Percentages of the labelled content.</a:t>
            </a:r>
          </a:p>
        </p:txBody>
      </p:sp>
      <p:sp>
        <p:nvSpPr>
          <p:cNvPr id="2" name="Slide Number Placeholder 1"/>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18</a:t>
            </a:fld>
            <a:endParaRPr lang="en-US" dirty="0">
              <a:solidFill>
                <a:srgbClr val="666666">
                  <a:shade val="90000"/>
                </a:srgbClr>
              </a:solidFill>
            </a:endParaRPr>
          </a:p>
        </p:txBody>
      </p:sp>
    </p:spTree>
    <p:extLst>
      <p:ext uri="{BB962C8B-B14F-4D97-AF65-F5344CB8AC3E}">
        <p14:creationId xmlns:p14="http://schemas.microsoft.com/office/powerpoint/2010/main" val="119401559"/>
      </p:ext>
    </p:extLst>
  </p:cSld>
  <p:clrMapOvr>
    <a:masterClrMapping/>
  </p:clrMapOvr>
  <mc:AlternateContent xmlns:mc="http://schemas.openxmlformats.org/markup-compatibility/2006">
    <mc:Choice xmlns:p14="http://schemas.microsoft.com/office/powerpoint/2010/main" Requires="p14">
      <p:transition spd="slow" advClick="0">
        <p14:conveyor dir="l"/>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11/9/2015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19</a:t>
            </a:fld>
            <a:endParaRPr lang="en-US" dirty="0">
              <a:solidFill>
                <a:srgbClr val="666666">
                  <a:shade val="90000"/>
                </a:srgbClr>
              </a:solidFill>
            </a:endParaRPr>
          </a:p>
        </p:txBody>
      </p:sp>
      <p:sp>
        <p:nvSpPr>
          <p:cNvPr id="4" name="TextBox 3"/>
          <p:cNvSpPr txBox="1"/>
          <p:nvPr/>
        </p:nvSpPr>
        <p:spPr>
          <a:xfrm>
            <a:off x="1524000" y="786825"/>
            <a:ext cx="57150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sz="3200" b="1" dirty="0" smtClean="0">
                <a:solidFill>
                  <a:srgbClr val="7030A0"/>
                </a:solidFill>
                <a:effectLst>
                  <a:outerShdw blurRad="38100" dist="38100" dir="2700000" algn="tl">
                    <a:srgbClr val="000000">
                      <a:alpha val="43137"/>
                    </a:srgbClr>
                  </a:outerShdw>
                </a:effectLst>
              </a:rPr>
              <a:t>Content uniformity test:</a:t>
            </a:r>
          </a:p>
        </p:txBody>
      </p:sp>
      <p:graphicFrame>
        <p:nvGraphicFramePr>
          <p:cNvPr id="7" name="Diagram 6"/>
          <p:cNvGraphicFramePr/>
          <p:nvPr>
            <p:extLst>
              <p:ext uri="{D42A27DB-BD31-4B8C-83A1-F6EECF244321}">
                <p14:modId xmlns:p14="http://schemas.microsoft.com/office/powerpoint/2010/main" val="1136862407"/>
              </p:ext>
            </p:extLst>
          </p:nvPr>
        </p:nvGraphicFramePr>
        <p:xfrm>
          <a:off x="651933" y="2362200"/>
          <a:ext cx="7620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5800" y="1501914"/>
            <a:ext cx="7696200" cy="707886"/>
          </a:xfrm>
          <a:prstGeom prst="rect">
            <a:avLst/>
          </a:prstGeom>
        </p:spPr>
        <p:txBody>
          <a:bodyPr wrap="square">
            <a:spAutoFit/>
          </a:bodyPr>
          <a:lstStyle/>
          <a:p>
            <a:pPr algn="just"/>
            <a:r>
              <a:rPr lang="en-US" sz="2000" b="1" dirty="0"/>
              <a:t>Factors contribute directly in content uniformity problems of tablet:</a:t>
            </a:r>
          </a:p>
        </p:txBody>
      </p:sp>
    </p:spTree>
    <p:extLst>
      <p:ext uri="{BB962C8B-B14F-4D97-AF65-F5344CB8AC3E}">
        <p14:creationId xmlns:p14="http://schemas.microsoft.com/office/powerpoint/2010/main" val="1476626272"/>
      </p:ext>
    </p:extLst>
  </p:cSld>
  <p:clrMapOvr>
    <a:masterClrMapping/>
  </p:clrMapOvr>
  <mc:AlternateContent xmlns:mc="http://schemas.openxmlformats.org/markup-compatibility/2006">
    <mc:Choice xmlns:p14="http://schemas.microsoft.com/office/powerpoint/2010/main" Requires="p14">
      <p:transition spd="slow" advClick="0">
        <p14:prism isContent="1"/>
      </p:transition>
    </mc:Choice>
    <mc:Fallback>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877336"/>
          </a:xfrm>
        </p:spPr>
        <p:txBody>
          <a:bodyPr anchor="t">
            <a:noAutofit/>
          </a:bodyPr>
          <a:lstStyle/>
          <a:p>
            <a:pPr lvl="0" algn="ctr" fontAlgn="base">
              <a:lnSpc>
                <a:spcPct val="150000"/>
              </a:lnSpc>
              <a:spcAft>
                <a:spcPct val="0"/>
              </a:spcAft>
              <a:defRPr/>
            </a:pPr>
            <a:r>
              <a:rPr lang="en-US" sz="3200" b="1" dirty="0" smtClean="0">
                <a:solidFill>
                  <a:srgbClr val="00349E">
                    <a:lumMod val="50000"/>
                  </a:srgbClr>
                </a:solidFill>
                <a:latin typeface="Times New Roman" pitchFamily="18" charset="0"/>
                <a:ea typeface="+mn-ea"/>
                <a:cs typeface="Times New Roman" pitchFamily="18" charset="0"/>
              </a:rPr>
              <a:t>Disintegration test </a:t>
            </a:r>
            <a:r>
              <a:rPr lang="en-US" sz="3200" b="1" dirty="0">
                <a:solidFill>
                  <a:srgbClr val="00349E">
                    <a:lumMod val="50000"/>
                  </a:srgbClr>
                </a:solidFill>
                <a:latin typeface="Times New Roman" pitchFamily="18" charset="0"/>
                <a:ea typeface="+mn-ea"/>
                <a:cs typeface="Times New Roman" pitchFamily="18" charset="0"/>
              </a:rPr>
              <a:t>(U.S.P.) :</a:t>
            </a:r>
            <a:br>
              <a:rPr lang="en-US" sz="3200" b="1" dirty="0">
                <a:solidFill>
                  <a:srgbClr val="00349E">
                    <a:lumMod val="50000"/>
                  </a:srgbClr>
                </a:solidFill>
                <a:latin typeface="Times New Roman" pitchFamily="18" charset="0"/>
                <a:ea typeface="+mn-ea"/>
                <a:cs typeface="Times New Roman" pitchFamily="18" charset="0"/>
              </a:rPr>
            </a:br>
            <a:endParaRPr lang="en-US" sz="6000" dirty="0"/>
          </a:p>
        </p:txBody>
      </p:sp>
      <p:sp>
        <p:nvSpPr>
          <p:cNvPr id="3" name="Content Placeholder 2"/>
          <p:cNvSpPr>
            <a:spLocks noGrp="1"/>
          </p:cNvSpPr>
          <p:nvPr>
            <p:ph idx="1"/>
          </p:nvPr>
        </p:nvSpPr>
        <p:spPr>
          <a:xfrm>
            <a:off x="609600" y="2057400"/>
            <a:ext cx="7848600" cy="4068763"/>
          </a:xfrm>
        </p:spPr>
        <p:txBody>
          <a:bodyPr/>
          <a:lstStyle/>
          <a:p>
            <a:pPr algn="justLow"/>
            <a:endParaRPr lang="en-US" dirty="0" smtClean="0">
              <a:latin typeface="Arial" panose="020B0604020202020204" pitchFamily="34" charset="0"/>
              <a:cs typeface="Arial" panose="020B0604020202020204" pitchFamily="34" charset="0"/>
            </a:endParaRPr>
          </a:p>
          <a:p>
            <a:pPr algn="justLow"/>
            <a:r>
              <a:rPr lang="en-US" dirty="0" smtClean="0">
                <a:latin typeface="Arial" panose="020B0604020202020204" pitchFamily="34" charset="0"/>
                <a:cs typeface="Arial" panose="020B0604020202020204" pitchFamily="34" charset="0"/>
              </a:rPr>
              <a:t>For a </a:t>
            </a:r>
            <a:r>
              <a:rPr lang="en-US" dirty="0" smtClean="0">
                <a:solidFill>
                  <a:srgbClr val="FF0000"/>
                </a:solidFill>
                <a:latin typeface="Arial" panose="020B0604020202020204" pitchFamily="34" charset="0"/>
                <a:cs typeface="Arial" panose="020B0604020202020204" pitchFamily="34" charset="0"/>
              </a:rPr>
              <a:t>drug</a:t>
            </a:r>
            <a:r>
              <a:rPr lang="en-US" dirty="0" smtClean="0">
                <a:latin typeface="Arial" panose="020B0604020202020204" pitchFamily="34" charset="0"/>
                <a:cs typeface="Arial" panose="020B0604020202020204" pitchFamily="34" charset="0"/>
              </a:rPr>
              <a:t> to be readily </a:t>
            </a:r>
            <a:r>
              <a:rPr lang="en-US" dirty="0" smtClean="0">
                <a:solidFill>
                  <a:srgbClr val="FF0000"/>
                </a:solidFill>
                <a:latin typeface="Arial" panose="020B0604020202020204" pitchFamily="34" charset="0"/>
                <a:cs typeface="Arial" panose="020B0604020202020204" pitchFamily="34" charset="0"/>
              </a:rPr>
              <a:t>available</a:t>
            </a:r>
            <a:r>
              <a:rPr lang="en-US" dirty="0" smtClean="0">
                <a:latin typeface="Arial" panose="020B0604020202020204" pitchFamily="34" charset="0"/>
                <a:cs typeface="Arial" panose="020B0604020202020204" pitchFamily="34" charset="0"/>
              </a:rPr>
              <a:t> to the body , it must be </a:t>
            </a:r>
            <a:r>
              <a:rPr lang="en-US" dirty="0" smtClean="0">
                <a:solidFill>
                  <a:srgbClr val="FF0000"/>
                </a:solidFill>
                <a:latin typeface="Arial" panose="020B0604020202020204" pitchFamily="34" charset="0"/>
                <a:cs typeface="Arial" panose="020B0604020202020204" pitchFamily="34" charset="0"/>
              </a:rPr>
              <a:t>in solution</a:t>
            </a:r>
            <a:r>
              <a:rPr lang="en-US" dirty="0" smtClean="0">
                <a:latin typeface="Arial" panose="020B0604020202020204" pitchFamily="34" charset="0"/>
                <a:cs typeface="Arial" panose="020B0604020202020204" pitchFamily="34" charset="0"/>
              </a:rPr>
              <a:t>.</a:t>
            </a:r>
          </a:p>
          <a:p>
            <a:pPr algn="justLow"/>
            <a:endParaRPr lang="en-US" dirty="0" smtClean="0">
              <a:latin typeface="Arial" panose="020B0604020202020204" pitchFamily="34" charset="0"/>
              <a:cs typeface="Arial" panose="020B0604020202020204" pitchFamily="34" charset="0"/>
            </a:endParaRPr>
          </a:p>
          <a:p>
            <a:pPr algn="justLow"/>
            <a:endParaRPr lang="en-US" dirty="0" smtClean="0">
              <a:latin typeface="Arial" panose="020B0604020202020204" pitchFamily="34" charset="0"/>
              <a:cs typeface="Arial" panose="020B0604020202020204" pitchFamily="34" charset="0"/>
            </a:endParaRPr>
          </a:p>
          <a:p>
            <a:pPr algn="justLow"/>
            <a:r>
              <a:rPr lang="en-US" dirty="0" smtClean="0">
                <a:latin typeface="Arial" panose="020B0604020202020204" pitchFamily="34" charset="0"/>
                <a:cs typeface="Arial" panose="020B0604020202020204" pitchFamily="34" charset="0"/>
              </a:rPr>
              <a:t>For most tablets, the first important step toward solution is break down of the tablet into smaller particles or granules, a process called </a:t>
            </a:r>
            <a:r>
              <a:rPr lang="en-US" b="1"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disintegration</a:t>
            </a:r>
            <a:r>
              <a:rPr lang="en-US" dirty="0" smtClean="0">
                <a:solidFill>
                  <a:srgbClr val="7030A0"/>
                </a:solidFill>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2</a:t>
            </a:fld>
            <a:endParaRPr lang="en-US" dirty="0">
              <a:solidFill>
                <a:srgbClr val="666666">
                  <a:shade val="90000"/>
                </a:srgbClr>
              </a:solidFill>
            </a:endParaRPr>
          </a:p>
        </p:txBody>
      </p:sp>
    </p:spTree>
    <p:extLst>
      <p:ext uri="{BB962C8B-B14F-4D97-AF65-F5344CB8AC3E}">
        <p14:creationId xmlns:p14="http://schemas.microsoft.com/office/powerpoint/2010/main" val="2366950125"/>
      </p:ext>
    </p:extLst>
  </p:cSld>
  <p:clrMapOvr>
    <a:masterClrMapping/>
  </p:clrMapOvr>
  <p:transition spd="slow" advClick="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11/9/2015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20</a:t>
            </a:fld>
            <a:endParaRPr lang="en-US" dirty="0">
              <a:solidFill>
                <a:srgbClr val="666666">
                  <a:shade val="90000"/>
                </a:srgbClr>
              </a:solidFill>
            </a:endParaRPr>
          </a:p>
        </p:txBody>
      </p:sp>
      <p:sp>
        <p:nvSpPr>
          <p:cNvPr id="4" name="TextBox 3"/>
          <p:cNvSpPr txBox="1"/>
          <p:nvPr/>
        </p:nvSpPr>
        <p:spPr>
          <a:xfrm>
            <a:off x="990600" y="762000"/>
            <a:ext cx="7162800" cy="5724644"/>
          </a:xfrm>
          <a:prstGeom prst="rect">
            <a:avLst/>
          </a:prstGeom>
          <a:noFill/>
        </p:spPr>
        <p:txBody>
          <a:bodyPr wrap="square" rtlCol="0">
            <a:spAutoFit/>
          </a:bodyPr>
          <a:lstStyle/>
          <a:p>
            <a:r>
              <a:rPr lang="en-US" sz="2800" b="1" u="sng" dirty="0" smtClean="0">
                <a:solidFill>
                  <a:srgbClr val="FF0000"/>
                </a:solidFill>
                <a:effectLst>
                  <a:outerShdw blurRad="38100" dist="38100" dir="2700000" algn="tl">
                    <a:srgbClr val="000000">
                      <a:alpha val="43137"/>
                    </a:srgbClr>
                  </a:outerShdw>
                </a:effectLst>
              </a:rPr>
              <a:t>Notes:</a:t>
            </a:r>
          </a:p>
          <a:p>
            <a:pPr marL="342900" indent="-342900" algn="just">
              <a:buFont typeface="+mj-lt"/>
              <a:buAutoNum type="arabicPeriod"/>
            </a:pPr>
            <a:r>
              <a:rPr lang="en-US" sz="2000" b="1" dirty="0" smtClean="0"/>
              <a:t>Content uniformity or wt. variation for highly active ingredient tablets 90-95% having no problems to calculate.</a:t>
            </a:r>
          </a:p>
          <a:p>
            <a:pPr marL="342900" indent="-342900" algn="just">
              <a:buFont typeface="+mj-lt"/>
              <a:buAutoNum type="arabicPeriod"/>
            </a:pPr>
            <a:endParaRPr lang="en-US" sz="2000" b="1" dirty="0" smtClean="0"/>
          </a:p>
          <a:p>
            <a:pPr marL="342900" indent="-342900" algn="just">
              <a:buFont typeface="+mj-lt"/>
              <a:buAutoNum type="arabicPeriod"/>
            </a:pPr>
            <a:r>
              <a:rPr lang="en-US" sz="2000" b="1" dirty="0" smtClean="0"/>
              <a:t>Small dose drug having problem of content uniformity  and wt. variation so each calculate individually.</a:t>
            </a:r>
          </a:p>
          <a:p>
            <a:pPr algn="just"/>
            <a:endParaRPr lang="en-US" dirty="0" smtClean="0"/>
          </a:p>
          <a:p>
            <a:pPr algn="just"/>
            <a:r>
              <a:rPr lang="en-US" sz="2000" b="1" dirty="0" smtClean="0">
                <a:solidFill>
                  <a:srgbClr val="0070C0"/>
                </a:solidFill>
                <a:effectLst>
                  <a:outerShdw blurRad="38100" dist="38100" dir="2700000" algn="tl">
                    <a:srgbClr val="000000">
                      <a:alpha val="43137"/>
                    </a:srgbClr>
                  </a:outerShdw>
                </a:effectLst>
              </a:rPr>
              <a:t>Content uniformity for low dose drugs (to assure uniform potency):</a:t>
            </a:r>
          </a:p>
          <a:p>
            <a:pPr algn="just"/>
            <a:r>
              <a:rPr lang="en-US" sz="2000" b="1" dirty="0" smtClean="0">
                <a:effectLst>
                  <a:outerShdw blurRad="38100" dist="38100" dir="2700000" algn="tl">
                    <a:srgbClr val="000000">
                      <a:alpha val="43137"/>
                    </a:srgbClr>
                  </a:outerShdw>
                </a:effectLst>
              </a:rPr>
              <a:t>Test 30 tablets by randomly selected for the sample.</a:t>
            </a:r>
          </a:p>
          <a:p>
            <a:pPr algn="just"/>
            <a:r>
              <a:rPr lang="en-US" sz="2000" dirty="0" smtClean="0">
                <a:effectLst>
                  <a:outerShdw blurRad="38100" dist="38100" dir="2700000" algn="tl">
                    <a:srgbClr val="000000">
                      <a:alpha val="43137"/>
                    </a:srgbClr>
                  </a:outerShdw>
                </a:effectLst>
              </a:rPr>
              <a:t>At least 10 tablets of them assayed individually (nine of them must contain not less than 85% or more than 115% of the labeled drug content. The tenth tab. Must not be less than 75% or more than 125% of the labeled content), if these conditions not met then the remaining 20 tablets is individually assayed and non of them falls outside the range of 85-115%</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2971274"/>
      </p:ext>
    </p:extLst>
  </p:cSld>
  <p:clrMapOvr>
    <a:masterClrMapping/>
  </p:clrMapOvr>
  <mc:AlternateContent xmlns:mc="http://schemas.openxmlformats.org/markup-compatibility/2006">
    <mc:Choice xmlns:p14="http://schemas.microsoft.com/office/powerpoint/2010/main" Requires="p14">
      <p:transition spd="slow" advClick="0">
        <p14:window dir="vert"/>
      </p:transition>
    </mc:Choice>
    <mc:Fallback>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11/9/2015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21</a:t>
            </a:fld>
            <a:endParaRPr lang="en-US" dirty="0">
              <a:solidFill>
                <a:srgbClr val="666666">
                  <a:shade val="9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981091"/>
      </p:ext>
    </p:extLst>
  </p:cSld>
  <p:clrMapOvr>
    <a:masterClrMapping/>
  </p:clrMapOvr>
  <p:transition spd="slow" advClick="0">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dissolution dtails\Fig13.gif"/>
          <p:cNvPicPr>
            <a:picLocks noChangeAspect="1" noChangeArrowheads="1"/>
          </p:cNvPicPr>
          <p:nvPr/>
        </p:nvPicPr>
        <p:blipFill>
          <a:blip r:embed="rId2" cstate="print"/>
          <a:srcRect/>
          <a:stretch>
            <a:fillRect/>
          </a:stretch>
        </p:blipFill>
        <p:spPr bwMode="auto">
          <a:xfrm>
            <a:off x="899592" y="1052736"/>
            <a:ext cx="7291536" cy="4389080"/>
          </a:xfrm>
          <a:prstGeom prst="rect">
            <a:avLst/>
          </a:prstGeom>
          <a:noFill/>
          <a:ln w="28575">
            <a:solidFill>
              <a:srgbClr val="FF0000"/>
            </a:solidFill>
          </a:ln>
        </p:spPr>
      </p:pic>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3</a:t>
            </a:fld>
            <a:endParaRPr lang="en-US" dirty="0">
              <a:solidFill>
                <a:srgbClr val="666666">
                  <a:shade val="90000"/>
                </a:srgbClr>
              </a:solidFill>
            </a:endParaRPr>
          </a:p>
        </p:txBody>
      </p:sp>
    </p:spTree>
    <p:extLst>
      <p:ext uri="{BB962C8B-B14F-4D97-AF65-F5344CB8AC3E}">
        <p14:creationId xmlns:p14="http://schemas.microsoft.com/office/powerpoint/2010/main" val="3630708690"/>
      </p:ext>
    </p:extLst>
  </p:cSld>
  <p:clrMapOvr>
    <a:masterClrMapping/>
  </p:clrMapOvr>
  <p:transition spd="slow" advClick="0">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53"/>
          <a:stretch/>
        </p:blipFill>
        <p:spPr bwMode="auto">
          <a:xfrm>
            <a:off x="454025" y="1371600"/>
            <a:ext cx="2365375"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1371600"/>
            <a:ext cx="2365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020" y="1371600"/>
            <a:ext cx="26528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2819400" y="5791200"/>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Arial" charset="0"/>
              </a:rPr>
              <a:t>Disintegration test apparatus</a:t>
            </a: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4</a:t>
            </a:fld>
            <a:endParaRPr lang="en-US" dirty="0">
              <a:solidFill>
                <a:srgbClr val="666666">
                  <a:shade val="90000"/>
                </a:srgbClr>
              </a:solidFill>
            </a:endParaRPr>
          </a:p>
        </p:txBody>
      </p:sp>
    </p:spTree>
    <p:extLst>
      <p:ext uri="{BB962C8B-B14F-4D97-AF65-F5344CB8AC3E}">
        <p14:creationId xmlns:p14="http://schemas.microsoft.com/office/powerpoint/2010/main" val="820981440"/>
      </p:ext>
    </p:extLst>
  </p:cSld>
  <p:clrMapOvr>
    <a:masterClrMapping/>
  </p:clrMapOvr>
  <p:transition spd="slow" advClick="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6477000" cy="5181600"/>
          </a:xfrm>
          <a:prstGeom prst="rect">
            <a:avLst/>
          </a:prstGeom>
        </p:spPr>
      </p:pic>
      <p:sp>
        <p:nvSpPr>
          <p:cNvPr id="5" name="Slide Number Placeholder 4"/>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5</a:t>
            </a:fld>
            <a:endParaRPr lang="en-US" dirty="0">
              <a:solidFill>
                <a:srgbClr val="666666">
                  <a:shade val="90000"/>
                </a:srgbClr>
              </a:solidFill>
            </a:endParaRPr>
          </a:p>
        </p:txBody>
      </p:sp>
    </p:spTree>
    <p:extLst>
      <p:ext uri="{BB962C8B-B14F-4D97-AF65-F5344CB8AC3E}">
        <p14:creationId xmlns:p14="http://schemas.microsoft.com/office/powerpoint/2010/main" val="2405241360"/>
      </p:ext>
    </p:extLst>
  </p:cSld>
  <p:clrMapOvr>
    <a:masterClrMapping/>
  </p:clrMapOvr>
  <p:transition spd="slow" advClick="0">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762000"/>
            <a:ext cx="7543800" cy="5562600"/>
          </a:xfrm>
        </p:spPr>
        <p:txBody>
          <a:bodyPr anchor="ctr">
            <a:normAutofit/>
          </a:bodyPr>
          <a:lstStyle/>
          <a:p>
            <a:pPr algn="just"/>
            <a:r>
              <a:rPr lang="en-US"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disintegration:</a:t>
            </a:r>
            <a:r>
              <a:rPr lang="en-US" dirty="0" smtClean="0">
                <a:solidFill>
                  <a:srgbClr val="7030A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 state in which any residue remain is a soft mass having no palpable firm core except fragments of insoluble coating remaining on the screen of the apparatus. </a:t>
            </a:r>
          </a:p>
          <a:p>
            <a:pPr algn="just"/>
            <a:endParaRPr lang="en-US" dirty="0">
              <a:latin typeface="Times New Roman" pitchFamily="18" charset="0"/>
              <a:cs typeface="Times New Roman" pitchFamily="18" charset="0"/>
            </a:endParaRPr>
          </a:p>
          <a:p>
            <a:pPr algn="just"/>
            <a:r>
              <a:rPr lang="en-US" b="1" dirty="0" smtClea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Procedures are stated for running disintegration times for </a:t>
            </a:r>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(uncoated tablets, plain coated tablets, enteric coated tablets, buccal tablets and sublingual tablets).</a:t>
            </a:r>
          </a:p>
          <a:p>
            <a:pPr algn="just"/>
            <a:r>
              <a:rPr lang="en-US" dirty="0" smtClean="0">
                <a:latin typeface="Arial" panose="020B0604020202020204" pitchFamily="34" charset="0"/>
                <a:cs typeface="Arial" panose="020B0604020202020204" pitchFamily="34" charset="0"/>
              </a:rPr>
              <a:t>Uncoated USP tablets have disintegration time as low as</a:t>
            </a:r>
            <a:r>
              <a:rPr lang="en-US" dirty="0" smtClean="0">
                <a:solidFill>
                  <a:srgbClr val="FF0000"/>
                </a:solidFill>
                <a:latin typeface="Arial" panose="020B0604020202020204" pitchFamily="34" charset="0"/>
                <a:cs typeface="Arial" panose="020B0604020202020204" pitchFamily="34" charset="0"/>
              </a:rPr>
              <a:t> 5 minutes</a:t>
            </a:r>
            <a:r>
              <a:rPr lang="en-US" dirty="0" smtClean="0">
                <a:latin typeface="Arial" panose="020B0604020202020204" pitchFamily="34" charset="0"/>
                <a:cs typeface="Arial" panose="020B0604020202020204" pitchFamily="34" charset="0"/>
              </a:rPr>
              <a:t>, but the majority have max. disintegration time of </a:t>
            </a:r>
            <a:r>
              <a:rPr lang="en-US" dirty="0" smtClean="0">
                <a:solidFill>
                  <a:srgbClr val="FF0000"/>
                </a:solidFill>
                <a:latin typeface="Arial" panose="020B0604020202020204" pitchFamily="34" charset="0"/>
                <a:cs typeface="Arial" panose="020B0604020202020204" pitchFamily="34" charset="0"/>
              </a:rPr>
              <a:t>30 minutes</a:t>
            </a:r>
            <a:r>
              <a:rPr lang="en-US" dirty="0" smtClean="0">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6</a:t>
            </a:fld>
            <a:endParaRPr lang="en-US" dirty="0">
              <a:solidFill>
                <a:srgbClr val="666666">
                  <a:shade val="90000"/>
                </a:srgbClr>
              </a:solidFill>
            </a:endParaRPr>
          </a:p>
        </p:txBody>
      </p:sp>
    </p:spTree>
    <p:extLst>
      <p:ext uri="{BB962C8B-B14F-4D97-AF65-F5344CB8AC3E}">
        <p14:creationId xmlns:p14="http://schemas.microsoft.com/office/powerpoint/2010/main" val="2372728782"/>
      </p:ext>
    </p:extLst>
  </p:cSld>
  <p:clrMapOvr>
    <a:masterClrMapping/>
  </p:clrMapOvr>
  <p:transition spd="slow" advClick="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391400" cy="5638800"/>
          </a:xfrm>
        </p:spPr>
        <p:txBody>
          <a:bodyPr anchor="ctr">
            <a:normAutofit fontScale="85000" lnSpcReduction="20000"/>
          </a:bodyPr>
          <a:lstStyle/>
          <a:p>
            <a:pPr algn="just"/>
            <a:r>
              <a:rPr lang="en-US" sz="2600" dirty="0">
                <a:latin typeface="Arial" panose="020B0604020202020204" pitchFamily="34" charset="0"/>
                <a:cs typeface="Arial" panose="020B0604020202020204" pitchFamily="34" charset="0"/>
              </a:rPr>
              <a:t>To be in compliance with USP standards, </a:t>
            </a:r>
            <a:r>
              <a:rPr lang="en-US" sz="2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end time of the test</a:t>
            </a:r>
            <a:r>
              <a:rPr lang="en-US" sz="2600" dirty="0">
                <a:latin typeface="Arial" panose="020B0604020202020204" pitchFamily="34" charset="0"/>
                <a:cs typeface="Arial" panose="020B0604020202020204" pitchFamily="34" charset="0"/>
              </a:rPr>
              <a:t> at which all parts of the tablet must disintegrate and pass (eliminated) through the mesh screen (from the set of tubes) in which the tabs held during agitation (lowering and rising process).</a:t>
            </a:r>
          </a:p>
          <a:p>
            <a:pPr algn="just"/>
            <a:endParaRPr lang="en-US" sz="2600" dirty="0" smtClean="0"/>
          </a:p>
          <a:p>
            <a:pPr algn="just"/>
            <a:r>
              <a:rPr lang="en-US" sz="2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The lowering and rising process (agitation) </a:t>
            </a:r>
            <a:r>
              <a:rPr lang="en-US" sz="2600" dirty="0" smtClean="0">
                <a:latin typeface="Arial" pitchFamily="34" charset="0"/>
                <a:cs typeface="Arial" pitchFamily="34" charset="0"/>
              </a:rPr>
              <a:t>held at constant frequency </a:t>
            </a:r>
            <a:r>
              <a:rPr lang="en-US" sz="2600" dirty="0" smtClean="0">
                <a:solidFill>
                  <a:srgbClr val="FF0000"/>
                </a:solidFill>
                <a:latin typeface="Arial" pitchFamily="34" charset="0"/>
                <a:cs typeface="Arial" pitchFamily="34" charset="0"/>
              </a:rPr>
              <a:t>(28-32 cycle)/min </a:t>
            </a:r>
            <a:r>
              <a:rPr lang="en-US" sz="2600" dirty="0" smtClean="0">
                <a:latin typeface="Arial" pitchFamily="34" charset="0"/>
                <a:cs typeface="Arial" pitchFamily="34" charset="0"/>
              </a:rPr>
              <a:t>in such away that the highest position of the tubes ensure that the screen remain below the surface of water.</a:t>
            </a:r>
          </a:p>
          <a:p>
            <a:pPr algn="just"/>
            <a:endParaRPr lang="en-US" sz="2600" dirty="0">
              <a:latin typeface="Arial" pitchFamily="34" charset="0"/>
              <a:cs typeface="Arial" pitchFamily="34" charset="0"/>
            </a:endParaRPr>
          </a:p>
          <a:p>
            <a:pPr marL="68580" lvl="0" indent="0" algn="just">
              <a:buClr>
                <a:srgbClr val="94C600"/>
              </a:buClr>
              <a:buNone/>
            </a:pPr>
            <a:r>
              <a:rPr lang="en-US" sz="33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Note:</a:t>
            </a:r>
            <a:r>
              <a:rPr lang="en-US" sz="26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en-US" sz="2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Enteric </a:t>
            </a:r>
            <a:r>
              <a:rPr lang="en-US" sz="2600" b="1" dirty="0">
                <a:solidFill>
                  <a:srgbClr val="0070C0"/>
                </a:solidFill>
                <a:effectLst>
                  <a:outerShdw blurRad="38100" dist="38100" dir="2700000" algn="tl">
                    <a:srgbClr val="000000">
                      <a:alpha val="43137"/>
                    </a:srgbClr>
                  </a:outerShdw>
                </a:effectLst>
                <a:latin typeface="Arial" pitchFamily="34" charset="0"/>
                <a:cs typeface="Arial" pitchFamily="34" charset="0"/>
              </a:rPr>
              <a:t>coated tablets </a:t>
            </a:r>
            <a:r>
              <a:rPr lang="en-US" sz="2600" dirty="0">
                <a:solidFill>
                  <a:srgbClr val="3E3D2D"/>
                </a:solidFill>
                <a:latin typeface="Arial" pitchFamily="34" charset="0"/>
                <a:cs typeface="Arial" pitchFamily="34" charset="0"/>
              </a:rPr>
              <a:t>are similarly tested. Except that the tablets are tested in simulated gastric fluid for one hour, after which no sign of disintegration, cracking or softening must be seen. They are immersed in simulated intestinal fluid for the time specified in the monograph, during which time the tablets disintegrate completely for a positive test.  </a:t>
            </a:r>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11/9/2015</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7</a:t>
            </a:fld>
            <a:endParaRPr lang="en-US" dirty="0">
              <a:solidFill>
                <a:srgbClr val="666666">
                  <a:shade val="90000"/>
                </a:srgbClr>
              </a:solidFill>
            </a:endParaRPr>
          </a:p>
        </p:txBody>
      </p:sp>
    </p:spTree>
    <p:extLst>
      <p:ext uri="{BB962C8B-B14F-4D97-AF65-F5344CB8AC3E}">
        <p14:creationId xmlns:p14="http://schemas.microsoft.com/office/powerpoint/2010/main" val="709376113"/>
      </p:ext>
    </p:extLst>
  </p:cSld>
  <p:clrMapOvr>
    <a:masterClrMapping/>
  </p:clrMapOvr>
  <mc:AlternateContent xmlns:mc="http://schemas.openxmlformats.org/markup-compatibility/2006">
    <mc:Choice xmlns:p14="http://schemas.microsoft.com/office/powerpoint/2010/main" Requires="p14">
      <p:transition spd="slow" advClick="0">
        <p14:honeycomb/>
      </p:transition>
    </mc:Choice>
    <mc:Fallback>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62000" y="838200"/>
            <a:ext cx="7620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ct val="0"/>
              </a:spcBef>
              <a:spcAft>
                <a:spcPct val="0"/>
              </a:spcAft>
            </a:pPr>
            <a:r>
              <a:rPr lang="en-US" altLang="en-US" sz="2400" b="1" u="sng"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Disintegration time:</a:t>
            </a:r>
            <a:r>
              <a:rPr lang="en-US" altLang="en-US" sz="24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altLang="en-US" sz="2000" dirty="0" smtClean="0">
                <a:solidFill>
                  <a:prstClr val="black"/>
                </a:solidFill>
                <a:latin typeface="Arial" pitchFamily="34" charset="0"/>
                <a:cs typeface="Arial" pitchFamily="34" charset="0"/>
              </a:rPr>
              <a:t>The U.S.P. device (disintegrator) uses 6 glass tubes that are 3 inches long; open at the top and 10 mesh screen at the bottom end. To test for disintegration time, one tablet is placed in each tube and the basket rack is positioned in a 1-L beaker </a:t>
            </a:r>
            <a:r>
              <a:rPr lang="en-US" altLang="en-US" sz="2000" b="1" dirty="0" smtClean="0">
                <a:solidFill>
                  <a:srgbClr val="FF0000"/>
                </a:solidFill>
                <a:latin typeface="Arial" pitchFamily="34" charset="0"/>
                <a:cs typeface="Arial" pitchFamily="34" charset="0"/>
              </a:rPr>
              <a:t>of water, simulated gastric fluid or simulated intestinal fluid at 37 ± 2</a:t>
            </a:r>
            <a:r>
              <a:rPr lang="en-US" altLang="en-US" sz="2000" b="1" baseline="30000" dirty="0" smtClean="0">
                <a:solidFill>
                  <a:srgbClr val="FF0000"/>
                </a:solidFill>
                <a:latin typeface="Arial" pitchFamily="34" charset="0"/>
                <a:cs typeface="Arial" pitchFamily="34" charset="0"/>
              </a:rPr>
              <a:t>0 </a:t>
            </a:r>
            <a:r>
              <a:rPr lang="en-US" altLang="en-US" sz="2000" b="1" dirty="0" smtClean="0">
                <a:solidFill>
                  <a:srgbClr val="FF0000"/>
                </a:solidFill>
                <a:latin typeface="Arial" pitchFamily="34" charset="0"/>
                <a:cs typeface="Arial" pitchFamily="34" charset="0"/>
              </a:rPr>
              <a:t>C</a:t>
            </a:r>
            <a:r>
              <a:rPr lang="en-US" altLang="en-US" sz="2000" dirty="0" smtClean="0">
                <a:solidFill>
                  <a:prstClr val="black"/>
                </a:solidFill>
                <a:latin typeface="Arial" pitchFamily="34" charset="0"/>
                <a:cs typeface="Arial" pitchFamily="34" charset="0"/>
              </a:rPr>
              <a:t> such that the tablet remain 2.5 cm below the surface of liquid on their upward movement and not closer than 2.5 cm from the bottom of the beaker in their downward movement. Move the basket containing the tablets up and down through a distance of 5-6 cm at a frequency of 28 to 32 cycles per minute. Floating of the tablets can be prevented by placing perforated plastic discs on each tablet. </a:t>
            </a:r>
          </a:p>
        </p:txBody>
      </p:sp>
      <p:sp>
        <p:nvSpPr>
          <p:cNvPr id="2" name="Date Placeholder 1"/>
          <p:cNvSpPr>
            <a:spLocks noGrp="1"/>
          </p:cNvSpPr>
          <p:nvPr>
            <p:ph type="dt" sz="half" idx="10"/>
          </p:nvPr>
        </p:nvSpPr>
        <p:spPr/>
        <p:txBody>
          <a:bodyPr/>
          <a:lstStyle/>
          <a:p>
            <a:pPr>
              <a:defRPr/>
            </a:pPr>
            <a:fld id="{100D47A7-8A71-4558-A989-C2E4E264CD92}" type="datetime1">
              <a:rPr lang="en-US" smtClean="0">
                <a:solidFill>
                  <a:srgbClr val="666666">
                    <a:shade val="90000"/>
                  </a:srgbClr>
                </a:solidFill>
              </a:rPr>
              <a:t>11/9/2015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8</a:t>
            </a:fld>
            <a:endParaRPr lang="en-US" dirty="0">
              <a:solidFill>
                <a:srgbClr val="666666">
                  <a:shade val="90000"/>
                </a:srgbClr>
              </a:solidFill>
            </a:endParaRPr>
          </a:p>
        </p:txBody>
      </p:sp>
    </p:spTree>
    <p:extLst>
      <p:ext uri="{BB962C8B-B14F-4D97-AF65-F5344CB8AC3E}">
        <p14:creationId xmlns:p14="http://schemas.microsoft.com/office/powerpoint/2010/main" val="1330830246"/>
      </p:ext>
    </p:extLst>
  </p:cSld>
  <p:clrMapOvr>
    <a:masterClrMapping/>
  </p:clrMapOvr>
  <mc:AlternateContent xmlns:mc="http://schemas.openxmlformats.org/markup-compatibility/2006">
    <mc:Choice xmlns:p14="http://schemas.microsoft.com/office/powerpoint/2010/main" Requires="p14">
      <p:transition spd="slow" advClick="0">
        <p14:glitter pattern="hexagon"/>
      </p:transition>
    </mc:Choice>
    <mc:Fallback>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8229600" cy="5318760"/>
          </a:xfrm>
        </p:spPr>
        <p:txBody>
          <a:bodyPr>
            <a:normAutofit/>
          </a:bodyPr>
          <a:lstStyle/>
          <a:p>
            <a:pPr algn="just"/>
            <a:r>
              <a:rPr lang="en-US" sz="2800" b="1" u="sng"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Disintegration test:</a:t>
            </a:r>
            <a:r>
              <a:rPr lang="en-US" sz="2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(Experiment done 3 times)</a:t>
            </a:r>
            <a:r>
              <a:rPr lang="en-US" sz="2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dirty="0" smtClean="0">
                <a:latin typeface="Arial" pitchFamily="34" charset="0"/>
                <a:cs typeface="Arial" pitchFamily="34" charset="0"/>
              </a:rPr>
              <a:t>we start with 6 tablets (each tablet in each tube), if one or two tablets failed to disintegrate completely, test should be repeated for additional 12 tablets, the requirement met if not fewer than 16 of the total 18 are disintegrated. </a:t>
            </a:r>
            <a:endParaRPr lang="en-US" dirty="0">
              <a:latin typeface="Arial" pitchFamily="34" charset="0"/>
              <a:cs typeface="Arial" pitchFamily="34" charset="0"/>
            </a:endParaRPr>
          </a:p>
          <a:p>
            <a:endParaRPr lang="en-US" dirty="0" smtClean="0"/>
          </a:p>
        </p:txBody>
      </p:sp>
      <p:sp>
        <p:nvSpPr>
          <p:cNvPr id="2" name="Date Placeholder 1"/>
          <p:cNvSpPr>
            <a:spLocks noGrp="1"/>
          </p:cNvSpPr>
          <p:nvPr>
            <p:ph type="dt" sz="half" idx="10"/>
          </p:nvPr>
        </p:nvSpPr>
        <p:spPr/>
        <p:txBody>
          <a:bodyPr/>
          <a:lstStyle/>
          <a:p>
            <a:pPr>
              <a:defRPr/>
            </a:pPr>
            <a:fld id="{9A186EF2-270D-41A2-B56C-C3F2216E8A8F}" type="datetime1">
              <a:rPr lang="en-US" smtClean="0">
                <a:solidFill>
                  <a:srgbClr val="666666">
                    <a:shade val="90000"/>
                  </a:srgbClr>
                </a:solidFill>
              </a:rPr>
              <a:t>11/9/2015</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9</a:t>
            </a:fld>
            <a:endParaRPr lang="en-US" dirty="0">
              <a:solidFill>
                <a:srgbClr val="666666">
                  <a:shade val="90000"/>
                </a:srgbClr>
              </a:solidFill>
            </a:endParaRPr>
          </a:p>
        </p:txBody>
      </p:sp>
      <p:sp>
        <p:nvSpPr>
          <p:cNvPr id="6" name="Content Placeholder 4"/>
          <p:cNvSpPr txBox="1">
            <a:spLocks/>
          </p:cNvSpPr>
          <p:nvPr/>
        </p:nvSpPr>
        <p:spPr>
          <a:xfrm>
            <a:off x="762000" y="3276600"/>
            <a:ext cx="7620000" cy="30480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n-US" sz="28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Note:</a:t>
            </a:r>
            <a:r>
              <a:rPr lang="en-US" sz="2800" dirty="0" smtClean="0">
                <a:latin typeface="Arial" pitchFamily="34" charset="0"/>
                <a:cs typeface="Arial" pitchFamily="34" charset="0"/>
              </a:rPr>
              <a:t> </a:t>
            </a:r>
            <a:r>
              <a:rPr lang="en-US" dirty="0" smtClean="0">
                <a:latin typeface="Arial" pitchFamily="34" charset="0"/>
                <a:cs typeface="Arial" pitchFamily="34" charset="0"/>
              </a:rPr>
              <a:t>The rationale for using disintegration test is the fact that as the tablet breakdown into small granules, it offers a greater surface area to the dissolving media and thus must be related to the availability of the drug in the body. But this test offers no assurance that the resultant particles will release the drug in solution at appropriate rate, that’s why the dissolution test has been developed.   </a:t>
            </a:r>
            <a:endParaRPr lang="en-US" dirty="0">
              <a:latin typeface="Arial" pitchFamily="34" charset="0"/>
              <a:cs typeface="Arial" pitchFamily="34" charset="0"/>
            </a:endParaRPr>
          </a:p>
        </p:txBody>
      </p:sp>
    </p:spTree>
    <p:extLst>
      <p:ext uri="{BB962C8B-B14F-4D97-AF65-F5344CB8AC3E}">
        <p14:creationId xmlns:p14="http://schemas.microsoft.com/office/powerpoint/2010/main" val="1562793228"/>
      </p:ext>
    </p:extLst>
  </p:cSld>
  <p:clrMapOvr>
    <a:masterClrMapping/>
  </p:clrMapOvr>
  <mc:AlternateContent xmlns:mc="http://schemas.openxmlformats.org/markup-compatibility/2006">
    <mc:Choice xmlns:p14="http://schemas.microsoft.com/office/powerpoint/2010/main" Requires="p14">
      <p:transition spd="slow" advClick="0">
        <p14:shred/>
      </p:transition>
    </mc:Choice>
    <mc:Fallback>
      <p:transition spd="slow"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951</TotalTime>
  <Words>1395</Words>
  <Application>Microsoft Office PowerPoint</Application>
  <PresentationFormat>On-screen Show (4:3)</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Disintegration test &amp; Dissolution test  (official test)</vt:lpstr>
      <vt:lpstr>Disintegration test (U.S.P.)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the disintegration time </vt:lpstr>
      <vt:lpstr>Dissolution test</vt:lpstr>
      <vt:lpstr>Why In-vitro dissolution studies?</vt:lpstr>
      <vt:lpstr>USP/NF monograph specify:</vt:lpstr>
      <vt:lpstr>Dissolution test Types of dissolution tests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dc:creator>
  <cp:lastModifiedBy>anas alhamdany</cp:lastModifiedBy>
  <cp:revision>56</cp:revision>
  <dcterms:created xsi:type="dcterms:W3CDTF">2006-08-16T00:00:00Z</dcterms:created>
  <dcterms:modified xsi:type="dcterms:W3CDTF">2015-11-09T05:12:51Z</dcterms:modified>
</cp:coreProperties>
</file>