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7" r:id="rId2"/>
    <p:sldId id="264" r:id="rId3"/>
    <p:sldId id="265" r:id="rId4"/>
    <p:sldId id="266" r:id="rId5"/>
    <p:sldId id="267" r:id="rId6"/>
    <p:sldId id="258" r:id="rId7"/>
    <p:sldId id="261" r:id="rId8"/>
    <p:sldId id="262"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17" y="-14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8A443B-B62C-44D5-930C-C1D67C2F8966}" type="datetimeFigureOut">
              <a:rPr lang="en-GB" smtClean="0"/>
              <a:t>03/12/2017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8A443B-B62C-44D5-930C-C1D67C2F8966}" type="datetimeFigureOut">
              <a:rPr lang="en-GB" smtClean="0"/>
              <a:t>03/12/2017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8A443B-B62C-44D5-930C-C1D67C2F8966}" type="datetimeFigureOut">
              <a:rPr lang="en-GB" smtClean="0"/>
              <a:t>03/12/2017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8A443B-B62C-44D5-930C-C1D67C2F8966}" type="datetimeFigureOut">
              <a:rPr lang="en-GB" smtClean="0"/>
              <a:t>03/12/2017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A443B-B62C-44D5-930C-C1D67C2F8966}" type="datetimeFigureOut">
              <a:rPr lang="en-GB" smtClean="0"/>
              <a:t>03/12/2017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8A443B-B62C-44D5-930C-C1D67C2F8966}" type="datetimeFigureOut">
              <a:rPr lang="en-GB" smtClean="0"/>
              <a:t>03/12/2017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B4D7A3B-38F8-4D30-85B6-9B1A11CF9A6A}"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8A443B-B62C-44D5-930C-C1D67C2F8966}" type="datetimeFigureOut">
              <a:rPr lang="en-GB" smtClean="0"/>
              <a:t>03/12/2017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4D7A3B-38F8-4D30-85B6-9B1A11CF9A6A}"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lstStyle/>
          <a:p>
            <a:pPr algn="ctr"/>
            <a:r>
              <a:rPr lang="en-GB" b="1" dirty="0" smtClean="0"/>
              <a:t>Pharmaceutical Technology </a:t>
            </a:r>
            <a:endParaRPr lang="en-GB" b="1" dirty="0"/>
          </a:p>
        </p:txBody>
      </p:sp>
      <p:sp>
        <p:nvSpPr>
          <p:cNvPr id="3" name="Content Placeholder 2"/>
          <p:cNvSpPr>
            <a:spLocks noGrp="1"/>
          </p:cNvSpPr>
          <p:nvPr>
            <p:ph idx="1"/>
          </p:nvPr>
        </p:nvSpPr>
        <p:spPr>
          <a:xfrm>
            <a:off x="457200" y="4648200"/>
            <a:ext cx="8229600" cy="1981200"/>
          </a:xfrm>
        </p:spPr>
        <p:txBody>
          <a:bodyPr>
            <a:normAutofit/>
          </a:bodyPr>
          <a:lstStyle/>
          <a:p>
            <a:pPr marL="0" indent="0" algn="ctr">
              <a:buNone/>
            </a:pPr>
            <a:r>
              <a:rPr lang="en-GB" dirty="0" err="1" smtClean="0">
                <a:latin typeface="Arial" panose="020B0604020202020204" pitchFamily="34" charset="0"/>
                <a:cs typeface="Arial" panose="020B0604020202020204" pitchFamily="34" charset="0"/>
              </a:rPr>
              <a:t>Lec</a:t>
            </a:r>
            <a:r>
              <a:rPr lang="en-GB" dirty="0" smtClean="0">
                <a:latin typeface="Arial" panose="020B0604020202020204" pitchFamily="34" charset="0"/>
                <a:cs typeface="Arial" panose="020B0604020202020204" pitchFamily="34" charset="0"/>
              </a:rPr>
              <a:t> 9</a:t>
            </a:r>
            <a:endParaRPr lang="en-GB" dirty="0">
              <a:latin typeface="Arial" panose="020B0604020202020204" pitchFamily="34" charset="0"/>
              <a:cs typeface="Arial" panose="020B0604020202020204" pitchFamily="34" charset="0"/>
            </a:endParaRPr>
          </a:p>
          <a:p>
            <a:pPr marL="0" indent="0" algn="ctr">
              <a:buNone/>
            </a:pPr>
            <a:r>
              <a:rPr lang="en-GB" dirty="0" smtClean="0">
                <a:latin typeface="Arial" panose="020B0604020202020204" pitchFamily="34" charset="0"/>
                <a:cs typeface="Arial" panose="020B0604020202020204" pitchFamily="34" charset="0"/>
              </a:rPr>
              <a:t>Dr </a:t>
            </a:r>
            <a:r>
              <a:rPr lang="en-GB" dirty="0" err="1" smtClean="0">
                <a:latin typeface="Arial" panose="020B0604020202020204" pitchFamily="34" charset="0"/>
                <a:cs typeface="Arial" panose="020B0604020202020204" pitchFamily="34" charset="0"/>
              </a:rPr>
              <a:t>Athmar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Dhahir</a:t>
            </a:r>
            <a:r>
              <a:rPr lang="en-GB" dirty="0" smtClean="0">
                <a:latin typeface="Arial" panose="020B0604020202020204" pitchFamily="34" charset="0"/>
                <a:cs typeface="Arial" panose="020B0604020202020204" pitchFamily="34" charset="0"/>
              </a:rPr>
              <a:t> </a:t>
            </a:r>
            <a:r>
              <a:rPr lang="en-GB" dirty="0" err="1" smtClean="0">
                <a:latin typeface="Arial" panose="020B0604020202020204" pitchFamily="34" charset="0"/>
                <a:cs typeface="Arial" panose="020B0604020202020204" pitchFamily="34" charset="0"/>
              </a:rPr>
              <a:t>Habeeb</a:t>
            </a:r>
            <a:endParaRPr lang="en-GB" dirty="0" smtClean="0">
              <a:latin typeface="Arial" panose="020B0604020202020204" pitchFamily="34" charset="0"/>
              <a:cs typeface="Arial" panose="020B0604020202020204" pitchFamily="34" charset="0"/>
            </a:endParaRPr>
          </a:p>
          <a:p>
            <a:pPr marL="0" indent="0" algn="ctr">
              <a:buNone/>
            </a:pPr>
            <a:r>
              <a:rPr lang="en-GB" sz="2000" dirty="0" smtClean="0">
                <a:latin typeface="Arial" panose="020B0604020202020204" pitchFamily="34" charset="0"/>
                <a:cs typeface="Arial" panose="020B0604020202020204" pitchFamily="34" charset="0"/>
              </a:rPr>
              <a:t>PhD in Industrial pharmacy and pharmaceutical formulations </a:t>
            </a:r>
          </a:p>
          <a:p>
            <a:pPr marL="0" indent="0" algn="ctr">
              <a:buNone/>
            </a:pPr>
            <a:r>
              <a:rPr lang="en-GB" sz="2000" b="1" dirty="0" smtClean="0">
                <a:latin typeface="Arial" panose="020B0604020202020204" pitchFamily="34" charset="0"/>
                <a:cs typeface="Arial" panose="020B0604020202020204" pitchFamily="34" charset="0"/>
              </a:rPr>
              <a:t>athmar1978@yahoo.com</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665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551688"/>
          </a:xfrm>
        </p:spPr>
        <p:txBody>
          <a:bodyPr>
            <a:normAutofit/>
          </a:bodyPr>
          <a:lstStyle/>
          <a:p>
            <a:r>
              <a:rPr lang="en-GB" sz="2800" dirty="0"/>
              <a:t>Physical Features of the Dispersed Phase of a suspension</a:t>
            </a:r>
          </a:p>
        </p:txBody>
      </p:sp>
      <p:sp>
        <p:nvSpPr>
          <p:cNvPr id="3" name="Content Placeholder 2"/>
          <p:cNvSpPr>
            <a:spLocks noGrp="1"/>
          </p:cNvSpPr>
          <p:nvPr>
            <p:ph idx="1"/>
          </p:nvPr>
        </p:nvSpPr>
        <p:spPr>
          <a:xfrm>
            <a:off x="152400" y="1143000"/>
            <a:ext cx="8763000" cy="914400"/>
          </a:xfrm>
        </p:spPr>
        <p:txBody>
          <a:bodyPr>
            <a:normAutofit fontScale="85000" lnSpcReduction="20000"/>
          </a:bodyPr>
          <a:lstStyle/>
          <a:p>
            <a:pPr algn="just"/>
            <a:r>
              <a:rPr lang="en-GB" dirty="0" smtClean="0"/>
              <a:t>The </a:t>
            </a:r>
            <a:r>
              <a:rPr lang="en-GB" dirty="0"/>
              <a:t>most important </a:t>
            </a:r>
            <a:r>
              <a:rPr lang="en-GB" dirty="0" smtClean="0"/>
              <a:t>single </a:t>
            </a:r>
            <a:r>
              <a:rPr lang="en-GB" dirty="0"/>
              <a:t>consideration in a discussion of suspensions is </a:t>
            </a:r>
            <a:r>
              <a:rPr lang="en-GB" dirty="0">
                <a:solidFill>
                  <a:srgbClr val="FF0000"/>
                </a:solidFill>
              </a:rPr>
              <a:t>the size of the particles</a:t>
            </a:r>
            <a:r>
              <a:rPr lang="en-GB" dirty="0"/>
              <a:t>. In most good pharmaceutical suspensions, the particle diameter is </a:t>
            </a:r>
            <a:r>
              <a:rPr lang="en-GB" b="1" dirty="0">
                <a:solidFill>
                  <a:srgbClr val="FF0000"/>
                </a:solidFill>
              </a:rPr>
              <a:t>1 </a:t>
            </a:r>
            <a:r>
              <a:rPr lang="en-GB" dirty="0"/>
              <a:t>to</a:t>
            </a:r>
            <a:r>
              <a:rPr lang="en-GB" b="1" dirty="0">
                <a:solidFill>
                  <a:srgbClr val="FF0000"/>
                </a:solidFill>
              </a:rPr>
              <a:t> 50 </a:t>
            </a:r>
            <a:r>
              <a:rPr lang="en-GB" b="1" dirty="0" err="1">
                <a:solidFill>
                  <a:srgbClr val="FF0000"/>
                </a:solidFill>
              </a:rPr>
              <a:t>μm</a:t>
            </a:r>
            <a:r>
              <a:rPr lang="en-GB" dirty="0" smtClean="0"/>
              <a:t>.</a:t>
            </a:r>
          </a:p>
        </p:txBody>
      </p:sp>
      <p:grpSp>
        <p:nvGrpSpPr>
          <p:cNvPr id="4" name="Group 3"/>
          <p:cNvGrpSpPr/>
          <p:nvPr/>
        </p:nvGrpSpPr>
        <p:grpSpPr>
          <a:xfrm>
            <a:off x="0" y="2121548"/>
            <a:ext cx="9144000" cy="2830828"/>
            <a:chOff x="-142875" y="2209800"/>
            <a:chExt cx="9144000" cy="2830828"/>
          </a:xfrm>
        </p:grpSpPr>
        <p:grpSp>
          <p:nvGrpSpPr>
            <p:cNvPr id="5" name="Group 4"/>
            <p:cNvGrpSpPr/>
            <p:nvPr/>
          </p:nvGrpSpPr>
          <p:grpSpPr>
            <a:xfrm>
              <a:off x="-142875" y="2209800"/>
              <a:ext cx="6086475" cy="2830828"/>
              <a:chOff x="-219074" y="3527271"/>
              <a:chExt cx="6086475" cy="2830828"/>
            </a:xfrm>
          </p:grpSpPr>
          <p:grpSp>
            <p:nvGrpSpPr>
              <p:cNvPr id="8" name="Group 7"/>
              <p:cNvGrpSpPr/>
              <p:nvPr/>
            </p:nvGrpSpPr>
            <p:grpSpPr>
              <a:xfrm>
                <a:off x="-219074" y="3868028"/>
                <a:ext cx="6086475" cy="2490071"/>
                <a:chOff x="-209550" y="2182490"/>
                <a:chExt cx="6086475" cy="2490071"/>
              </a:xfrm>
            </p:grpSpPr>
            <p:sp>
              <p:nvSpPr>
                <p:cNvPr id="11" name="TextBox 10"/>
                <p:cNvSpPr txBox="1"/>
                <p:nvPr/>
              </p:nvSpPr>
              <p:spPr>
                <a:xfrm>
                  <a:off x="-209550" y="2641236"/>
                  <a:ext cx="4473178" cy="2031325"/>
                </a:xfrm>
                <a:prstGeom prst="rect">
                  <a:avLst/>
                </a:prstGeom>
                <a:solidFill>
                  <a:schemeClr val="bg2">
                    <a:lumMod val="90000"/>
                  </a:schemeClr>
                </a:solidFill>
              </p:spPr>
              <p:txBody>
                <a:bodyPr wrap="square" rtlCol="0">
                  <a:spAutoFit/>
                </a:bodyPr>
                <a:lstStyle/>
                <a:p>
                  <a:pPr algn="ctr"/>
                  <a:r>
                    <a:rPr lang="en-GB" b="1" dirty="0"/>
                    <a:t>10 to 50 </a:t>
                  </a:r>
                  <a:r>
                    <a:rPr lang="en-GB" b="1" dirty="0" err="1"/>
                    <a:t>μm</a:t>
                  </a:r>
                  <a:r>
                    <a:rPr lang="en-GB" b="1" dirty="0"/>
                    <a:t> </a:t>
                  </a:r>
                  <a:endParaRPr lang="en-GB" b="1" dirty="0" smtClean="0"/>
                </a:p>
                <a:p>
                  <a:pPr marL="285750" indent="-285750" algn="just">
                    <a:buFont typeface="Arial" panose="020B0604020202020204" pitchFamily="34" charset="0"/>
                    <a:buChar char="•"/>
                  </a:pPr>
                  <a:r>
                    <a:rPr lang="en-GB" dirty="0" smtClean="0"/>
                    <a:t>dry milling </a:t>
                  </a:r>
                </a:p>
                <a:p>
                  <a:pPr marL="285750" indent="-285750" algn="just">
                    <a:buFont typeface="Arial" panose="020B0604020202020204" pitchFamily="34" charset="0"/>
                    <a:buChar char="•"/>
                  </a:pPr>
                  <a:r>
                    <a:rPr lang="en-GB" dirty="0" smtClean="0"/>
                    <a:t>rapid</a:t>
                  </a:r>
                  <a:r>
                    <a:rPr lang="en-GB" dirty="0"/>
                    <a:t>, convenient, and inexpensive methods of producing fine drug </a:t>
                  </a:r>
                  <a:r>
                    <a:rPr lang="en-GB" dirty="0" smtClean="0"/>
                    <a:t>is </a:t>
                  </a:r>
                  <a:r>
                    <a:rPr lang="en-GB" dirty="0" err="1" smtClean="0"/>
                    <a:t>micropulverization</a:t>
                  </a:r>
                  <a:r>
                    <a:rPr lang="en-GB" dirty="0"/>
                    <a:t> (</a:t>
                  </a:r>
                  <a:r>
                    <a:rPr lang="en-GB" dirty="0" err="1"/>
                    <a:t>Micropulverizers</a:t>
                  </a:r>
                  <a:r>
                    <a:rPr lang="en-GB" dirty="0"/>
                    <a:t> are high-speed attrition or impact mills </a:t>
                  </a:r>
                  <a:r>
                    <a:rPr lang="en-GB" dirty="0" smtClean="0"/>
                    <a:t>)</a:t>
                  </a:r>
                </a:p>
                <a:p>
                  <a:pPr marL="285750" indent="-285750" algn="just">
                    <a:buFont typeface="Arial" panose="020B0604020202020204" pitchFamily="34" charset="0"/>
                    <a:buChar char="•"/>
                  </a:pPr>
                  <a:r>
                    <a:rPr lang="en-GB" dirty="0" smtClean="0"/>
                    <a:t>oral </a:t>
                  </a:r>
                  <a:r>
                    <a:rPr lang="en-GB" dirty="0"/>
                    <a:t>and topical suspensions</a:t>
                  </a:r>
                  <a:r>
                    <a:rPr lang="en-GB" dirty="0" smtClean="0"/>
                    <a:t>.</a:t>
                  </a:r>
                </a:p>
              </p:txBody>
            </p:sp>
            <p:grpSp>
              <p:nvGrpSpPr>
                <p:cNvPr id="12" name="Group 11"/>
                <p:cNvGrpSpPr/>
                <p:nvPr/>
              </p:nvGrpSpPr>
              <p:grpSpPr>
                <a:xfrm>
                  <a:off x="2593182" y="2182490"/>
                  <a:ext cx="3283743" cy="295275"/>
                  <a:chOff x="1450182" y="2182490"/>
                  <a:chExt cx="3283743" cy="295275"/>
                </a:xfrm>
              </p:grpSpPr>
              <p:cxnSp>
                <p:nvCxnSpPr>
                  <p:cNvPr id="13" name="Straight Arrow Connector 12"/>
                  <p:cNvCxnSpPr/>
                  <p:nvPr/>
                </p:nvCxnSpPr>
                <p:spPr>
                  <a:xfrm flipH="1">
                    <a:off x="1450182" y="2211065"/>
                    <a:ext cx="447675" cy="266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343400" y="2182490"/>
                    <a:ext cx="390525" cy="2952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9" name="TextBox 8"/>
              <p:cNvSpPr txBox="1"/>
              <p:nvPr/>
            </p:nvSpPr>
            <p:spPr>
              <a:xfrm>
                <a:off x="3031333" y="3527271"/>
                <a:ext cx="2445543" cy="369332"/>
              </a:xfrm>
              <a:prstGeom prst="rect">
                <a:avLst/>
              </a:prstGeom>
              <a:solidFill>
                <a:schemeClr val="bg2">
                  <a:lumMod val="90000"/>
                </a:schemeClr>
              </a:solidFill>
            </p:spPr>
            <p:txBody>
              <a:bodyPr wrap="square" rtlCol="0">
                <a:spAutoFit/>
              </a:bodyPr>
              <a:lstStyle/>
              <a:p>
                <a:pPr algn="ctr"/>
                <a:r>
                  <a:rPr lang="en-GB" dirty="0" smtClean="0"/>
                  <a:t>Particle size </a:t>
                </a:r>
                <a:r>
                  <a:rPr lang="en-GB" dirty="0"/>
                  <a:t>reduction </a:t>
                </a:r>
                <a:endParaRPr lang="en-GB" b="1" dirty="0"/>
              </a:p>
            </p:txBody>
          </p:sp>
        </p:grpSp>
        <p:sp>
          <p:nvSpPr>
            <p:cNvPr id="7" name="TextBox 6"/>
            <p:cNvSpPr txBox="1"/>
            <p:nvPr/>
          </p:nvSpPr>
          <p:spPr>
            <a:xfrm>
              <a:off x="4581525" y="3009303"/>
              <a:ext cx="4419600" cy="2031325"/>
            </a:xfrm>
            <a:prstGeom prst="rect">
              <a:avLst/>
            </a:prstGeom>
            <a:solidFill>
              <a:schemeClr val="bg2">
                <a:lumMod val="90000"/>
              </a:schemeClr>
            </a:solidFill>
          </p:spPr>
          <p:txBody>
            <a:bodyPr wrap="square" rtlCol="0">
              <a:spAutoFit/>
            </a:bodyPr>
            <a:lstStyle/>
            <a:p>
              <a:pPr algn="ctr"/>
              <a:r>
                <a:rPr lang="en-GB" b="1" dirty="0"/>
                <a:t>under 10 </a:t>
              </a:r>
              <a:r>
                <a:rPr lang="el-GR" b="1" dirty="0"/>
                <a:t>μ</a:t>
              </a:r>
              <a:r>
                <a:rPr lang="en-GB" b="1" dirty="0"/>
                <a:t>m </a:t>
              </a:r>
              <a:endParaRPr lang="en-GB" b="1" dirty="0" smtClean="0"/>
            </a:p>
            <a:p>
              <a:pPr marL="285750" indent="-285750" algn="just">
                <a:buFont typeface="Arial" panose="020B0604020202020204" pitchFamily="34" charset="0"/>
                <a:buChar char="•"/>
              </a:pPr>
              <a:r>
                <a:rPr lang="en-GB" dirty="0"/>
                <a:t>fluid energy </a:t>
              </a:r>
              <a:r>
                <a:rPr lang="en-GB" dirty="0" smtClean="0"/>
                <a:t>grinding (jet </a:t>
              </a:r>
              <a:r>
                <a:rPr lang="en-GB" dirty="0"/>
                <a:t>milling or </a:t>
              </a:r>
              <a:r>
                <a:rPr lang="en-GB" dirty="0" smtClean="0"/>
                <a:t>micronizing )</a:t>
              </a:r>
            </a:p>
            <a:p>
              <a:pPr marL="285750" indent="-285750" algn="just">
                <a:buFont typeface="Arial" panose="020B0604020202020204" pitchFamily="34" charset="0"/>
                <a:buChar char="•"/>
              </a:pPr>
              <a:r>
                <a:rPr lang="en-GB" dirty="0" smtClean="0"/>
                <a:t>for </a:t>
              </a:r>
              <a:r>
                <a:rPr lang="en-GB" dirty="0"/>
                <a:t>parenteral or ophthalmic </a:t>
              </a:r>
              <a:r>
                <a:rPr lang="en-GB" dirty="0" smtClean="0"/>
                <a:t>suspensions</a:t>
              </a:r>
            </a:p>
            <a:p>
              <a:pPr marL="285750" indent="-285750" algn="just">
                <a:buFont typeface="Arial" panose="020B0604020202020204" pitchFamily="34" charset="0"/>
                <a:buChar char="•"/>
              </a:pPr>
              <a:r>
                <a:rPr lang="en-GB" dirty="0" smtClean="0"/>
                <a:t>Particles </a:t>
              </a:r>
              <a:r>
                <a:rPr lang="en-GB" dirty="0"/>
                <a:t>of extremely small dimensions may also be produced by spray drying</a:t>
              </a:r>
              <a:r>
                <a:rPr lang="en-GB" dirty="0" smtClean="0"/>
                <a:t>.</a:t>
              </a:r>
            </a:p>
          </p:txBody>
        </p:sp>
      </p:grpSp>
      <p:sp>
        <p:nvSpPr>
          <p:cNvPr id="15" name="Content Placeholder 2"/>
          <p:cNvSpPr txBox="1">
            <a:spLocks/>
          </p:cNvSpPr>
          <p:nvPr/>
        </p:nvSpPr>
        <p:spPr>
          <a:xfrm>
            <a:off x="152400" y="5181600"/>
            <a:ext cx="8839200" cy="1447800"/>
          </a:xfrm>
          <a:prstGeom prst="rect">
            <a:avLst/>
          </a:prstGeom>
        </p:spPr>
        <p:txBody>
          <a:bodyPr vert="horz">
            <a:normAutofit fontScale="775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just"/>
            <a:r>
              <a:rPr lang="en-GB" b="1" dirty="0">
                <a:solidFill>
                  <a:srgbClr val="FF0000"/>
                </a:solidFill>
              </a:rPr>
              <a:t>Note: </a:t>
            </a:r>
            <a:r>
              <a:rPr lang="en-GB" dirty="0">
                <a:solidFill>
                  <a:srgbClr val="FF0000"/>
                </a:solidFill>
              </a:rPr>
              <a:t>The particles to be micronized are swept into violent turbulence by the sonic and supersonic velocities of the airstreams. The particles are accelerated to high velocities and collide with one another, resulting in fragmentation. </a:t>
            </a:r>
            <a:endParaRPr lang="en-GB" dirty="0" smtClean="0">
              <a:solidFill>
                <a:srgbClr val="FF0000"/>
              </a:solidFill>
            </a:endParaRPr>
          </a:p>
          <a:p>
            <a:pPr marL="0" indent="0" algn="just">
              <a:buNone/>
            </a:pPr>
            <a:r>
              <a:rPr lang="en-GB" dirty="0" smtClean="0"/>
              <a:t> </a:t>
            </a:r>
          </a:p>
        </p:txBody>
      </p:sp>
    </p:spTree>
    <p:extLst>
      <p:ext uri="{BB962C8B-B14F-4D97-AF65-F5344CB8AC3E}">
        <p14:creationId xmlns:p14="http://schemas.microsoft.com/office/powerpoint/2010/main" val="213773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763000" cy="5486400"/>
          </a:xfrm>
        </p:spPr>
        <p:txBody>
          <a:bodyPr>
            <a:normAutofit fontScale="92500" lnSpcReduction="20000"/>
          </a:bodyPr>
          <a:lstStyle/>
          <a:p>
            <a:pPr algn="just"/>
            <a:r>
              <a:rPr lang="en-GB" dirty="0" smtClean="0"/>
              <a:t>The reduction </a:t>
            </a:r>
            <a:r>
              <a:rPr lang="en-GB" dirty="0"/>
              <a:t>in the particle size of a </a:t>
            </a:r>
            <a:r>
              <a:rPr lang="en-GB" dirty="0" err="1"/>
              <a:t>suspensoid</a:t>
            </a:r>
            <a:r>
              <a:rPr lang="en-GB" dirty="0"/>
              <a:t> is beneficial to the stability of the suspension because the rate of sedimentation of the solid particles is reduced as the particles are decreased in size. </a:t>
            </a:r>
            <a:endParaRPr lang="en-GB" dirty="0" smtClean="0"/>
          </a:p>
          <a:p>
            <a:pPr algn="just"/>
            <a:r>
              <a:rPr lang="en-GB" dirty="0" smtClean="0">
                <a:solidFill>
                  <a:srgbClr val="FF0000"/>
                </a:solidFill>
              </a:rPr>
              <a:t>The </a:t>
            </a:r>
            <a:r>
              <a:rPr lang="en-GB" dirty="0">
                <a:solidFill>
                  <a:srgbClr val="FF0000"/>
                </a:solidFill>
              </a:rPr>
              <a:t>reduction in particle size produces slow, more uniform rates of settling. </a:t>
            </a:r>
            <a:r>
              <a:rPr lang="en-GB" dirty="0" smtClean="0">
                <a:solidFill>
                  <a:srgbClr val="FF0000"/>
                </a:solidFill>
              </a:rPr>
              <a:t>Avoid reducing </a:t>
            </a:r>
            <a:r>
              <a:rPr lang="en-GB" dirty="0">
                <a:solidFill>
                  <a:srgbClr val="FF0000"/>
                </a:solidFill>
              </a:rPr>
              <a:t>the particle size too much because fine particles have a tendency to form a compact cake upon settling to the bottom of the container. </a:t>
            </a:r>
            <a:endParaRPr lang="en-GB" dirty="0" smtClean="0">
              <a:solidFill>
                <a:srgbClr val="FF0000"/>
              </a:solidFill>
            </a:endParaRPr>
          </a:p>
          <a:p>
            <a:pPr algn="just"/>
            <a:r>
              <a:rPr lang="en-GB" dirty="0" smtClean="0"/>
              <a:t>the </a:t>
            </a:r>
            <a:r>
              <a:rPr lang="en-GB" dirty="0"/>
              <a:t>cake resists breakup with shaking and forms rigid aggregates of particles that are larger and less </a:t>
            </a:r>
            <a:r>
              <a:rPr lang="en-GB" dirty="0" err="1"/>
              <a:t>suspendable</a:t>
            </a:r>
            <a:r>
              <a:rPr lang="en-GB" dirty="0"/>
              <a:t> than the original </a:t>
            </a:r>
            <a:r>
              <a:rPr lang="en-GB" dirty="0" err="1"/>
              <a:t>suspensoid</a:t>
            </a:r>
            <a:r>
              <a:rPr lang="en-GB" dirty="0"/>
              <a:t>. </a:t>
            </a:r>
            <a:endParaRPr lang="en-GB" dirty="0" smtClean="0"/>
          </a:p>
          <a:p>
            <a:pPr algn="just"/>
            <a:r>
              <a:rPr lang="en-GB" dirty="0" smtClean="0"/>
              <a:t>The </a:t>
            </a:r>
            <a:r>
              <a:rPr lang="en-GB" dirty="0"/>
              <a:t>particle shape of the </a:t>
            </a:r>
            <a:r>
              <a:rPr lang="en-GB" dirty="0" err="1"/>
              <a:t>suspensoid</a:t>
            </a:r>
            <a:r>
              <a:rPr lang="en-GB" dirty="0"/>
              <a:t> can also affect caking and product stability</a:t>
            </a:r>
            <a:r>
              <a:rPr lang="en-GB" dirty="0" smtClean="0"/>
              <a:t>.</a:t>
            </a:r>
          </a:p>
          <a:p>
            <a:pPr algn="just"/>
            <a:r>
              <a:rPr lang="en-GB" b="1" dirty="0" smtClean="0"/>
              <a:t>Ex: </a:t>
            </a:r>
            <a:r>
              <a:rPr lang="en-GB" b="1" dirty="0" smtClean="0">
                <a:solidFill>
                  <a:srgbClr val="FF0000"/>
                </a:solidFill>
              </a:rPr>
              <a:t>Symmetrical </a:t>
            </a:r>
            <a:r>
              <a:rPr lang="en-GB" b="1" dirty="0">
                <a:solidFill>
                  <a:srgbClr val="FF0000"/>
                </a:solidFill>
              </a:rPr>
              <a:t>barrel-shaped </a:t>
            </a:r>
            <a:r>
              <a:rPr lang="en-GB" dirty="0"/>
              <a:t>particles of </a:t>
            </a:r>
            <a:r>
              <a:rPr lang="en-GB" dirty="0">
                <a:solidFill>
                  <a:srgbClr val="FF0000"/>
                </a:solidFill>
              </a:rPr>
              <a:t>calcium carbonate </a:t>
            </a:r>
            <a:r>
              <a:rPr lang="en-GB" dirty="0"/>
              <a:t>produced more stable suspensions than did </a:t>
            </a:r>
            <a:r>
              <a:rPr lang="en-GB" b="1" dirty="0">
                <a:solidFill>
                  <a:srgbClr val="FF0000"/>
                </a:solidFill>
              </a:rPr>
              <a:t>asymmetrical needle-shaped</a:t>
            </a:r>
            <a:r>
              <a:rPr lang="en-GB" dirty="0"/>
              <a:t> </a:t>
            </a:r>
            <a:r>
              <a:rPr lang="en-GB" dirty="0" smtClean="0"/>
              <a:t>particles. </a:t>
            </a:r>
            <a:endParaRPr lang="en-GB" dirty="0"/>
          </a:p>
        </p:txBody>
      </p:sp>
    </p:spTree>
    <p:extLst>
      <p:ext uri="{BB962C8B-B14F-4D97-AF65-F5344CB8AC3E}">
        <p14:creationId xmlns:p14="http://schemas.microsoft.com/office/powerpoint/2010/main" val="263224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763000" cy="6248400"/>
          </a:xfrm>
        </p:spPr>
        <p:txBody>
          <a:bodyPr>
            <a:normAutofit fontScale="92500"/>
          </a:bodyPr>
          <a:lstStyle/>
          <a:p>
            <a:pPr algn="just"/>
            <a:r>
              <a:rPr lang="en-GB" dirty="0" smtClean="0"/>
              <a:t>One </a:t>
            </a:r>
            <a:r>
              <a:rPr lang="en-GB" dirty="0"/>
              <a:t>common method of preventing rigid cohesion of small particles </a:t>
            </a:r>
            <a:r>
              <a:rPr lang="en-GB" dirty="0" smtClean="0"/>
              <a:t>(forming a hard cake) of </a:t>
            </a:r>
            <a:r>
              <a:rPr lang="en-GB" dirty="0"/>
              <a:t>a suspension is </a:t>
            </a:r>
            <a:r>
              <a:rPr lang="en-GB" dirty="0">
                <a:solidFill>
                  <a:srgbClr val="FF0000"/>
                </a:solidFill>
              </a:rPr>
              <a:t>intentional</a:t>
            </a:r>
            <a:r>
              <a:rPr lang="en-GB" dirty="0"/>
              <a:t> formation of a less rigid or loose aggregation of the particles held together by comparatively </a:t>
            </a:r>
            <a:r>
              <a:rPr lang="en-GB" dirty="0">
                <a:solidFill>
                  <a:srgbClr val="FF0000"/>
                </a:solidFill>
              </a:rPr>
              <a:t>weak particle-to-particle bonds</a:t>
            </a:r>
            <a:r>
              <a:rPr lang="en-GB" dirty="0"/>
              <a:t>. </a:t>
            </a:r>
            <a:endParaRPr lang="en-GB" dirty="0" smtClean="0"/>
          </a:p>
          <a:p>
            <a:pPr algn="just"/>
            <a:r>
              <a:rPr lang="en-GB" dirty="0" smtClean="0"/>
              <a:t>Such </a:t>
            </a:r>
            <a:r>
              <a:rPr lang="en-GB" dirty="0"/>
              <a:t>an aggregation of particles is termed </a:t>
            </a:r>
            <a:r>
              <a:rPr lang="en-GB" dirty="0">
                <a:solidFill>
                  <a:srgbClr val="FF0000"/>
                </a:solidFill>
              </a:rPr>
              <a:t>a floc </a:t>
            </a:r>
            <a:r>
              <a:rPr lang="en-GB" dirty="0"/>
              <a:t>or a </a:t>
            </a:r>
            <a:r>
              <a:rPr lang="en-GB" dirty="0">
                <a:solidFill>
                  <a:srgbClr val="FF0000"/>
                </a:solidFill>
              </a:rPr>
              <a:t>floccule</a:t>
            </a:r>
            <a:r>
              <a:rPr lang="en-GB" dirty="0"/>
              <a:t>, with flocculated particles forming a type of lattice that resists complete </a:t>
            </a:r>
            <a:r>
              <a:rPr lang="en-GB" dirty="0" smtClean="0"/>
              <a:t>settling (although </a:t>
            </a:r>
            <a:r>
              <a:rPr lang="en-GB" dirty="0"/>
              <a:t>flocs settle more rapidly than fine, individual </a:t>
            </a:r>
            <a:r>
              <a:rPr lang="en-GB" dirty="0" smtClean="0"/>
              <a:t>particles) </a:t>
            </a:r>
            <a:r>
              <a:rPr lang="en-GB" dirty="0"/>
              <a:t>and thus are less prone to compaction than </a:t>
            </a:r>
            <a:r>
              <a:rPr lang="en-GB" dirty="0" err="1"/>
              <a:t>unflocculated</a:t>
            </a:r>
            <a:r>
              <a:rPr lang="en-GB" dirty="0"/>
              <a:t> particles. </a:t>
            </a:r>
            <a:endParaRPr lang="en-GB" dirty="0" smtClean="0"/>
          </a:p>
          <a:p>
            <a:pPr algn="just"/>
            <a:r>
              <a:rPr lang="en-GB" dirty="0" smtClean="0"/>
              <a:t>The </a:t>
            </a:r>
            <a:r>
              <a:rPr lang="en-GB" dirty="0"/>
              <a:t>flocs settle to form a higher sediment volume than </a:t>
            </a:r>
            <a:r>
              <a:rPr lang="en-GB" dirty="0" err="1"/>
              <a:t>unflocculated</a:t>
            </a:r>
            <a:r>
              <a:rPr lang="en-GB" dirty="0"/>
              <a:t> particles, the loose structure of which permits the aggregates to break up easily and distribute readily with a small amount of agitation. </a:t>
            </a:r>
            <a:endParaRPr lang="en-GB" dirty="0" smtClean="0"/>
          </a:p>
          <a:p>
            <a:pPr marL="0" indent="0" algn="just">
              <a:buNone/>
            </a:pPr>
            <a:r>
              <a:rPr lang="en-GB" b="1" dirty="0" smtClean="0">
                <a:solidFill>
                  <a:srgbClr val="FF0000"/>
                </a:solidFill>
              </a:rPr>
              <a:t>Note: </a:t>
            </a:r>
            <a:r>
              <a:rPr lang="en-GB" dirty="0" smtClean="0">
                <a:solidFill>
                  <a:srgbClr val="FF0000"/>
                </a:solidFill>
              </a:rPr>
              <a:t>There </a:t>
            </a:r>
            <a:r>
              <a:rPr lang="en-GB" dirty="0">
                <a:solidFill>
                  <a:srgbClr val="FF0000"/>
                </a:solidFill>
              </a:rPr>
              <a:t>are several methods of preparing flocculated suspensions, the choice depending on the type of drug and the type of product desired.</a:t>
            </a:r>
          </a:p>
        </p:txBody>
      </p:sp>
    </p:spTree>
    <p:extLst>
      <p:ext uri="{BB962C8B-B14F-4D97-AF65-F5344CB8AC3E}">
        <p14:creationId xmlns:p14="http://schemas.microsoft.com/office/powerpoint/2010/main" val="3624058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0" y="457200"/>
            <a:ext cx="8991600" cy="5791200"/>
          </a:xfrm>
        </p:spPr>
        <p:txBody>
          <a:bodyPr>
            <a:noAutofit/>
          </a:bodyPr>
          <a:lstStyle/>
          <a:p>
            <a:pPr algn="just"/>
            <a:r>
              <a:rPr lang="en-GB" sz="2000" dirty="0" smtClean="0">
                <a:latin typeface="Arial" panose="020B0604020202020204" pitchFamily="34" charset="0"/>
                <a:cs typeface="Arial" panose="020B0604020202020204" pitchFamily="34" charset="0"/>
              </a:rPr>
              <a:t>With </a:t>
            </a:r>
            <a:r>
              <a:rPr lang="en-GB" sz="2000" dirty="0">
                <a:latin typeface="Arial" panose="020B0604020202020204" pitchFamily="34" charset="0"/>
                <a:cs typeface="Arial" panose="020B0604020202020204" pitchFamily="34" charset="0"/>
              </a:rPr>
              <a:t>highly flocculated suspensions, the particles of a suspension settle too rapidly to be consistent with what might be termed a pharmaceutically elegant preparation. The rapid settling </a:t>
            </a:r>
            <a:r>
              <a:rPr lang="en-GB" sz="2000" dirty="0">
                <a:solidFill>
                  <a:srgbClr val="FF0000"/>
                </a:solidFill>
                <a:latin typeface="Arial" panose="020B0604020202020204" pitchFamily="34" charset="0"/>
                <a:cs typeface="Arial" panose="020B0604020202020204" pitchFamily="34" charset="0"/>
              </a:rPr>
              <a:t>hinders accurate measurement of dosage</a:t>
            </a: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and </a:t>
            </a:r>
            <a:r>
              <a:rPr lang="en-GB" sz="2000" dirty="0" smtClean="0">
                <a:solidFill>
                  <a:srgbClr val="FF0000"/>
                </a:solidFill>
                <a:latin typeface="Arial" panose="020B0604020202020204" pitchFamily="34" charset="0"/>
                <a:cs typeface="Arial" panose="020B0604020202020204" pitchFamily="34" charset="0"/>
              </a:rPr>
              <a:t>produces </a:t>
            </a:r>
            <a:r>
              <a:rPr lang="en-GB" sz="2000" dirty="0">
                <a:solidFill>
                  <a:srgbClr val="FF0000"/>
                </a:solidFill>
                <a:latin typeface="Arial" panose="020B0604020202020204" pitchFamily="34" charset="0"/>
                <a:cs typeface="Arial" panose="020B0604020202020204" pitchFamily="34" charset="0"/>
              </a:rPr>
              <a:t>too unsightly a supernatant layer</a:t>
            </a:r>
            <a:r>
              <a:rPr lang="en-GB" sz="2000" dirty="0">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a:p>
            <a:pPr algn="just"/>
            <a:r>
              <a:rPr lang="en-GB" sz="2000" dirty="0" smtClean="0">
                <a:latin typeface="Arial" panose="020B0604020202020204" pitchFamily="34" charset="0"/>
                <a:cs typeface="Arial" panose="020B0604020202020204" pitchFamily="34" charset="0"/>
              </a:rPr>
              <a:t>In </a:t>
            </a:r>
            <a:r>
              <a:rPr lang="en-GB" sz="2000" dirty="0">
                <a:latin typeface="Arial" panose="020B0604020202020204" pitchFamily="34" charset="0"/>
                <a:cs typeface="Arial" panose="020B0604020202020204" pitchFamily="34" charset="0"/>
              </a:rPr>
              <a:t>many commercial suspensions, </a:t>
            </a:r>
            <a:r>
              <a:rPr lang="en-GB" sz="2000" dirty="0">
                <a:solidFill>
                  <a:srgbClr val="FF0000"/>
                </a:solidFill>
                <a:latin typeface="Arial" panose="020B0604020202020204" pitchFamily="34" charset="0"/>
                <a:cs typeface="Arial" panose="020B0604020202020204" pitchFamily="34" charset="0"/>
              </a:rPr>
              <a:t>suspending agents </a:t>
            </a:r>
            <a:r>
              <a:rPr lang="en-GB" sz="2000" dirty="0">
                <a:latin typeface="Arial" panose="020B0604020202020204" pitchFamily="34" charset="0"/>
                <a:cs typeface="Arial" panose="020B0604020202020204" pitchFamily="34" charset="0"/>
              </a:rPr>
              <a:t>are added to the dispersion medium to lend it structure. </a:t>
            </a:r>
            <a:r>
              <a:rPr lang="en-GB" sz="2000" dirty="0" err="1">
                <a:solidFill>
                  <a:srgbClr val="FF0000"/>
                </a:solidFill>
                <a:latin typeface="Arial" panose="020B0604020202020204" pitchFamily="34" charset="0"/>
                <a:cs typeface="Arial" panose="020B0604020202020204" pitchFamily="34" charset="0"/>
              </a:rPr>
              <a:t>Carboxymethylcellulose</a:t>
            </a:r>
            <a:r>
              <a:rPr lang="en-GB" sz="2000" dirty="0">
                <a:solidFill>
                  <a:srgbClr val="FF0000"/>
                </a:solidFill>
                <a:latin typeface="Arial" panose="020B0604020202020204" pitchFamily="34" charset="0"/>
                <a:cs typeface="Arial" panose="020B0604020202020204" pitchFamily="34" charset="0"/>
              </a:rPr>
              <a:t> (CMC), methylcellulose, microcrystalline cellulose, </a:t>
            </a:r>
            <a:r>
              <a:rPr lang="en-GB" sz="2000" dirty="0" smtClean="0">
                <a:solidFill>
                  <a:srgbClr val="FF0000"/>
                </a:solidFill>
                <a:latin typeface="Arial" panose="020B0604020202020204" pitchFamily="34" charset="0"/>
                <a:cs typeface="Arial" panose="020B0604020202020204" pitchFamily="34" charset="0"/>
              </a:rPr>
              <a:t>polyvinyl </a:t>
            </a:r>
            <a:r>
              <a:rPr lang="en-GB" sz="2000" dirty="0" err="1" smtClean="0">
                <a:solidFill>
                  <a:srgbClr val="FF0000"/>
                </a:solidFill>
                <a:latin typeface="Arial" panose="020B0604020202020204" pitchFamily="34" charset="0"/>
                <a:cs typeface="Arial" panose="020B0604020202020204" pitchFamily="34" charset="0"/>
              </a:rPr>
              <a:t>pyrrolidone</a:t>
            </a:r>
            <a:r>
              <a:rPr lang="en-GB" sz="2000" dirty="0">
                <a:solidFill>
                  <a:srgbClr val="FF0000"/>
                </a:solidFill>
                <a:latin typeface="Arial" panose="020B0604020202020204" pitchFamily="34" charset="0"/>
                <a:cs typeface="Arial" panose="020B0604020202020204" pitchFamily="34" charset="0"/>
              </a:rPr>
              <a:t>, xanthan gum, and bentonite</a:t>
            </a:r>
            <a:r>
              <a:rPr lang="en-GB" sz="2000" dirty="0">
                <a:latin typeface="Arial" panose="020B0604020202020204" pitchFamily="34" charset="0"/>
                <a:cs typeface="Arial" panose="020B0604020202020204" pitchFamily="34" charset="0"/>
              </a:rPr>
              <a:t> are a few of the agents employed to thicken the dispersion medium and help suspend the </a:t>
            </a:r>
            <a:r>
              <a:rPr lang="en-GB" sz="2000" dirty="0" err="1">
                <a:latin typeface="Arial" panose="020B0604020202020204" pitchFamily="34" charset="0"/>
                <a:cs typeface="Arial" panose="020B0604020202020204" pitchFamily="34" charset="0"/>
              </a:rPr>
              <a:t>suspensoid</a:t>
            </a:r>
            <a:r>
              <a:rPr lang="en-GB" sz="2000" dirty="0">
                <a:latin typeface="Arial" panose="020B0604020202020204" pitchFamily="34" charset="0"/>
                <a:cs typeface="Arial" panose="020B0604020202020204" pitchFamily="34" charset="0"/>
              </a:rPr>
              <a:t>. </a:t>
            </a:r>
            <a:endParaRPr lang="en-GB" sz="2000" dirty="0" smtClean="0">
              <a:latin typeface="Arial" panose="020B0604020202020204" pitchFamily="34" charset="0"/>
              <a:cs typeface="Arial" panose="020B0604020202020204" pitchFamily="34" charset="0"/>
            </a:endParaRPr>
          </a:p>
          <a:p>
            <a:pPr marL="0" indent="0" algn="just">
              <a:buNone/>
            </a:pPr>
            <a:r>
              <a:rPr lang="en-GB" sz="2000" b="1" dirty="0" smtClean="0">
                <a:solidFill>
                  <a:srgbClr val="FF0000"/>
                </a:solidFill>
                <a:latin typeface="Arial" panose="020B0604020202020204" pitchFamily="34" charset="0"/>
                <a:cs typeface="Arial" panose="020B0604020202020204" pitchFamily="34" charset="0"/>
              </a:rPr>
              <a:t>Note: </a:t>
            </a:r>
            <a:r>
              <a:rPr lang="en-GB" sz="2000" dirty="0" smtClean="0">
                <a:latin typeface="Arial" panose="020B0604020202020204" pitchFamily="34" charset="0"/>
                <a:cs typeface="Arial" panose="020B0604020202020204" pitchFamily="34" charset="0"/>
              </a:rPr>
              <a:t>When </a:t>
            </a:r>
            <a:r>
              <a:rPr lang="en-GB" sz="2000" dirty="0">
                <a:latin typeface="Arial" panose="020B0604020202020204" pitchFamily="34" charset="0"/>
                <a:cs typeface="Arial" panose="020B0604020202020204" pitchFamily="34" charset="0"/>
              </a:rPr>
              <a:t>polymeric substances and hydrophilic colloids are used as suspending </a:t>
            </a:r>
            <a:r>
              <a:rPr lang="en-GB" sz="2000" dirty="0" smtClean="0">
                <a:latin typeface="Arial" panose="020B0604020202020204" pitchFamily="34" charset="0"/>
                <a:cs typeface="Arial" panose="020B0604020202020204" pitchFamily="34" charset="0"/>
              </a:rPr>
              <a:t>agents</a:t>
            </a:r>
            <a:r>
              <a:rPr lang="en-GB" sz="2000" dirty="0">
                <a:latin typeface="Arial" panose="020B0604020202020204" pitchFamily="34" charset="0"/>
                <a:cs typeface="Arial" panose="020B0604020202020204" pitchFamily="34" charset="0"/>
              </a:rPr>
              <a:t>, appropriate tests must be performed to show </a:t>
            </a:r>
            <a:r>
              <a:rPr lang="en-GB" sz="2000" dirty="0" smtClean="0">
                <a:latin typeface="Arial" panose="020B0604020202020204" pitchFamily="34" charset="0"/>
                <a:cs typeface="Arial" panose="020B0604020202020204" pitchFamily="34" charset="0"/>
              </a:rPr>
              <a:t>that: </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agent does not interfere with availability of the </a:t>
            </a:r>
            <a:r>
              <a:rPr lang="en-GB" sz="2000" dirty="0" smtClean="0">
                <a:latin typeface="Arial" panose="020B0604020202020204" pitchFamily="34" charset="0"/>
                <a:cs typeface="Arial" panose="020B0604020202020204" pitchFamily="34" charset="0"/>
              </a:rPr>
              <a:t>drug because these </a:t>
            </a:r>
            <a:r>
              <a:rPr lang="en-GB" sz="2000" dirty="0">
                <a:latin typeface="Arial" panose="020B0604020202020204" pitchFamily="34" charset="0"/>
                <a:cs typeface="Arial" panose="020B0604020202020204" pitchFamily="34" charset="0"/>
              </a:rPr>
              <a:t>materials can bind certain medicinal agents, rendering them unavailable or only slowly available for therapeutic function. </a:t>
            </a:r>
            <a:endParaRPr lang="en-GB" sz="2000" dirty="0" smtClean="0">
              <a:latin typeface="Arial" panose="020B0604020202020204" pitchFamily="34" charset="0"/>
              <a:cs typeface="Arial" panose="020B0604020202020204" pitchFamily="34" charset="0"/>
            </a:endParaRP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amount of the suspending agent must not be such to render the suspension too viscous to agitate (to distribute the </a:t>
            </a:r>
            <a:r>
              <a:rPr lang="en-GB" sz="2000" dirty="0" err="1">
                <a:latin typeface="Arial" panose="020B0604020202020204" pitchFamily="34" charset="0"/>
                <a:cs typeface="Arial" panose="020B0604020202020204" pitchFamily="34" charset="0"/>
              </a:rPr>
              <a:t>suspensoid</a:t>
            </a:r>
            <a:r>
              <a:rPr lang="en-GB" sz="2000" dirty="0">
                <a:latin typeface="Arial" panose="020B0604020202020204" pitchFamily="34" charset="0"/>
                <a:cs typeface="Arial" panose="020B0604020202020204" pitchFamily="34" charset="0"/>
              </a:rPr>
              <a:t>) or to pour</a:t>
            </a:r>
            <a:r>
              <a:rPr lang="en-GB" sz="2000" dirty="0" smtClean="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0" indent="0" algn="just">
              <a:buNone/>
            </a:pPr>
            <a:r>
              <a:rPr lang="en-GB" sz="2000" b="1" dirty="0">
                <a:solidFill>
                  <a:srgbClr val="FF0000"/>
                </a:solidFill>
                <a:latin typeface="Arial" panose="020B0604020202020204" pitchFamily="34" charset="0"/>
                <a:cs typeface="Arial" panose="020B0604020202020204" pitchFamily="34" charset="0"/>
              </a:rPr>
              <a:t>Note: </a:t>
            </a:r>
            <a:r>
              <a:rPr lang="en-GB" sz="2000" dirty="0" smtClean="0">
                <a:latin typeface="Arial" panose="020B0604020202020204" pitchFamily="34" charset="0"/>
                <a:cs typeface="Arial" panose="020B0604020202020204" pitchFamily="34" charset="0"/>
              </a:rPr>
              <a:t>Support </a:t>
            </a:r>
            <a:r>
              <a:rPr lang="en-GB" sz="2000" dirty="0">
                <a:latin typeface="Arial" panose="020B0604020202020204" pitchFamily="34" charset="0"/>
                <a:cs typeface="Arial" panose="020B0604020202020204" pitchFamily="34" charset="0"/>
              </a:rPr>
              <a:t>of the </a:t>
            </a:r>
            <a:r>
              <a:rPr lang="en-GB" sz="2000" dirty="0" err="1">
                <a:latin typeface="Arial" panose="020B0604020202020204" pitchFamily="34" charset="0"/>
                <a:cs typeface="Arial" panose="020B0604020202020204" pitchFamily="34" charset="0"/>
              </a:rPr>
              <a:t>suspensoid</a:t>
            </a:r>
            <a:r>
              <a:rPr lang="en-GB" sz="2000" dirty="0">
                <a:latin typeface="Arial" panose="020B0604020202020204" pitchFamily="34" charset="0"/>
                <a:cs typeface="Arial" panose="020B0604020202020204" pitchFamily="34" charset="0"/>
              </a:rPr>
              <a:t> by the dispersion medium may depend </a:t>
            </a:r>
            <a:r>
              <a:rPr lang="en-GB" sz="2000" dirty="0" smtClean="0">
                <a:latin typeface="Arial" panose="020B0604020202020204" pitchFamily="34" charset="0"/>
                <a:cs typeface="Arial" panose="020B0604020202020204" pitchFamily="34" charset="0"/>
              </a:rPr>
              <a:t>on:</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density of the </a:t>
            </a:r>
            <a:r>
              <a:rPr lang="en-GB" sz="2000" dirty="0" err="1">
                <a:latin typeface="Arial" panose="020B0604020202020204" pitchFamily="34" charset="0"/>
                <a:cs typeface="Arial" panose="020B0604020202020204" pitchFamily="34" charset="0"/>
              </a:rPr>
              <a:t>suspensoid</a:t>
            </a:r>
            <a:r>
              <a:rPr lang="en-GB" sz="2000" dirty="0">
                <a:latin typeface="Arial" panose="020B0604020202020204" pitchFamily="34" charset="0"/>
                <a:cs typeface="Arial" panose="020B0604020202020204" pitchFamily="34" charset="0"/>
              </a:rPr>
              <a:t>, whether it is </a:t>
            </a:r>
            <a:r>
              <a:rPr lang="en-GB" sz="2000" dirty="0" smtClean="0">
                <a:latin typeface="Arial" panose="020B0604020202020204" pitchFamily="34" charset="0"/>
                <a:cs typeface="Arial" panose="020B0604020202020204" pitchFamily="34" charset="0"/>
              </a:rPr>
              <a:t>flocculated</a:t>
            </a:r>
          </a:p>
          <a:p>
            <a:pPr marL="514350" indent="-514350" algn="just">
              <a:buFont typeface="+mj-lt"/>
              <a:buAutoNum type="arabicPeriod"/>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amount of material requiring support.</a:t>
            </a:r>
          </a:p>
        </p:txBody>
      </p:sp>
    </p:spTree>
    <p:extLst>
      <p:ext uri="{BB962C8B-B14F-4D97-AF65-F5344CB8AC3E}">
        <p14:creationId xmlns:p14="http://schemas.microsoft.com/office/powerpoint/2010/main" val="72151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704088"/>
          </a:xfrm>
        </p:spPr>
        <p:txBody>
          <a:bodyPr>
            <a:normAutofit/>
          </a:bodyPr>
          <a:lstStyle/>
          <a:p>
            <a:r>
              <a:rPr lang="en-GB" sz="3200" dirty="0" smtClean="0"/>
              <a:t>Flocculating agents</a:t>
            </a:r>
            <a:endParaRPr lang="en-GB" sz="3200" dirty="0"/>
          </a:p>
        </p:txBody>
      </p:sp>
      <p:sp>
        <p:nvSpPr>
          <p:cNvPr id="3" name="Content Placeholder 2"/>
          <p:cNvSpPr>
            <a:spLocks noGrp="1"/>
          </p:cNvSpPr>
          <p:nvPr>
            <p:ph idx="1"/>
          </p:nvPr>
        </p:nvSpPr>
        <p:spPr>
          <a:xfrm>
            <a:off x="152400" y="1219200"/>
            <a:ext cx="8915400" cy="5410200"/>
          </a:xfrm>
        </p:spPr>
        <p:txBody>
          <a:bodyPr>
            <a:normAutofit/>
          </a:bodyPr>
          <a:lstStyle/>
          <a:p>
            <a:r>
              <a:rPr lang="en-GB" sz="2000" dirty="0" smtClean="0"/>
              <a:t>Surface charge on particles cause the particles to repel one another and cause </a:t>
            </a:r>
            <a:r>
              <a:rPr lang="en-GB" sz="2000" dirty="0" err="1" smtClean="0"/>
              <a:t>deflocculation</a:t>
            </a:r>
            <a:r>
              <a:rPr lang="en-GB" sz="2000" dirty="0" smtClean="0"/>
              <a:t>.</a:t>
            </a:r>
          </a:p>
          <a:p>
            <a:endParaRPr lang="en-GB" sz="2000" dirty="0" smtClean="0"/>
          </a:p>
          <a:p>
            <a:endParaRPr lang="en-GB" sz="2000" dirty="0"/>
          </a:p>
          <a:p>
            <a:endParaRPr lang="en-GB" sz="2000" dirty="0" smtClean="0"/>
          </a:p>
          <a:p>
            <a:endParaRPr lang="en-GB" sz="2000" dirty="0"/>
          </a:p>
          <a:p>
            <a:pPr marL="0" indent="0">
              <a:buNone/>
            </a:pPr>
            <a:r>
              <a:rPr lang="en-GB" sz="2000" dirty="0" smtClean="0">
                <a:solidFill>
                  <a:srgbClr val="FF0000"/>
                </a:solidFill>
              </a:rPr>
              <a:t>Electrolytes </a:t>
            </a:r>
          </a:p>
          <a:p>
            <a:r>
              <a:rPr lang="en-GB" sz="2000" dirty="0" smtClean="0"/>
              <a:t>They are used frequently to get products of large F.</a:t>
            </a:r>
          </a:p>
          <a:p>
            <a:r>
              <a:rPr lang="en-GB" sz="2000" dirty="0" smtClean="0"/>
              <a:t>The ions reduce the electrical barrier between the particles and also form a bridge between particles to link them together.</a:t>
            </a:r>
          </a:p>
          <a:p>
            <a:r>
              <a:rPr lang="en-GB" sz="2000" dirty="0" smtClean="0"/>
              <a:t>Particles are held in a </a:t>
            </a:r>
            <a:r>
              <a:rPr lang="en-GB" sz="2000" dirty="0" err="1" smtClean="0"/>
              <a:t>lossely</a:t>
            </a:r>
            <a:r>
              <a:rPr lang="en-GB" sz="2000" dirty="0" smtClean="0"/>
              <a:t> arranged structure in suspension</a:t>
            </a:r>
          </a:p>
          <a:p>
            <a:r>
              <a:rPr lang="en-GB" sz="2000" dirty="0" smtClean="0"/>
              <a:t>Although these large aggregates settle rapidly they yield open cell like structure and easily </a:t>
            </a:r>
            <a:r>
              <a:rPr lang="en-GB" sz="2000" dirty="0" err="1" smtClean="0"/>
              <a:t>resuspended</a:t>
            </a:r>
            <a:r>
              <a:rPr lang="en-GB" sz="2000" dirty="0" smtClean="0"/>
              <a:t> by agitation</a:t>
            </a:r>
          </a:p>
          <a:p>
            <a:pPr marL="0" indent="0">
              <a:buNone/>
            </a:pPr>
            <a:endParaRPr lang="en-GB" sz="2000" dirty="0" smtClean="0"/>
          </a:p>
          <a:p>
            <a:pPr marL="0" indent="0">
              <a:buNone/>
            </a:pPr>
            <a:endParaRPr lang="en-GB" sz="2000" dirty="0" smtClean="0"/>
          </a:p>
        </p:txBody>
      </p:sp>
      <p:grpSp>
        <p:nvGrpSpPr>
          <p:cNvPr id="18" name="Group 17"/>
          <p:cNvGrpSpPr/>
          <p:nvPr/>
        </p:nvGrpSpPr>
        <p:grpSpPr>
          <a:xfrm>
            <a:off x="228600" y="2063476"/>
            <a:ext cx="8691563" cy="1168835"/>
            <a:chOff x="9525" y="2209800"/>
            <a:chExt cx="8691563" cy="1168835"/>
          </a:xfrm>
        </p:grpSpPr>
        <p:grpSp>
          <p:nvGrpSpPr>
            <p:cNvPr id="5" name="Group 4"/>
            <p:cNvGrpSpPr/>
            <p:nvPr/>
          </p:nvGrpSpPr>
          <p:grpSpPr>
            <a:xfrm>
              <a:off x="9525" y="2209800"/>
              <a:ext cx="8691563" cy="1005364"/>
              <a:chOff x="-66674" y="3527271"/>
              <a:chExt cx="8691563" cy="1005364"/>
            </a:xfrm>
          </p:grpSpPr>
          <p:grpSp>
            <p:nvGrpSpPr>
              <p:cNvPr id="6" name="Group 5"/>
              <p:cNvGrpSpPr/>
              <p:nvPr/>
            </p:nvGrpSpPr>
            <p:grpSpPr>
              <a:xfrm>
                <a:off x="-66674" y="3868028"/>
                <a:ext cx="8691563" cy="664607"/>
                <a:chOff x="-57150" y="2182490"/>
                <a:chExt cx="8691563" cy="664607"/>
              </a:xfrm>
            </p:grpSpPr>
            <p:sp>
              <p:nvSpPr>
                <p:cNvPr id="8" name="TextBox 7"/>
                <p:cNvSpPr txBox="1"/>
                <p:nvPr/>
              </p:nvSpPr>
              <p:spPr>
                <a:xfrm>
                  <a:off x="5876925" y="2477765"/>
                  <a:ext cx="2757488" cy="369332"/>
                </a:xfrm>
                <a:prstGeom prst="rect">
                  <a:avLst/>
                </a:prstGeom>
                <a:solidFill>
                  <a:schemeClr val="bg2">
                    <a:lumMod val="90000"/>
                  </a:schemeClr>
                </a:solidFill>
              </p:spPr>
              <p:txBody>
                <a:bodyPr wrap="square" rtlCol="0">
                  <a:spAutoFit/>
                </a:bodyPr>
                <a:lstStyle/>
                <a:p>
                  <a:pPr algn="ctr"/>
                  <a:r>
                    <a:rPr lang="en-GB" b="1" dirty="0" smtClean="0"/>
                    <a:t>Polymers</a:t>
                  </a:r>
                </a:p>
              </p:txBody>
            </p:sp>
            <p:sp>
              <p:nvSpPr>
                <p:cNvPr id="9" name="TextBox 8"/>
                <p:cNvSpPr txBox="1"/>
                <p:nvPr/>
              </p:nvSpPr>
              <p:spPr>
                <a:xfrm>
                  <a:off x="-57150" y="2426150"/>
                  <a:ext cx="2743200" cy="369332"/>
                </a:xfrm>
                <a:prstGeom prst="rect">
                  <a:avLst/>
                </a:prstGeom>
                <a:solidFill>
                  <a:schemeClr val="bg2">
                    <a:lumMod val="90000"/>
                  </a:schemeClr>
                </a:solidFill>
              </p:spPr>
              <p:txBody>
                <a:bodyPr wrap="square" rtlCol="0">
                  <a:spAutoFit/>
                </a:bodyPr>
                <a:lstStyle/>
                <a:p>
                  <a:pPr algn="ctr"/>
                  <a:r>
                    <a:rPr lang="en-GB" b="1" dirty="0" smtClean="0"/>
                    <a:t>Electrolytes</a:t>
                  </a:r>
                </a:p>
              </p:txBody>
            </p:sp>
            <p:grpSp>
              <p:nvGrpSpPr>
                <p:cNvPr id="10" name="Group 9"/>
                <p:cNvGrpSpPr/>
                <p:nvPr/>
              </p:nvGrpSpPr>
              <p:grpSpPr>
                <a:xfrm>
                  <a:off x="2593182" y="2182490"/>
                  <a:ext cx="3283743" cy="295275"/>
                  <a:chOff x="1450182" y="2182490"/>
                  <a:chExt cx="3283743" cy="295275"/>
                </a:xfrm>
              </p:grpSpPr>
              <p:cxnSp>
                <p:nvCxnSpPr>
                  <p:cNvPr id="11" name="Straight Arrow Connector 10"/>
                  <p:cNvCxnSpPr/>
                  <p:nvPr/>
                </p:nvCxnSpPr>
                <p:spPr>
                  <a:xfrm flipH="1">
                    <a:off x="1450182" y="2211065"/>
                    <a:ext cx="447675" cy="266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343400" y="2182490"/>
                    <a:ext cx="390525" cy="2952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7" name="TextBox 6"/>
              <p:cNvSpPr txBox="1"/>
              <p:nvPr/>
            </p:nvSpPr>
            <p:spPr>
              <a:xfrm>
                <a:off x="3031333" y="3527271"/>
                <a:ext cx="2445543" cy="369332"/>
              </a:xfrm>
              <a:prstGeom prst="rect">
                <a:avLst/>
              </a:prstGeom>
              <a:solidFill>
                <a:schemeClr val="bg2">
                  <a:lumMod val="90000"/>
                </a:schemeClr>
              </a:solidFill>
            </p:spPr>
            <p:txBody>
              <a:bodyPr wrap="square" rtlCol="0">
                <a:spAutoFit/>
              </a:bodyPr>
              <a:lstStyle/>
              <a:p>
                <a:pPr algn="ctr"/>
                <a:r>
                  <a:rPr lang="en-GB" b="1" dirty="0"/>
                  <a:t>Flocculating </a:t>
                </a:r>
                <a:r>
                  <a:rPr lang="en-GB" b="1" dirty="0" smtClean="0"/>
                  <a:t>agents</a:t>
                </a:r>
                <a:endParaRPr lang="en-GB" b="1" dirty="0"/>
              </a:p>
            </p:txBody>
          </p:sp>
        </p:grpSp>
        <p:cxnSp>
          <p:nvCxnSpPr>
            <p:cNvPr id="13" name="Straight Arrow Connector 12"/>
            <p:cNvCxnSpPr/>
            <p:nvPr/>
          </p:nvCxnSpPr>
          <p:spPr>
            <a:xfrm>
              <a:off x="4191000" y="2579132"/>
              <a:ext cx="0" cy="43017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969419" y="3009303"/>
              <a:ext cx="2721768" cy="369332"/>
            </a:xfrm>
            <a:prstGeom prst="rect">
              <a:avLst/>
            </a:prstGeom>
            <a:solidFill>
              <a:schemeClr val="bg2">
                <a:lumMod val="90000"/>
              </a:schemeClr>
            </a:solidFill>
          </p:spPr>
          <p:txBody>
            <a:bodyPr wrap="square" rtlCol="0">
              <a:spAutoFit/>
            </a:bodyPr>
            <a:lstStyle/>
            <a:p>
              <a:pPr algn="ctr"/>
              <a:r>
                <a:rPr lang="en-GB" b="1" dirty="0" smtClean="0"/>
                <a:t>Detergents</a:t>
              </a:r>
              <a:r>
                <a:rPr lang="en-GB" b="1" dirty="0"/>
                <a:t> </a:t>
              </a:r>
              <a:r>
                <a:rPr lang="en-GB" b="1" dirty="0" smtClean="0"/>
                <a:t>SAA</a:t>
              </a:r>
            </a:p>
          </p:txBody>
        </p:sp>
      </p:grpSp>
    </p:spTree>
    <p:extLst>
      <p:ext uri="{BB962C8B-B14F-4D97-AF65-F5344CB8AC3E}">
        <p14:creationId xmlns:p14="http://schemas.microsoft.com/office/powerpoint/2010/main" val="398419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8" descr="C:\Users\Amr\Documents\Downloads\MARTINS\CH17_files\C17FF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28600" y="1447800"/>
            <a:ext cx="8743950" cy="5181600"/>
          </a:xfrm>
          <a:prstGeom prst="rect">
            <a:avLst/>
          </a:prstGeom>
        </p:spPr>
      </p:pic>
      <p:sp>
        <p:nvSpPr>
          <p:cNvPr id="9" name="TextBox 8"/>
          <p:cNvSpPr txBox="1"/>
          <p:nvPr/>
        </p:nvSpPr>
        <p:spPr>
          <a:xfrm>
            <a:off x="228600" y="685800"/>
            <a:ext cx="8743950" cy="707886"/>
          </a:xfrm>
          <a:prstGeom prst="rect">
            <a:avLst/>
          </a:prstGeom>
          <a:noFill/>
        </p:spPr>
        <p:txBody>
          <a:bodyPr wrap="square" rtlCol="0">
            <a:spAutoFit/>
          </a:bodyPr>
          <a:lstStyle/>
          <a:p>
            <a:pPr algn="just"/>
            <a:r>
              <a:rPr lang="en-GB" sz="2000" b="1" dirty="0">
                <a:latin typeface="Arial" panose="020B0604020202020204" pitchFamily="34" charset="0"/>
                <a:cs typeface="Arial" panose="020B0604020202020204" pitchFamily="34" charset="0"/>
              </a:rPr>
              <a:t>Ex: </a:t>
            </a:r>
            <a:r>
              <a:rPr lang="en-GB" sz="2000" dirty="0">
                <a:latin typeface="Arial" panose="020B0604020202020204" pitchFamily="34" charset="0"/>
                <a:cs typeface="Arial" panose="020B0604020202020204" pitchFamily="34" charset="0"/>
              </a:rPr>
              <a:t>addition of </a:t>
            </a:r>
            <a:r>
              <a:rPr lang="en-GB" sz="2000" b="1" dirty="0">
                <a:latin typeface="Arial" panose="020B0604020202020204" pitchFamily="34" charset="0"/>
                <a:cs typeface="Arial" panose="020B0604020202020204" pitchFamily="34" charset="0"/>
              </a:rPr>
              <a:t>monobasic potassium phosphate </a:t>
            </a:r>
            <a:r>
              <a:rPr lang="en-GB" sz="2000" dirty="0">
                <a:latin typeface="Arial" panose="020B0604020202020204" pitchFamily="34" charset="0"/>
                <a:cs typeface="Arial" panose="020B0604020202020204" pitchFamily="34" charset="0"/>
              </a:rPr>
              <a:t>(a </a:t>
            </a:r>
            <a:r>
              <a:rPr lang="en-GB" sz="2000" dirty="0">
                <a:solidFill>
                  <a:srgbClr val="FF0000"/>
                </a:solidFill>
                <a:latin typeface="Arial" panose="020B0604020202020204" pitchFamily="34" charset="0"/>
                <a:cs typeface="Arial" panose="020B0604020202020204" pitchFamily="34" charset="0"/>
              </a:rPr>
              <a:t>negative </a:t>
            </a:r>
            <a:r>
              <a:rPr lang="en-GB" sz="2000" dirty="0">
                <a:latin typeface="Arial" panose="020B0604020202020204" pitchFamily="34" charset="0"/>
                <a:cs typeface="Arial" panose="020B0604020202020204" pitchFamily="34" charset="0"/>
              </a:rPr>
              <a:t>flocculating agent) to a suspension of </a:t>
            </a:r>
            <a:r>
              <a:rPr lang="en-GB" sz="2000" b="1" dirty="0">
                <a:latin typeface="Arial" panose="020B0604020202020204" pitchFamily="34" charset="0"/>
                <a:cs typeface="Arial" panose="020B0604020202020204" pitchFamily="34" charset="0"/>
              </a:rPr>
              <a:t>bismuth </a:t>
            </a:r>
            <a:r>
              <a:rPr lang="en-GB" sz="2000" b="1" dirty="0" err="1">
                <a:latin typeface="Arial" panose="020B0604020202020204" pitchFamily="34" charset="0"/>
                <a:cs typeface="Arial" panose="020B0604020202020204" pitchFamily="34" charset="0"/>
              </a:rPr>
              <a:t>subnitrate</a:t>
            </a:r>
            <a:r>
              <a:rPr lang="en-GB" sz="2000" dirty="0">
                <a:latin typeface="Arial" panose="020B0604020202020204" pitchFamily="34" charset="0"/>
                <a:cs typeface="Arial" panose="020B0604020202020204" pitchFamily="34" charset="0"/>
              </a:rPr>
              <a:t> ( </a:t>
            </a:r>
            <a:r>
              <a:rPr lang="en-GB" sz="2000" dirty="0">
                <a:solidFill>
                  <a:srgbClr val="FF0000"/>
                </a:solidFill>
                <a:latin typeface="Arial" panose="020B0604020202020204" pitchFamily="34" charset="0"/>
                <a:cs typeface="Arial" panose="020B0604020202020204" pitchFamily="34" charset="0"/>
              </a:rPr>
              <a:t>positively</a:t>
            </a:r>
            <a:r>
              <a:rPr lang="en-GB" sz="2000" dirty="0">
                <a:latin typeface="Arial" panose="020B0604020202020204" pitchFamily="34" charset="0"/>
                <a:cs typeface="Arial" panose="020B0604020202020204" pitchFamily="34" charset="0"/>
              </a:rPr>
              <a:t> charged particles</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711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943600"/>
          </a:xfrm>
        </p:spPr>
        <p:txBody>
          <a:bodyPr>
            <a:normAutofit lnSpcReduction="10000"/>
          </a:bodyPr>
          <a:lstStyle/>
          <a:p>
            <a:pPr algn="just"/>
            <a:r>
              <a:rPr lang="en-GB" sz="2200" b="1" dirty="0" smtClean="0">
                <a:solidFill>
                  <a:srgbClr val="FF0000"/>
                </a:solidFill>
                <a:latin typeface="Arial" panose="020B0604020202020204" pitchFamily="34" charset="0"/>
                <a:cs typeface="Arial" panose="020B0604020202020204" pitchFamily="34" charset="0"/>
              </a:rPr>
              <a:t>Ex: </a:t>
            </a:r>
            <a:r>
              <a:rPr lang="en-GB" sz="2200" dirty="0" err="1" smtClean="0">
                <a:latin typeface="Arial" panose="020B0604020202020204" pitchFamily="34" charset="0"/>
                <a:cs typeface="Arial" panose="020B0604020202020204" pitchFamily="34" charset="0"/>
              </a:rPr>
              <a:t>sufamerazine</a:t>
            </a:r>
            <a:r>
              <a:rPr lang="en-GB" sz="2200" dirty="0" smtClean="0">
                <a:latin typeface="Arial" panose="020B0604020202020204" pitchFamily="34" charset="0"/>
                <a:cs typeface="Arial" panose="020B0604020202020204" pitchFamily="34" charset="0"/>
              </a:rPr>
              <a:t> suspension (negatively charged) could be flocculated using aluminium chloride (positively charged)</a:t>
            </a:r>
          </a:p>
          <a:p>
            <a:pPr algn="just"/>
            <a:r>
              <a:rPr lang="en-GB" sz="2200" dirty="0" smtClean="0">
                <a:latin typeface="Arial" panose="020B0604020202020204" pitchFamily="34" charset="0"/>
                <a:cs typeface="Arial" panose="020B0604020202020204" pitchFamily="34" charset="0"/>
              </a:rPr>
              <a:t>Two mechanisms proposed for flocculation </a:t>
            </a:r>
          </a:p>
          <a:p>
            <a:pPr marL="457200" indent="-457200" algn="just">
              <a:buFont typeface="+mj-lt"/>
              <a:buAutoNum type="arabicPeriod"/>
            </a:pPr>
            <a:r>
              <a:rPr lang="en-GB" sz="2200" dirty="0">
                <a:latin typeface="Arial" panose="020B0604020202020204" pitchFamily="34" charset="0"/>
                <a:cs typeface="Arial" panose="020B0604020202020204" pitchFamily="34" charset="0"/>
              </a:rPr>
              <a:t>Flocculation could be caused by formation of chemical bonds between the particles of the suspension and the ions of the flocculating </a:t>
            </a:r>
            <a:r>
              <a:rPr lang="en-GB" sz="2200" dirty="0" smtClean="0">
                <a:latin typeface="Arial" panose="020B0604020202020204" pitchFamily="34" charset="0"/>
                <a:cs typeface="Arial" panose="020B0604020202020204" pitchFamily="34" charset="0"/>
              </a:rPr>
              <a:t>agent (bridging )</a:t>
            </a:r>
            <a:endParaRPr lang="en-GB" sz="2200" dirty="0">
              <a:latin typeface="Arial" panose="020B0604020202020204" pitchFamily="34" charset="0"/>
              <a:cs typeface="Arial" panose="020B0604020202020204" pitchFamily="34" charset="0"/>
            </a:endParaRPr>
          </a:p>
          <a:p>
            <a:pPr marL="457200" indent="-457200" algn="just">
              <a:buFont typeface="+mj-lt"/>
              <a:buAutoNum type="arabicPeriod"/>
            </a:pPr>
            <a:r>
              <a:rPr lang="en-GB" sz="2200" dirty="0" smtClean="0">
                <a:latin typeface="Arial" panose="020B0604020202020204" pitchFamily="34" charset="0"/>
                <a:cs typeface="Arial" panose="020B0604020202020204" pitchFamily="34" charset="0"/>
              </a:rPr>
              <a:t>Neutralization of the surface charge of the particles</a:t>
            </a:r>
          </a:p>
          <a:p>
            <a:pPr marL="0" indent="0" algn="just">
              <a:buNone/>
            </a:pPr>
            <a:r>
              <a:rPr lang="en-GB" sz="2200" b="1" dirty="0">
                <a:solidFill>
                  <a:srgbClr val="FF0000"/>
                </a:solidFill>
                <a:latin typeface="Arial" panose="020B0604020202020204" pitchFamily="34" charset="0"/>
                <a:cs typeface="Arial" panose="020B0604020202020204" pitchFamily="34" charset="0"/>
              </a:rPr>
              <a:t>Detergents SAA</a:t>
            </a:r>
          </a:p>
          <a:p>
            <a:pPr algn="just"/>
            <a:r>
              <a:rPr lang="en-GB" sz="2200" dirty="0">
                <a:latin typeface="Arial" panose="020B0604020202020204" pitchFamily="34" charset="0"/>
                <a:cs typeface="Arial" panose="020B0604020202020204" pitchFamily="34" charset="0"/>
              </a:rPr>
              <a:t>Both ionic and </a:t>
            </a:r>
            <a:r>
              <a:rPr lang="en-GB" sz="2200" dirty="0" err="1">
                <a:latin typeface="Arial" panose="020B0604020202020204" pitchFamily="34" charset="0"/>
                <a:cs typeface="Arial" panose="020B0604020202020204" pitchFamily="34" charset="0"/>
              </a:rPr>
              <a:t>nonionic</a:t>
            </a:r>
            <a:r>
              <a:rPr lang="en-GB" sz="2200" dirty="0">
                <a:latin typeface="Arial" panose="020B0604020202020204" pitchFamily="34" charset="0"/>
                <a:cs typeface="Arial" panose="020B0604020202020204" pitchFamily="34" charset="0"/>
              </a:rPr>
              <a:t> SAA are used.</a:t>
            </a:r>
          </a:p>
          <a:p>
            <a:pPr algn="just"/>
            <a:r>
              <a:rPr lang="en-GB" sz="2200" dirty="0">
                <a:latin typeface="Arial" panose="020B0604020202020204" pitchFamily="34" charset="0"/>
                <a:cs typeface="Arial" panose="020B0604020202020204" pitchFamily="34" charset="0"/>
              </a:rPr>
              <a:t>The use of ionic SAA will increase F </a:t>
            </a:r>
          </a:p>
          <a:p>
            <a:pPr algn="just">
              <a:lnSpc>
                <a:spcPct val="90000"/>
              </a:lnSpc>
            </a:pPr>
            <a:r>
              <a:rPr lang="en-US" altLang="en-US" sz="2200" dirty="0" smtClean="0">
                <a:latin typeface="Arial" panose="020B0604020202020204" pitchFamily="34" charset="0"/>
                <a:cs typeface="Arial" panose="020B0604020202020204" pitchFamily="34" charset="0"/>
              </a:rPr>
              <a:t>Ionic </a:t>
            </a:r>
            <a:r>
              <a:rPr lang="en-US" altLang="en-US" sz="2200" dirty="0">
                <a:latin typeface="Arial" panose="020B0604020202020204" pitchFamily="34" charset="0"/>
                <a:cs typeface="Arial" panose="020B0604020202020204" pitchFamily="34" charset="0"/>
              </a:rPr>
              <a:t>surface-active agents may also cause flocculation by neutralizing the charge on each particle, thus resulting in a deflocculated system.</a:t>
            </a:r>
          </a:p>
          <a:p>
            <a:pPr algn="just">
              <a:lnSpc>
                <a:spcPct val="90000"/>
              </a:lnSpc>
            </a:pPr>
            <a:r>
              <a:rPr lang="en-US" altLang="en-US" sz="2200" dirty="0" smtClean="0">
                <a:latin typeface="Arial" panose="020B0604020202020204" pitchFamily="34" charset="0"/>
                <a:cs typeface="Arial" panose="020B0604020202020204" pitchFamily="34" charset="0"/>
              </a:rPr>
              <a:t>Non-ionic surfactants will, of course, have a negligible effect on the charge density of a particle but may, because of their linear configurations, adsorb on to more than one particle, thereby forming a loose flocculated structure</a:t>
            </a:r>
            <a:r>
              <a:rPr lang="en-GB" sz="2200" dirty="0" smtClean="0">
                <a:latin typeface="Arial" panose="020B0604020202020204" pitchFamily="34" charset="0"/>
                <a:cs typeface="Arial" panose="020B0604020202020204" pitchFamily="34" charset="0"/>
              </a:rPr>
              <a:t> (Ex </a:t>
            </a:r>
            <a:r>
              <a:rPr lang="en-GB" sz="2200" dirty="0" err="1" smtClean="0">
                <a:latin typeface="Arial" panose="020B0604020202020204" pitchFamily="34" charset="0"/>
                <a:cs typeface="Arial" panose="020B0604020202020204" pitchFamily="34" charset="0"/>
              </a:rPr>
              <a:t>polyoxyethylated</a:t>
            </a:r>
            <a:r>
              <a:rPr lang="en-GB" sz="2200" dirty="0" smtClean="0">
                <a:latin typeface="Arial" panose="020B0604020202020204" pitchFamily="34" charset="0"/>
                <a:cs typeface="Arial" panose="020B0604020202020204" pitchFamily="34" charset="0"/>
              </a:rPr>
              <a:t> </a:t>
            </a:r>
            <a:r>
              <a:rPr lang="en-GB" sz="2200" dirty="0" err="1" smtClean="0">
                <a:latin typeface="Arial" panose="020B0604020202020204" pitchFamily="34" charset="0"/>
                <a:cs typeface="Arial" panose="020B0604020202020204" pitchFamily="34" charset="0"/>
              </a:rPr>
              <a:t>nonylphenols</a:t>
            </a:r>
            <a:r>
              <a:rPr lang="en-GB" sz="2200" dirty="0" smtClean="0">
                <a:latin typeface="Arial" panose="020B0604020202020204" pitchFamily="34" charset="0"/>
                <a:cs typeface="Arial" panose="020B0604020202020204" pitchFamily="34" charset="0"/>
              </a:rPr>
              <a:t>)</a:t>
            </a:r>
            <a:endParaRPr lang="en-GB" dirty="0"/>
          </a:p>
        </p:txBody>
      </p:sp>
    </p:spTree>
    <p:extLst>
      <p:ext uri="{BB962C8B-B14F-4D97-AF65-F5344CB8AC3E}">
        <p14:creationId xmlns:p14="http://schemas.microsoft.com/office/powerpoint/2010/main" val="250123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172200"/>
          </a:xfrm>
        </p:spPr>
        <p:txBody>
          <a:bodyPr>
            <a:normAutofit fontScale="92500" lnSpcReduction="20000"/>
          </a:bodyPr>
          <a:lstStyle/>
          <a:p>
            <a:pPr marL="0" indent="0" algn="just">
              <a:buNone/>
            </a:pPr>
            <a:r>
              <a:rPr lang="en-GB" sz="2800" b="1" dirty="0">
                <a:solidFill>
                  <a:srgbClr val="FF0000"/>
                </a:solidFill>
              </a:rPr>
              <a:t>Polymers</a:t>
            </a:r>
            <a:endParaRPr lang="en-GB" sz="2800" dirty="0">
              <a:solidFill>
                <a:srgbClr val="FF0000"/>
              </a:solidFill>
            </a:endParaRPr>
          </a:p>
          <a:p>
            <a:pPr algn="just"/>
            <a:r>
              <a:rPr lang="en-GB" sz="2400" dirty="0"/>
              <a:t>Lyophilic polymers are commonly used </a:t>
            </a:r>
          </a:p>
          <a:p>
            <a:pPr algn="just"/>
            <a:r>
              <a:rPr lang="en-GB" sz="2400" dirty="0"/>
              <a:t>Polymers contain active groups spaced along their chains </a:t>
            </a:r>
          </a:p>
          <a:p>
            <a:pPr algn="just"/>
            <a:r>
              <a:rPr lang="en-GB" sz="2400" dirty="0"/>
              <a:t>Part of the long molecule may be adsorbed on the particles leaving extended segments projecting from the particle surface</a:t>
            </a:r>
          </a:p>
          <a:p>
            <a:pPr algn="just"/>
            <a:r>
              <a:rPr lang="en-GB" sz="2400" dirty="0"/>
              <a:t>The end of the polymers may be adsorbed and loops into the medium </a:t>
            </a:r>
          </a:p>
          <a:p>
            <a:pPr algn="just"/>
            <a:r>
              <a:rPr lang="en-GB" sz="2400" dirty="0"/>
              <a:t>These loops could bridge across to adjacent particles and produce flocculated system</a:t>
            </a:r>
          </a:p>
          <a:p>
            <a:pPr marL="0" indent="0" algn="just">
              <a:buNone/>
            </a:pPr>
            <a:r>
              <a:rPr lang="en-GB" sz="2400" dirty="0" smtClean="0">
                <a:solidFill>
                  <a:srgbClr val="FF0000"/>
                </a:solidFill>
              </a:rPr>
              <a:t>Hydrocolloids </a:t>
            </a:r>
            <a:r>
              <a:rPr lang="en-GB" sz="2400" dirty="0">
                <a:solidFill>
                  <a:srgbClr val="FF0000"/>
                </a:solidFill>
              </a:rPr>
              <a:t>also used as polyelectrolytes (</a:t>
            </a:r>
            <a:r>
              <a:rPr lang="en-GB" sz="2400" dirty="0" smtClean="0">
                <a:solidFill>
                  <a:srgbClr val="FF0000"/>
                </a:solidFill>
              </a:rPr>
              <a:t>Ex: </a:t>
            </a:r>
            <a:r>
              <a:rPr lang="en-GB" sz="2400" dirty="0" err="1">
                <a:solidFill>
                  <a:srgbClr val="FF0000"/>
                </a:solidFill>
              </a:rPr>
              <a:t>gelatin</a:t>
            </a:r>
            <a:r>
              <a:rPr lang="en-GB" sz="2400" dirty="0">
                <a:solidFill>
                  <a:srgbClr val="FF0000"/>
                </a:solidFill>
              </a:rPr>
              <a:t>)</a:t>
            </a:r>
          </a:p>
          <a:p>
            <a:pPr algn="just"/>
            <a:r>
              <a:rPr lang="en-GB" sz="2400" dirty="0"/>
              <a:t>Their action depends on pH and ionic strength of the medium. </a:t>
            </a:r>
          </a:p>
          <a:p>
            <a:pPr algn="just"/>
            <a:r>
              <a:rPr lang="en-GB" sz="2400" dirty="0"/>
              <a:t>Soluble sulfathiazole was precipitated from acid solution in the presence of </a:t>
            </a:r>
            <a:r>
              <a:rPr lang="en-GB" sz="2400" dirty="0" err="1"/>
              <a:t>gelatin</a:t>
            </a:r>
            <a:r>
              <a:rPr lang="en-GB" sz="2400" dirty="0"/>
              <a:t> </a:t>
            </a:r>
          </a:p>
          <a:p>
            <a:pPr marL="0" indent="0" algn="just">
              <a:buNone/>
            </a:pPr>
            <a:r>
              <a:rPr lang="en-GB" sz="2400" dirty="0" smtClean="0">
                <a:solidFill>
                  <a:srgbClr val="FF0000"/>
                </a:solidFill>
              </a:rPr>
              <a:t>The suspending agent may act as </a:t>
            </a:r>
          </a:p>
          <a:p>
            <a:pPr marL="514350" indent="-514350" algn="just">
              <a:buFont typeface="+mj-lt"/>
              <a:buAutoNum type="arabicPeriod"/>
            </a:pPr>
            <a:r>
              <a:rPr lang="en-GB" sz="2400" dirty="0" smtClean="0"/>
              <a:t>protective colloid to keep the settled particles from caking </a:t>
            </a:r>
          </a:p>
          <a:p>
            <a:pPr marL="514350" indent="-514350" algn="just">
              <a:buFont typeface="+mj-lt"/>
              <a:buAutoNum type="arabicPeriod"/>
            </a:pPr>
            <a:r>
              <a:rPr lang="en-GB" sz="2400" dirty="0" smtClean="0"/>
              <a:t>flocculating agent to produce loss cell like structure in the liquid medium</a:t>
            </a:r>
          </a:p>
          <a:p>
            <a:pPr marL="514350" indent="-514350" algn="just">
              <a:buFont typeface="+mj-lt"/>
              <a:buAutoNum type="arabicPeriod"/>
            </a:pPr>
            <a:r>
              <a:rPr lang="en-GB" sz="2400" dirty="0" smtClean="0"/>
              <a:t>It may also provide a certain consistency to assist in supporting the particles</a:t>
            </a:r>
          </a:p>
        </p:txBody>
      </p:sp>
    </p:spTree>
    <p:extLst>
      <p:ext uri="{BB962C8B-B14F-4D97-AF65-F5344CB8AC3E}">
        <p14:creationId xmlns:p14="http://schemas.microsoft.com/office/powerpoint/2010/main" val="212050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1161</TotalTime>
  <Words>1033</Words>
  <Application>Microsoft Office PowerPoint</Application>
  <PresentationFormat>On-screen Show (4:3)</PresentationFormat>
  <Paragraphs>73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Pharmaceutical Technology </vt:lpstr>
      <vt:lpstr>Physical Features of the Dispersed Phase of a suspension</vt:lpstr>
      <vt:lpstr>PowerPoint Presentation</vt:lpstr>
      <vt:lpstr>PowerPoint Presentation</vt:lpstr>
      <vt:lpstr>PowerPoint Presentation</vt:lpstr>
      <vt:lpstr>Flocculating agents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Habeeb</dc:creator>
  <cp:lastModifiedBy>Habeeb</cp:lastModifiedBy>
  <cp:revision>78</cp:revision>
  <dcterms:created xsi:type="dcterms:W3CDTF">2017-10-01T17:37:03Z</dcterms:created>
  <dcterms:modified xsi:type="dcterms:W3CDTF">2017-12-03T05:56:59Z</dcterms:modified>
</cp:coreProperties>
</file>