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1" r:id="rId13"/>
    <p:sldId id="265" r:id="rId14"/>
    <p:sldId id="266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75" d="100"/>
          <a:sy n="75" d="100"/>
        </p:scale>
        <p:origin x="5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392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2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19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2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9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6D501-A434-45E8-A864-28889832E92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761B42-F574-40E2-B884-A757F35A3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897" y="1445654"/>
            <a:ext cx="11204060" cy="226278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Determination </a:t>
            </a:r>
            <a:r>
              <a:rPr lang="en-US" sz="4800" b="1" dirty="0" smtClean="0">
                <a:solidFill>
                  <a:schemeClr val="tx1"/>
                </a:solidFill>
              </a:rPr>
              <a:t>of the </a:t>
            </a:r>
            <a:r>
              <a:rPr lang="en-US" sz="4800" b="1" dirty="0">
                <a:solidFill>
                  <a:schemeClr val="tx1"/>
                </a:solidFill>
              </a:rPr>
              <a:t>Blood </a:t>
            </a:r>
            <a:r>
              <a:rPr lang="en-US" sz="4800" b="1" dirty="0" smtClean="0">
                <a:solidFill>
                  <a:schemeClr val="tx1"/>
                </a:solidFill>
              </a:rPr>
              <a:t>Pressure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29" y="3979573"/>
            <a:ext cx="9133010" cy="215077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300" b="1" dirty="0" smtClean="0">
                <a:solidFill>
                  <a:schemeClr val="tx1"/>
                </a:solidFill>
              </a:rPr>
              <a:t>Physiology lab-7</a:t>
            </a:r>
          </a:p>
          <a:p>
            <a:pPr algn="ctr"/>
            <a:endParaRPr lang="en-US" sz="3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College of Pharmacy/ Department of pharmacology and Toxicology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2017-2018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Dr. Wrood Salim 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33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1287887"/>
            <a:ext cx="10865476" cy="462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UtopiaStd-Bold"/>
              </a:rPr>
              <a:t>Important precautions in the use of sphygmomanometer</a:t>
            </a:r>
            <a:r>
              <a:rPr lang="en-US" sz="2800" b="1" dirty="0" smtClean="0">
                <a:solidFill>
                  <a:schemeClr val="tx1"/>
                </a:solidFill>
                <a:latin typeface="UtopiaStd-Bold"/>
              </a:rPr>
              <a:t>: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UtopiaStd-Bold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1. The manometer should be placed at the level of the heart.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2. The lower border of the cuff should be 2.5 cm above the cubital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fossa. For    children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, a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narrow cuff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should be used.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3. Blood pressure should be preferably taken in the left arm.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217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26" y="783412"/>
            <a:ext cx="8911687" cy="128089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NORMAL VALUES</a:t>
            </a:r>
            <a:b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626" y="1801061"/>
            <a:ext cx="10340099" cy="416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average systolic pressure in healthy adults is 100–140 mm Hg. The average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is 60–90 mm Hg. In children it is closer to the lower end of the scale and in the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elderly, it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reaches or even exceeds the higher figure. The difference between the systolic and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is the pulse pressure 30–60 mm Hg.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0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925" y="6114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Observing the Effect of Various Factors</a:t>
            </a:r>
            <a:br>
              <a:rPr lang="en-US" b="1" dirty="0"/>
            </a:br>
            <a:r>
              <a:rPr lang="en-US" b="1" dirty="0"/>
              <a:t>on Blood Pressure and Heart Rate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212" y="2032000"/>
            <a:ext cx="9869488" cy="37776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Arterial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blood pressure is directly proportional to cardiac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output (CO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, amount of blood pumped out of the left ventricle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per unit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time) and peripheral resistance (PR) to blood flow, that is,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                         BP </a:t>
            </a:r>
            <a:r>
              <a:rPr lang="en-US" sz="2400" dirty="0">
                <a:solidFill>
                  <a:srgbClr val="000000"/>
                </a:solidFill>
                <a:latin typeface="PearsonMATHPRO08"/>
              </a:rPr>
              <a:t>=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CO </a:t>
            </a:r>
            <a:r>
              <a:rPr lang="en-US" sz="2400" dirty="0">
                <a:solidFill>
                  <a:srgbClr val="000000"/>
                </a:solidFill>
                <a:latin typeface="PearsonMATHPRO02"/>
              </a:rPr>
              <a:t>*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PR</a:t>
            </a:r>
          </a:p>
          <a:p>
            <a:r>
              <a:rPr lang="en-US" sz="2400" dirty="0">
                <a:solidFill>
                  <a:srgbClr val="000000"/>
                </a:solidFill>
                <a:latin typeface="TimesLTStd-Roman"/>
              </a:rPr>
              <a:t>Peripheral resistance is increased by blood vessel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constriction (most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importantly the arterioles), by an increase in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blood viscosity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, and by a loss of elasticity of the arteries (seen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in arteriosclerosis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). Any factor that increases either the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cardiac output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or the peripheral resistance causes an almost </a:t>
            </a:r>
            <a:r>
              <a:rPr lang="en-US" sz="2400" dirty="0" smtClean="0">
                <a:solidFill>
                  <a:srgbClr val="000000"/>
                </a:solidFill>
                <a:latin typeface="TimesLTStd-Roman"/>
              </a:rPr>
              <a:t>immediate reflex </a:t>
            </a:r>
            <a:r>
              <a:rPr lang="en-US" sz="2400" dirty="0">
                <a:solidFill>
                  <a:srgbClr val="000000"/>
                </a:solidFill>
                <a:latin typeface="TimesLTStd-Roman"/>
              </a:rPr>
              <a:t>rise in blood pressure.</a:t>
            </a:r>
            <a:endParaRPr lang="en-US" sz="2400" dirty="0" smtClean="0">
              <a:solidFill>
                <a:srgbClr val="000000"/>
              </a:solidFill>
              <a:latin typeface="TimesLTStd-Roman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777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88" y="624110"/>
            <a:ext cx="8911687" cy="1280890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Physiological Variations</a:t>
            </a:r>
            <a:b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88" y="1409460"/>
            <a:ext cx="9456871" cy="454731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tx1"/>
              </a:solidFill>
              <a:latin typeface="Swiss721BT-BoldCondensed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Blood pressure is slightly lower in women than men. </a:t>
            </a:r>
            <a:endParaRPr lang="en-US" sz="2400" dirty="0" smtClean="0">
              <a:solidFill>
                <a:schemeClr val="tx1"/>
              </a:solidFill>
              <a:latin typeface="UtopiaStd-Regular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Persons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with slender build have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got a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lower blood pressure than those of heavy build. </a:t>
            </a:r>
            <a:endParaRPr lang="en-US" sz="2400" dirty="0" smtClean="0">
              <a:solidFill>
                <a:schemeClr val="tx1"/>
              </a:solidFill>
              <a:latin typeface="UtopiaStd-Regular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During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sleep, systolic pressure is less.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Emotional excitement and muscular exercise cause an increase in the blood pressure. It is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also increased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after meals. </a:t>
            </a:r>
            <a:endParaRPr lang="en-US" sz="2400" dirty="0" smtClean="0">
              <a:solidFill>
                <a:schemeClr val="tx1"/>
              </a:solidFill>
              <a:latin typeface="UtopiaStd-Regular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blood pressure especially the diastolic is highest in the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standing position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, lower in the sitting and lowest while the subject is lying down.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5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1303" y="755561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Swiss721BT-BoldCondensed"/>
              </a:rPr>
              <a:t>Pathological Increase in Blood Pressure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1. Essential hypertension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2. Adrenal tumor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3. Hyperthyroidism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4.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Pheochromocytoma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UtopiaStd-Regular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Swiss721BT-BoldCondensed"/>
              </a:rPr>
              <a:t>Pathological Decrease in Blood Pressure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1. Shock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2. Hypothyroidism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3. Adrenal insufficiency.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91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6437" y="942535"/>
            <a:ext cx="1153550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Swiss721BT-BoldCondensed"/>
              </a:rPr>
              <a:t>E</a:t>
            </a:r>
            <a:r>
              <a:rPr lang="en-US" sz="4000" b="1" dirty="0" smtClean="0">
                <a:latin typeface="Swiss721BT-BoldCondensed"/>
              </a:rPr>
              <a:t>ffect of moderate exercise on blood pressure</a:t>
            </a:r>
          </a:p>
          <a:p>
            <a:endParaRPr lang="en-US" sz="3600" b="1" dirty="0" smtClean="0">
              <a:latin typeface="Swiss721BT-BoldCondensed"/>
            </a:endParaRPr>
          </a:p>
          <a:p>
            <a:r>
              <a:rPr lang="en-US" sz="2400" dirty="0" smtClean="0">
                <a:latin typeface="UtopiaStd-Regular"/>
              </a:rPr>
              <a:t>During </a:t>
            </a:r>
            <a:r>
              <a:rPr lang="en-US" sz="2400" dirty="0">
                <a:latin typeface="UtopiaStd-Regular"/>
              </a:rPr>
              <a:t>exercise, there is a moderate increase in systolic blood pressure. This is due to </a:t>
            </a:r>
            <a:r>
              <a:rPr lang="en-US" sz="2400" dirty="0" smtClean="0">
                <a:latin typeface="UtopiaStd-Regular"/>
              </a:rPr>
              <a:t>an increase </a:t>
            </a:r>
            <a:r>
              <a:rPr lang="en-US" sz="2400" dirty="0">
                <a:latin typeface="UtopiaStd-Regular"/>
              </a:rPr>
              <a:t>in cardiac output caused by an increased heart rate and myocardial </a:t>
            </a:r>
            <a:r>
              <a:rPr lang="en-US" sz="2400" dirty="0" smtClean="0">
                <a:latin typeface="UtopiaStd-Regular"/>
              </a:rPr>
              <a:t>contractility (stroke </a:t>
            </a:r>
            <a:r>
              <a:rPr lang="en-US" sz="2400" dirty="0">
                <a:latin typeface="UtopiaStd-Regular"/>
              </a:rPr>
              <a:t>volume increases) due to increased sympathetic activity, and increased venous return.</a:t>
            </a:r>
          </a:p>
          <a:p>
            <a:r>
              <a:rPr lang="en-US" sz="2400" dirty="0">
                <a:latin typeface="UtopiaStd-Regular"/>
              </a:rPr>
              <a:t>The increase in blood pressure is not proportionate to the increase in cardiac output </a:t>
            </a:r>
            <a:r>
              <a:rPr lang="en-US" sz="2400" dirty="0" smtClean="0">
                <a:latin typeface="UtopiaStd-Regular"/>
              </a:rPr>
              <a:t>because there </a:t>
            </a:r>
            <a:r>
              <a:rPr lang="en-US" sz="2400" dirty="0">
                <a:latin typeface="UtopiaStd-Regular"/>
              </a:rPr>
              <a:t>is a reduction in total peripheral resistance. The effects of vasoconstriction in </a:t>
            </a:r>
            <a:r>
              <a:rPr lang="en-US" sz="2400" dirty="0" smtClean="0">
                <a:latin typeface="UtopiaStd-Regular"/>
              </a:rPr>
              <a:t>inactive regions </a:t>
            </a:r>
            <a:r>
              <a:rPr lang="en-US" sz="2400" dirty="0">
                <a:latin typeface="UtopiaStd-Regular"/>
              </a:rPr>
              <a:t>are overcome by vasodilatation in active muscles. Hence, the diastolic pressure at </a:t>
            </a:r>
            <a:r>
              <a:rPr lang="en-US" sz="2400" dirty="0" smtClean="0">
                <a:latin typeface="UtopiaStd-Regular"/>
              </a:rPr>
              <a:t>the pre-exercise </a:t>
            </a:r>
            <a:r>
              <a:rPr lang="en-US" sz="2400" dirty="0">
                <a:latin typeface="UtopiaStd-Regular"/>
              </a:rPr>
              <a:t>level is slightly reduced. Pulse pressure is increased.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075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10" y="249936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5145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101" y="250623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8818" y="1236092"/>
            <a:ext cx="105987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Swiss721BT-BoldCondensed"/>
              </a:rPr>
              <a:t>DEFINITION</a:t>
            </a:r>
          </a:p>
          <a:p>
            <a:r>
              <a:rPr lang="en-US" sz="2400" dirty="0">
                <a:latin typeface="UtopiaStd-Regular"/>
              </a:rPr>
              <a:t>Blood pressure (BP) is the lateral pressure exerted by the column of blood on the wall of </a:t>
            </a:r>
            <a:r>
              <a:rPr lang="en-US" sz="2400" dirty="0" smtClean="0">
                <a:latin typeface="UtopiaStd-Regular"/>
              </a:rPr>
              <a:t>the artery</a:t>
            </a:r>
            <a:r>
              <a:rPr lang="en-US" sz="2400" dirty="0">
                <a:latin typeface="UtopiaStd-Regular"/>
              </a:rPr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09951" y="2516982"/>
            <a:ext cx="1168204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Swiss721BT-BoldCondensed"/>
              </a:rPr>
              <a:t>AIM</a:t>
            </a:r>
          </a:p>
          <a:p>
            <a:r>
              <a:rPr lang="en-US" sz="2400" dirty="0">
                <a:latin typeface="UtopiaStd-Regular"/>
              </a:rPr>
              <a:t>To determine the blood pressure of the given subject at rest and after moderate exercise</a:t>
            </a:r>
            <a:r>
              <a:rPr lang="en-US" sz="2400" dirty="0" smtClean="0">
                <a:latin typeface="UtopiaStd-Regular"/>
              </a:rPr>
              <a:t>.</a:t>
            </a:r>
          </a:p>
          <a:p>
            <a:endParaRPr lang="en-US" sz="2400" dirty="0">
              <a:latin typeface="UtopiaStd-Regular"/>
            </a:endParaRPr>
          </a:p>
          <a:p>
            <a:r>
              <a:rPr lang="en-US" sz="2800" b="1" dirty="0">
                <a:latin typeface="Swiss721BT-BoldCondensed"/>
              </a:rPr>
              <a:t>APPARATUS</a:t>
            </a:r>
          </a:p>
          <a:p>
            <a:r>
              <a:rPr lang="en-US" sz="2400" dirty="0">
                <a:latin typeface="UtopiaStd-Regular"/>
              </a:rPr>
              <a:t>Sphygmomanometer and stethoscope</a:t>
            </a:r>
            <a:r>
              <a:rPr lang="en-US" sz="2400" dirty="0" smtClean="0">
                <a:latin typeface="UtopiaStd-Regular"/>
              </a:rPr>
              <a:t>.</a:t>
            </a:r>
          </a:p>
          <a:p>
            <a:endParaRPr lang="en-US" sz="2400" dirty="0">
              <a:latin typeface="UtopiaStd-Regular"/>
            </a:endParaRPr>
          </a:p>
          <a:p>
            <a:r>
              <a:rPr lang="en-US" sz="2800" b="1" dirty="0">
                <a:latin typeface="Swiss721BT-BoldCondensed"/>
              </a:rPr>
              <a:t>PRINCIPLE</a:t>
            </a:r>
          </a:p>
          <a:p>
            <a:r>
              <a:rPr lang="en-US" sz="2400" dirty="0">
                <a:latin typeface="UtopiaStd-Regular"/>
              </a:rPr>
              <a:t>The pressure of blood in the artery (brachial artery) is balanced against the pressure of air in </a:t>
            </a:r>
            <a:r>
              <a:rPr lang="en-US" sz="2400" dirty="0" smtClean="0">
                <a:latin typeface="UtopiaStd-Regular"/>
              </a:rPr>
              <a:t>a rubber </a:t>
            </a:r>
            <a:r>
              <a:rPr lang="en-US" sz="2400" dirty="0">
                <a:latin typeface="UtopiaStd-Regular"/>
              </a:rPr>
              <a:t>cuff surrounding the artery. The pressure of air in the cuff is then measured by </a:t>
            </a:r>
            <a:r>
              <a:rPr lang="en-US" sz="2400" dirty="0" smtClean="0">
                <a:latin typeface="UtopiaStd-Regular"/>
              </a:rPr>
              <a:t>means of </a:t>
            </a:r>
            <a:r>
              <a:rPr lang="en-US" sz="2400" dirty="0">
                <a:latin typeface="UtopiaStd-Regular"/>
              </a:rPr>
              <a:t>a mercury manometer.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20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31938" y="1312863"/>
            <a:ext cx="104196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UtopiaStd-Bold"/>
              </a:rPr>
              <a:t>Systolic pressure </a:t>
            </a:r>
            <a:r>
              <a:rPr lang="en-US" sz="2400" dirty="0">
                <a:latin typeface="UtopiaStd-Regular"/>
              </a:rPr>
              <a:t>is the maximum pressure in the arteries during systole. It indicates:</a:t>
            </a:r>
          </a:p>
          <a:p>
            <a:r>
              <a:rPr lang="en-US" sz="2400" dirty="0">
                <a:latin typeface="UtopiaStd-Regular"/>
              </a:rPr>
              <a:t>a. The extent of work done by the heart</a:t>
            </a:r>
          </a:p>
          <a:p>
            <a:r>
              <a:rPr lang="en-US" sz="2400" dirty="0">
                <a:latin typeface="UtopiaStd-Regular"/>
              </a:rPr>
              <a:t>b. The force with which the heart is working</a:t>
            </a:r>
          </a:p>
          <a:p>
            <a:r>
              <a:rPr lang="en-US" sz="2400" dirty="0">
                <a:latin typeface="UtopiaStd-Regular"/>
              </a:rPr>
              <a:t>c. The degree of pressure which the arterial walls have to withstand. </a:t>
            </a:r>
            <a:endParaRPr lang="en-US" sz="2400" dirty="0" smtClean="0">
              <a:latin typeface="UtopiaStd-Regular"/>
            </a:endParaRPr>
          </a:p>
          <a:p>
            <a:endParaRPr lang="en-US" sz="2400" dirty="0">
              <a:latin typeface="UtopiaStd-Regular"/>
            </a:endParaRPr>
          </a:p>
          <a:p>
            <a:r>
              <a:rPr lang="en-US" sz="2400" b="1" dirty="0">
                <a:latin typeface="UtopiaStd-Bold"/>
              </a:rPr>
              <a:t>Diastolic pressure </a:t>
            </a:r>
            <a:r>
              <a:rPr lang="en-US" sz="2400" dirty="0">
                <a:latin typeface="UtopiaStd-Regular"/>
              </a:rPr>
              <a:t>is the minimum pressure at the end of ventricular diastole. It is </a:t>
            </a:r>
            <a:r>
              <a:rPr lang="en-US" sz="2400" dirty="0" smtClean="0">
                <a:latin typeface="UtopiaStd-Regular"/>
              </a:rPr>
              <a:t>the measure </a:t>
            </a:r>
            <a:r>
              <a:rPr lang="en-US" sz="2400" dirty="0">
                <a:latin typeface="UtopiaStd-Regular"/>
              </a:rPr>
              <a:t>of constant stretch to which walls of the arteries are subjected. It is more </a:t>
            </a:r>
            <a:r>
              <a:rPr lang="en-US" sz="2400" dirty="0" smtClean="0">
                <a:latin typeface="UtopiaStd-Regular"/>
              </a:rPr>
              <a:t>important than </a:t>
            </a:r>
            <a:r>
              <a:rPr lang="en-US" sz="2400" dirty="0">
                <a:latin typeface="UtopiaStd-Regular"/>
              </a:rPr>
              <a:t>systolic pressure because:</a:t>
            </a:r>
          </a:p>
          <a:p>
            <a:r>
              <a:rPr lang="en-US" sz="2400" dirty="0">
                <a:latin typeface="UtopiaStd-Regular"/>
              </a:rPr>
              <a:t>a. It is less fluctuating</a:t>
            </a:r>
          </a:p>
          <a:p>
            <a:r>
              <a:rPr lang="en-US" sz="2400" dirty="0">
                <a:latin typeface="UtopiaStd-Regular"/>
              </a:rPr>
              <a:t>b. It is the constant load against which the heart has to work</a:t>
            </a:r>
          </a:p>
          <a:p>
            <a:r>
              <a:rPr lang="en-US" sz="2400" dirty="0">
                <a:latin typeface="UtopiaStd-Regular"/>
              </a:rPr>
              <a:t>c. It is the pressure of peripheral resistance and depends mainly on the tone of the </a:t>
            </a:r>
            <a:r>
              <a:rPr lang="en-US" sz="2400" dirty="0" smtClean="0">
                <a:latin typeface="UtopiaStd-Regular"/>
              </a:rPr>
              <a:t>arteries.</a:t>
            </a:r>
            <a:endParaRPr lang="en-US" sz="4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31938" y="31750"/>
            <a:ext cx="8912225" cy="128111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0260" y="1415603"/>
            <a:ext cx="1119174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UtopiaStd-Bold"/>
              </a:rPr>
              <a:t>Pulse pressure </a:t>
            </a:r>
            <a:r>
              <a:rPr lang="en-US" sz="2800" dirty="0">
                <a:latin typeface="UtopiaStd-Regular"/>
              </a:rPr>
              <a:t>is the difference between the systolic and diastolic pressures. It is the </a:t>
            </a:r>
            <a:r>
              <a:rPr lang="en-US" sz="2800" dirty="0" smtClean="0">
                <a:latin typeface="UtopiaStd-Regular"/>
              </a:rPr>
              <a:t>rise in </a:t>
            </a:r>
            <a:r>
              <a:rPr lang="en-US" sz="2800" dirty="0">
                <a:latin typeface="UtopiaStd-Regular"/>
              </a:rPr>
              <a:t>pressure caused by the ejection of blood into the aorta by ventricular contraction. It is </a:t>
            </a:r>
            <a:r>
              <a:rPr lang="en-US" sz="2800" dirty="0" smtClean="0">
                <a:latin typeface="UtopiaStd-Regular"/>
              </a:rPr>
              <a:t>a measure </a:t>
            </a:r>
            <a:r>
              <a:rPr lang="en-US" sz="2800" dirty="0">
                <a:latin typeface="UtopiaStd-Regular"/>
              </a:rPr>
              <a:t>of stroke volume and compliance of arteries. </a:t>
            </a:r>
            <a:endParaRPr lang="en-US" sz="2800" dirty="0" smtClean="0">
              <a:latin typeface="UtopiaStd-Regular"/>
            </a:endParaRPr>
          </a:p>
          <a:p>
            <a:endParaRPr lang="en-US" sz="2800" dirty="0">
              <a:latin typeface="UtopiaStd-Regular"/>
            </a:endParaRPr>
          </a:p>
          <a:p>
            <a:endParaRPr lang="en-US" sz="2800" dirty="0" smtClean="0">
              <a:latin typeface="UtopiaStd-Regular"/>
            </a:endParaRPr>
          </a:p>
          <a:p>
            <a:r>
              <a:rPr lang="en-US" sz="2800" b="1" dirty="0" smtClean="0">
                <a:latin typeface="UtopiaStd-Regular"/>
              </a:rPr>
              <a:t>Mean </a:t>
            </a:r>
            <a:r>
              <a:rPr lang="en-US" sz="2800" b="1" dirty="0">
                <a:latin typeface="UtopiaStd-Regular"/>
              </a:rPr>
              <a:t>arterial pressure </a:t>
            </a:r>
            <a:r>
              <a:rPr lang="en-US" sz="2800" dirty="0">
                <a:latin typeface="UtopiaStd-Regular"/>
              </a:rPr>
              <a:t>is the </a:t>
            </a:r>
            <a:r>
              <a:rPr lang="en-US" sz="2800" dirty="0" smtClean="0">
                <a:latin typeface="UtopiaStd-Regular"/>
              </a:rPr>
              <a:t>average pressure </a:t>
            </a:r>
            <a:r>
              <a:rPr lang="en-US" sz="2800" dirty="0">
                <a:latin typeface="UtopiaStd-Regular"/>
              </a:rPr>
              <a:t>present throughout the cardiac cycle. It is responsible for pushing the blood </a:t>
            </a:r>
            <a:r>
              <a:rPr lang="en-US" sz="2800" dirty="0" smtClean="0">
                <a:latin typeface="UtopiaStd-Regular"/>
              </a:rPr>
              <a:t>through the </a:t>
            </a:r>
            <a:r>
              <a:rPr lang="en-US" sz="2800" dirty="0">
                <a:latin typeface="UtopiaStd-Regular"/>
              </a:rPr>
              <a:t>systemic circulatory system. It is equal to diastolic pressure + 1/3 pulse </a:t>
            </a:r>
            <a:r>
              <a:rPr lang="en-US" sz="2800" dirty="0" smtClean="0">
                <a:latin typeface="UtopiaStd-Regular"/>
              </a:rPr>
              <a:t>pressure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2796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542" y="1725637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Swiss721BT-BoldCondensed"/>
              </a:rPr>
              <a:t>METHODS:</a:t>
            </a:r>
            <a:endParaRPr lang="en-US" sz="2800" b="1" dirty="0">
              <a:solidFill>
                <a:schemeClr val="tx1"/>
              </a:solidFill>
              <a:latin typeface="Swiss721BT-BoldCondensed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1.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method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method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UtopiaStd-Regular"/>
              </a:rPr>
              <a:t>3. Oscillatory method.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0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020" y="1201313"/>
            <a:ext cx="11312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err="1" smtClean="0">
                <a:latin typeface="UtopiaStd-Bold"/>
              </a:rPr>
              <a:t>Palpatory</a:t>
            </a:r>
            <a:r>
              <a:rPr lang="en-US" sz="2400" b="1" dirty="0" smtClean="0">
                <a:latin typeface="UtopiaStd-Bold"/>
              </a:rPr>
              <a:t> </a:t>
            </a:r>
            <a:r>
              <a:rPr lang="en-US" sz="2400" b="1" dirty="0">
                <a:latin typeface="UtopiaStd-Bold"/>
              </a:rPr>
              <a:t>method: </a:t>
            </a:r>
            <a:r>
              <a:rPr lang="en-US" sz="2400" dirty="0">
                <a:latin typeface="UtopiaStd-Regular"/>
              </a:rPr>
              <a:t>The subject is asked to sit on a stool. The cuff is tied around the </a:t>
            </a:r>
            <a:r>
              <a:rPr lang="en-US" sz="2400" dirty="0" smtClean="0">
                <a:latin typeface="UtopiaStd-Regular"/>
              </a:rPr>
              <a:t>upper arm </a:t>
            </a:r>
            <a:r>
              <a:rPr lang="en-US" sz="2400" dirty="0">
                <a:latin typeface="UtopiaStd-Regular"/>
              </a:rPr>
              <a:t>with the lower border of the cuff not less than 2.5 cm above the cubital fossa. The </a:t>
            </a:r>
            <a:r>
              <a:rPr lang="en-US" sz="2400" dirty="0" smtClean="0">
                <a:latin typeface="UtopiaStd-Regular"/>
              </a:rPr>
              <a:t>outlet valve </a:t>
            </a:r>
            <a:r>
              <a:rPr lang="en-US" sz="2400" dirty="0">
                <a:latin typeface="UtopiaStd-Regular"/>
              </a:rPr>
              <a:t>of the bulb is closed. The radial pulse is palpated while the cuff is being inflated to </a:t>
            </a:r>
            <a:r>
              <a:rPr lang="en-US" sz="2400" dirty="0" smtClean="0">
                <a:latin typeface="UtopiaStd-Regular"/>
              </a:rPr>
              <a:t>a pressure </a:t>
            </a:r>
            <a:r>
              <a:rPr lang="en-US" sz="2400" dirty="0">
                <a:latin typeface="UtopiaStd-Regular"/>
              </a:rPr>
              <a:t>slightly above the level at which the radial pulsation is no longer felt. The </a:t>
            </a:r>
            <a:r>
              <a:rPr lang="en-US" sz="2400" dirty="0" smtClean="0">
                <a:latin typeface="UtopiaStd-Regular"/>
              </a:rPr>
              <a:t>pressure at </a:t>
            </a:r>
            <a:r>
              <a:rPr lang="en-US" sz="2400" dirty="0">
                <a:latin typeface="UtopiaStd-Regular"/>
              </a:rPr>
              <a:t>which the pulsation was obliterated is read in the mercury manometer. The outlet </a:t>
            </a:r>
            <a:r>
              <a:rPr lang="en-US" sz="2400" dirty="0" smtClean="0">
                <a:latin typeface="UtopiaStd-Regular"/>
              </a:rPr>
              <a:t>valve is </a:t>
            </a:r>
            <a:r>
              <a:rPr lang="en-US" sz="2400" dirty="0">
                <a:latin typeface="UtopiaStd-Regular"/>
              </a:rPr>
              <a:t>opened. The </a:t>
            </a:r>
            <a:r>
              <a:rPr lang="en-US" sz="2400" dirty="0" err="1">
                <a:latin typeface="UtopiaStd-Regular"/>
              </a:rPr>
              <a:t>manometric</a:t>
            </a:r>
            <a:r>
              <a:rPr lang="en-US" sz="2400" dirty="0">
                <a:latin typeface="UtopiaStd-Regular"/>
              </a:rPr>
              <a:t> reading is noted at the point where the pulsation </a:t>
            </a:r>
            <a:r>
              <a:rPr lang="en-US" sz="2400" dirty="0" smtClean="0">
                <a:latin typeface="UtopiaStd-Regular"/>
              </a:rPr>
              <a:t>reappears. The </a:t>
            </a:r>
            <a:r>
              <a:rPr lang="en-US" sz="2400" dirty="0">
                <a:latin typeface="UtopiaStd-Regular"/>
              </a:rPr>
              <a:t>average of the two readings gives the systolic pressure. The diastolic pressure </a:t>
            </a:r>
            <a:r>
              <a:rPr lang="en-US" sz="2400" dirty="0" smtClean="0">
                <a:latin typeface="UtopiaStd-Regular"/>
              </a:rPr>
              <a:t>cannot be </a:t>
            </a:r>
            <a:r>
              <a:rPr lang="en-US" sz="2400" dirty="0">
                <a:latin typeface="UtopiaStd-Regular"/>
              </a:rPr>
              <a:t>determined by this method</a:t>
            </a:r>
            <a:r>
              <a:rPr lang="en-US" sz="2400" dirty="0" smtClean="0">
                <a:latin typeface="UtopiaStd-Regular"/>
              </a:rPr>
              <a:t>.</a:t>
            </a:r>
          </a:p>
          <a:p>
            <a:endParaRPr lang="en-US" sz="4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254300" y="443805"/>
            <a:ext cx="8911687" cy="12808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026" y="4680767"/>
            <a:ext cx="3157374" cy="21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03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5" y="1515414"/>
            <a:ext cx="11166987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UtopiaStd-Bold"/>
              </a:rPr>
              <a:t>2. </a:t>
            </a:r>
            <a:r>
              <a:rPr lang="en-US" sz="2400" b="1" dirty="0" err="1">
                <a:solidFill>
                  <a:schemeClr val="tx1"/>
                </a:solidFill>
                <a:latin typeface="UtopiaStd-Bold"/>
              </a:rPr>
              <a:t>Auscultatory</a:t>
            </a:r>
            <a:r>
              <a:rPr lang="en-US" sz="2400" b="1" dirty="0">
                <a:solidFill>
                  <a:schemeClr val="tx1"/>
                </a:solidFill>
                <a:latin typeface="UtopiaStd-Bold"/>
              </a:rPr>
              <a:t> method: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By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method, only the systolic blood pressure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could be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measured. By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method, both the systolic and diastolic blood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pressure can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be measured. The chest piece of the stethoscope is placed over the brachial </a:t>
            </a:r>
            <a:r>
              <a:rPr lang="en-US" sz="2400" dirty="0" err="1" smtClean="0">
                <a:solidFill>
                  <a:schemeClr val="tx1"/>
                </a:solidFill>
                <a:latin typeface="UtopiaStd-Regular"/>
              </a:rPr>
              <a:t>artery.The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pressure in the cuff is raised above the systolic pressure (by about 30 mm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Hg) previously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determined by the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method. The pressure is then lowered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gradually (2–3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mm per second). The sounds that are heard are the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Korotkoff’s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sounds. The first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sound (phase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one) that occurs is a sharp tapping sound, indicates the peak systolic pressure,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the second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and third phases, initially </a:t>
            </a:r>
            <a:r>
              <a:rPr lang="en-US" sz="2400" dirty="0" err="1">
                <a:solidFill>
                  <a:schemeClr val="tx1"/>
                </a:solidFill>
                <a:latin typeface="UtopiaStd-Regular"/>
              </a:rPr>
              <a:t>murmurish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 in quality and then louder and more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banging, are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due to turbulent flow of blood through a partially occluded vessel. In the fourth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phase, the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sound becomes muffled and dull and the fifth phase accurately gives true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diastolic pressure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, which is disappearance of the sound (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Figure 1).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584660" y="624110"/>
            <a:ext cx="8911687" cy="12808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00" y="98866"/>
            <a:ext cx="9550147" cy="610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302" y="6208066"/>
            <a:ext cx="11713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wiss721BT-BoldCondensed"/>
              </a:rPr>
              <a:t>Figs </a:t>
            </a:r>
            <a:r>
              <a:rPr lang="en-US" b="1" dirty="0" smtClean="0">
                <a:latin typeface="Swiss721BT-BoldCondensed"/>
              </a:rPr>
              <a:t>1: </a:t>
            </a:r>
            <a:r>
              <a:rPr lang="en-US" b="1" dirty="0">
                <a:latin typeface="Swiss721BT-RomanCondensed"/>
              </a:rPr>
              <a:t>(A) Mercury sphygmomanometer; (B) Aneroid sphygmomanometer</a:t>
            </a:r>
            <a:r>
              <a:rPr lang="en-US" b="1" dirty="0" smtClean="0">
                <a:latin typeface="Swiss721BT-RomanCondensed"/>
              </a:rPr>
              <a:t>; (</a:t>
            </a:r>
            <a:r>
              <a:rPr lang="en-US" b="1" dirty="0">
                <a:latin typeface="Swiss721BT-RomanCondensed"/>
              </a:rPr>
              <a:t>C) Riva-</a:t>
            </a:r>
            <a:r>
              <a:rPr lang="en-US" b="1" dirty="0" err="1">
                <a:latin typeface="Swiss721BT-RomanCondensed"/>
              </a:rPr>
              <a:t>Rocci</a:t>
            </a:r>
            <a:r>
              <a:rPr lang="en-US" b="1" dirty="0">
                <a:latin typeface="Swiss721BT-RomanCondensed"/>
              </a:rPr>
              <a:t> cuff; (D) </a:t>
            </a:r>
            <a:r>
              <a:rPr lang="en-US" b="1" dirty="0" err="1">
                <a:latin typeface="Swiss721BT-RomanCondensed"/>
              </a:rPr>
              <a:t>Korotokoff’s</a:t>
            </a:r>
            <a:r>
              <a:rPr lang="en-US" b="1" dirty="0">
                <a:latin typeface="Swiss721BT-RomanCondensed"/>
              </a:rPr>
              <a:t> sounds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4851" y="1249251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42575" y="5213798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89538" y="45509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33401" y="125772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265570" y="445619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234347" y="5104085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Diastolic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5421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629" y="2236631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UtopiaStd-Bold"/>
              </a:rPr>
              <a:t>3. Oscillatory method: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This is another method of determining blood pressure. By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this method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, both the systolic and diastolic blood pressure are determined. The pressure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at which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oscillations appear in the mercury manometer gives the systolic pressure and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the pressure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at which it disappears give the diastolic blood pressure. However, this method </a:t>
            </a:r>
            <a:r>
              <a:rPr lang="en-US" sz="2400" dirty="0" smtClean="0">
                <a:solidFill>
                  <a:schemeClr val="tx1"/>
                </a:solidFill>
                <a:latin typeface="UtopiaStd-Regular"/>
              </a:rPr>
              <a:t>is not </a:t>
            </a:r>
            <a:r>
              <a:rPr lang="en-US" sz="2400" dirty="0">
                <a:solidFill>
                  <a:schemeClr val="tx1"/>
                </a:solidFill>
                <a:latin typeface="UtopiaStd-Regular"/>
              </a:rPr>
              <a:t>accurate.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871708" y="636989"/>
            <a:ext cx="8911687" cy="12808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/>
              <a:t>Procedure: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879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2248</TotalTime>
  <Words>1210</Words>
  <Application>Microsoft Office PowerPoint</Application>
  <PresentationFormat>Widescreen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Century Gothic</vt:lpstr>
      <vt:lpstr>PearsonMATHPRO02</vt:lpstr>
      <vt:lpstr>PearsonMATHPRO08</vt:lpstr>
      <vt:lpstr>Swiss721BT-BoldCondensed</vt:lpstr>
      <vt:lpstr>Swiss721BT-RomanCondensed</vt:lpstr>
      <vt:lpstr>TimesLTStd-Roman</vt:lpstr>
      <vt:lpstr>UtopiaStd-Bold</vt:lpstr>
      <vt:lpstr>UtopiaStd-Regular</vt:lpstr>
      <vt:lpstr>Wingdings 3</vt:lpstr>
      <vt:lpstr>Wisp</vt:lpstr>
      <vt:lpstr>Determination of the Blood Pressure </vt:lpstr>
      <vt:lpstr>Blood Pressure Determinations </vt:lpstr>
      <vt:lpstr>Blood Pressure Determinations </vt:lpstr>
      <vt:lpstr>PowerPoint Presentation</vt:lpstr>
      <vt:lpstr>Blood Pressure Determinations </vt:lpstr>
      <vt:lpstr>PowerPoint Presentation</vt:lpstr>
      <vt:lpstr>Procedure: </vt:lpstr>
      <vt:lpstr>PowerPoint Presentation</vt:lpstr>
      <vt:lpstr>Procedure: </vt:lpstr>
      <vt:lpstr>PowerPoint Presentation</vt:lpstr>
      <vt:lpstr>NORMAL VALUES </vt:lpstr>
      <vt:lpstr>Observing the Effect of Various Factors on Blood Pressure and Heart Rate </vt:lpstr>
      <vt:lpstr>Physiological Variations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wrood alkhfajy</dc:creator>
  <cp:lastModifiedBy>wrood alkhfajy</cp:lastModifiedBy>
  <cp:revision>24</cp:revision>
  <dcterms:created xsi:type="dcterms:W3CDTF">2017-11-30T09:08:16Z</dcterms:created>
  <dcterms:modified xsi:type="dcterms:W3CDTF">2017-12-04T10:57:50Z</dcterms:modified>
</cp:coreProperties>
</file>