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73" r:id="rId3"/>
    <p:sldId id="272" r:id="rId4"/>
    <p:sldId id="271" r:id="rId5"/>
    <p:sldId id="274" r:id="rId6"/>
    <p:sldId id="275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8A443B-B62C-44D5-930C-C1D67C2F8966}" type="datetimeFigureOut">
              <a:rPr lang="en-GB" smtClean="0"/>
              <a:t>02/12/2017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/>
              <a:t>Pharmaceutical Technology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7 and 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Athmar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Dhahir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Habeeb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PhD in Industrial pharmacy and pharmaceutical formulations </a:t>
            </a:r>
          </a:p>
          <a:p>
            <a:pPr marL="0" indent="0" algn="ctr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athmar1978@yahoo.com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" r="3448" b="3983"/>
          <a:stretch/>
        </p:blipFill>
        <p:spPr bwMode="auto">
          <a:xfrm>
            <a:off x="341537" y="76200"/>
            <a:ext cx="8421463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618665" cy="640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4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78028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Principles of mixing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Adequate mixing is important</a:t>
            </a:r>
          </a:p>
          <a:p>
            <a:r>
              <a:rPr lang="en-GB" dirty="0" smtClean="0"/>
              <a:t>Mixing combined two factors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Factors involved in efficient mixing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Viscosity of the vehicle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Impeller shape, size, speed, location in the container and presence or absence of baffles.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Properties of the solid phase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61925" y="2286000"/>
            <a:ext cx="8810625" cy="1639132"/>
            <a:chOff x="161925" y="2438400"/>
            <a:chExt cx="8810625" cy="1639132"/>
          </a:xfrm>
        </p:grpSpPr>
        <p:grpSp>
          <p:nvGrpSpPr>
            <p:cNvPr id="9" name="Group 8"/>
            <p:cNvGrpSpPr/>
            <p:nvPr/>
          </p:nvGrpSpPr>
          <p:grpSpPr>
            <a:xfrm>
              <a:off x="3886200" y="2438400"/>
              <a:ext cx="1295400" cy="533400"/>
              <a:chOff x="2743200" y="2438400"/>
              <a:chExt cx="1295400" cy="533400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H="1">
                <a:off x="2743200" y="2438400"/>
                <a:ext cx="609600" cy="533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3352800" y="2438400"/>
                <a:ext cx="685800" cy="533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61925" y="2733675"/>
              <a:ext cx="38862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Adequate flow of vehicle within the container to ensure  uniform distribution of particles in the vehicle </a:t>
              </a:r>
              <a:endParaRPr lang="en-GB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2754093"/>
              <a:ext cx="37909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Sufficient shear within the system to achieve dispersion of individual particles rather than agglomeration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215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533400"/>
            <a:ext cx="8753475" cy="61722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Preparation of suspension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1449" y="1285875"/>
            <a:ext cx="4333875" cy="53860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Small scale production</a:t>
            </a:r>
          </a:p>
          <a:p>
            <a:pPr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Mortar and pestle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Levigation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of insoluble drug with portion of suspending agent previously dispersed in water to form mucilage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Surface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active agents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levigating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agent such as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glycerin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a smooth past is formed the rest of the vehicle added in divided portions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Soluble drugs, flavouring agents, colouring materials added in the diluting portion of the vehicle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to graduate cylinder and complete the volume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Non-absorbing liquid (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alcohol,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glycerin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Methyl cellulose (suspending agent)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895724" y="990600"/>
            <a:ext cx="1295401" cy="561975"/>
            <a:chOff x="2743199" y="2438400"/>
            <a:chExt cx="1295401" cy="56197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3352800" y="2438400"/>
              <a:ext cx="68580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2743199" y="2466975"/>
              <a:ext cx="60960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724400" y="1285875"/>
            <a:ext cx="4276725" cy="5553073"/>
            <a:chOff x="4724400" y="1285875"/>
            <a:chExt cx="4276725" cy="5553073"/>
          </a:xfrm>
        </p:grpSpPr>
        <p:sp>
          <p:nvSpPr>
            <p:cNvPr id="7" name="TextBox 6"/>
            <p:cNvSpPr txBox="1"/>
            <p:nvPr/>
          </p:nvSpPr>
          <p:spPr>
            <a:xfrm>
              <a:off x="4724400" y="1285875"/>
              <a:ext cx="4257675" cy="28931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Large scale production</a:t>
              </a:r>
            </a:p>
            <a:p>
              <a:pPr algn="just"/>
              <a:r>
                <a:rPr lang="en-GB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Large mixing tanks fitted with variable speed stirring device such as propeller or a turbine impeller. Invariably the product is then passed through a homogenizer or colloid mill which operates on a continuous flow basis.</a:t>
              </a:r>
            </a:p>
            <a:p>
              <a:pPr algn="ctr"/>
              <a:r>
                <a:rPr lang="en-GB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Q/  Often 2-step homogenization process is required is suspension preparation? </a:t>
              </a:r>
              <a:endPara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 descr="C:\Users\Habeeb\Desktop\equipments-used-in-disperse-system-7-638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799" t="49998" r="8465" b="11797"/>
            <a:stretch/>
          </p:blipFill>
          <p:spPr bwMode="auto">
            <a:xfrm>
              <a:off x="7221042" y="5181600"/>
              <a:ext cx="1780083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Habeeb\Desktop\caser modeleb00183d3bea4bd18a18b699fd91a06a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125" y="4310009"/>
              <a:ext cx="1762125" cy="2528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890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802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Physical properties of dispersed particles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715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000" dirty="0" smtClean="0"/>
              <a:t>The main problem with suspensions is to have uniform dispersion of particles at the time patient use the product (physical stability).</a:t>
            </a:r>
          </a:p>
          <a:p>
            <a:pPr marL="0" indent="0" algn="ctr">
              <a:buNone/>
            </a:pPr>
            <a:r>
              <a:rPr lang="en-GB" sz="2000" b="1" dirty="0" smtClean="0"/>
              <a:t>Factors affecting physical stability</a:t>
            </a:r>
          </a:p>
          <a:p>
            <a:pPr marL="0" indent="0" algn="ctr">
              <a:buNone/>
            </a:pPr>
            <a:endParaRPr lang="en-GB" sz="2000" b="1" dirty="0"/>
          </a:p>
          <a:p>
            <a:pPr marL="0" indent="0" algn="ctr">
              <a:buNone/>
            </a:pPr>
            <a:endParaRPr lang="en-GB" sz="2000" b="1" dirty="0" smtClean="0"/>
          </a:p>
          <a:p>
            <a:pPr marL="0" indent="0" algn="ctr">
              <a:buNone/>
            </a:pPr>
            <a:endParaRPr lang="en-GB" sz="2000" b="1" dirty="0"/>
          </a:p>
          <a:p>
            <a:pPr marL="0" indent="0" algn="just">
              <a:buNone/>
            </a:pPr>
            <a:endParaRPr lang="en-GB" sz="2000" b="1" dirty="0" smtClean="0"/>
          </a:p>
          <a:p>
            <a:pPr algn="just"/>
            <a:endParaRPr lang="en-GB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en-GB" sz="2000" b="1" dirty="0" smtClean="0">
                <a:solidFill>
                  <a:srgbClr val="FF0000"/>
                </a:solidFill>
              </a:rPr>
              <a:t>particle-vehicle </a:t>
            </a:r>
            <a:r>
              <a:rPr lang="en-GB" sz="2000" b="1" dirty="0">
                <a:solidFill>
                  <a:srgbClr val="FF0000"/>
                </a:solidFill>
              </a:rPr>
              <a:t>interactions</a:t>
            </a:r>
          </a:p>
          <a:p>
            <a:pPr marL="0" indent="0" algn="just">
              <a:buNone/>
            </a:pPr>
            <a:r>
              <a:rPr lang="en-GB" sz="2000" dirty="0" smtClean="0"/>
              <a:t>Increase SA         free surface energy increased        Agglomeration into large masses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ΔF = 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r>
              <a:rPr lang="en-GB" sz="1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xl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ΔA </a:t>
            </a:r>
          </a:p>
          <a:p>
            <a:pPr marL="0" indent="0">
              <a:buNone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r>
              <a:rPr lang="en-GB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xl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interfacial tension  </a:t>
            </a:r>
          </a:p>
          <a:p>
            <a:pPr marL="0" indent="0">
              <a:buNone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ΔA   Surface area </a:t>
            </a:r>
          </a:p>
          <a:p>
            <a:pPr marL="0" indent="0">
              <a:buNone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</a:p>
          <a:p>
            <a:r>
              <a:rPr lang="en-GB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system is thermodynamically stable when 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ΔF equal zero</a:t>
            </a: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(SAA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wetting agents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is used to reduce the excess surface free energy through surface tension reduction. (disperse particles and reduce tendency to flocculate)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9525" y="2209800"/>
            <a:ext cx="9153525" cy="1218605"/>
            <a:chOff x="0" y="2438400"/>
            <a:chExt cx="9153525" cy="1218605"/>
          </a:xfrm>
        </p:grpSpPr>
        <p:sp>
          <p:nvSpPr>
            <p:cNvPr id="6" name="TextBox 5"/>
            <p:cNvSpPr txBox="1"/>
            <p:nvPr/>
          </p:nvSpPr>
          <p:spPr>
            <a:xfrm>
              <a:off x="0" y="2733675"/>
              <a:ext cx="4495800" cy="92333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particle-particle interactions</a:t>
              </a:r>
            </a:p>
            <a:p>
              <a:pPr algn="ctr"/>
              <a:r>
                <a:rPr lang="en-GB" dirty="0"/>
                <a:t>play important role  in </a:t>
              </a:r>
              <a:r>
                <a:rPr lang="en-GB" dirty="0" smtClean="0"/>
                <a:t>flocculation /</a:t>
              </a:r>
              <a:r>
                <a:rPr lang="en-GB" dirty="0" err="1" smtClean="0"/>
                <a:t>deflocculation</a:t>
              </a:r>
              <a:r>
                <a:rPr lang="en-GB" dirty="0" smtClean="0"/>
                <a:t> mechanism</a:t>
              </a:r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86325" y="2733675"/>
              <a:ext cx="4267200" cy="92333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particle-vehicle </a:t>
              </a:r>
              <a:r>
                <a:rPr lang="en-GB" b="1" dirty="0" smtClean="0"/>
                <a:t>interactions</a:t>
              </a:r>
            </a:p>
            <a:p>
              <a:pPr algn="ctr"/>
              <a:r>
                <a:rPr lang="en-GB" dirty="0"/>
                <a:t>significant in wetting and dispersing </a:t>
              </a:r>
              <a:r>
                <a:rPr lang="en-GB" dirty="0" smtClean="0"/>
                <a:t>particles</a:t>
              </a:r>
              <a:endParaRPr lang="en-GB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048125" y="2438400"/>
              <a:ext cx="1257300" cy="533400"/>
              <a:chOff x="2905125" y="2438400"/>
              <a:chExt cx="1257300" cy="533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H="1">
                <a:off x="2905125" y="2438400"/>
                <a:ext cx="609600" cy="533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3476625" y="2438400"/>
                <a:ext cx="685800" cy="533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" name="Straight Arrow Connector 10"/>
          <p:cNvCxnSpPr/>
          <p:nvPr/>
        </p:nvCxnSpPr>
        <p:spPr>
          <a:xfrm>
            <a:off x="1524000" y="4191000"/>
            <a:ext cx="3810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10150" y="4171950"/>
            <a:ext cx="4191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initial dispersion of the particles in a suspension constitutes the first important step in suspension formulation</a:t>
            </a:r>
          </a:p>
          <a:p>
            <a:pPr marL="0" indent="0" algn="ctr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powders based on their wettability</a:t>
            </a: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 good dispersion through the use of wetting agent is desirable  it can lead to caking with the sediment formed subsequently</a:t>
            </a:r>
          </a:p>
          <a:p>
            <a:pPr marL="0" indent="0" algn="ctr">
              <a:buNone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81538" y="2057013"/>
            <a:ext cx="4462463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Lyophilic (solvent attracting powders)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Easily wetted by the vehicle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(ex: talc or Mg carbonate in water)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019300"/>
            <a:ext cx="4262437" cy="3693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Lyophobic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Wetted with difficulty by the vehicle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Tends to clump and float on the surface of the vehicle (ex: </a:t>
            </a:r>
            <a:r>
              <a:rPr lang="en-GB" dirty="0" err="1" smtClean="0"/>
              <a:t>sulfur</a:t>
            </a:r>
            <a:r>
              <a:rPr lang="en-GB" dirty="0" smtClean="0"/>
              <a:t> or Mg stearate  in water)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Increase wettability by passing through colloidal mill in the presence of wetting agent (alcohol, </a:t>
            </a:r>
            <a:r>
              <a:rPr lang="en-GB" dirty="0" err="1" smtClean="0"/>
              <a:t>glycerin</a:t>
            </a:r>
            <a:r>
              <a:rPr lang="en-GB" dirty="0" smtClean="0"/>
              <a:t> or any hygroscopic liquids)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Wetting agents are used to displace air, disperse the particles and allow penetration of the vehicle into the powder mass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038601" y="1752600"/>
            <a:ext cx="838200" cy="304413"/>
            <a:chOff x="2905125" y="2429262"/>
            <a:chExt cx="838200" cy="304413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2905125" y="2429262"/>
              <a:ext cx="447675" cy="2667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352800" y="2438400"/>
              <a:ext cx="390525" cy="2952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C:\Users\Habeeb\Desktop\colloid-m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469" y="31242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98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304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800" b="1" dirty="0"/>
              <a:t>particle-particle interactions</a:t>
            </a:r>
          </a:p>
          <a:p>
            <a:pPr algn="just"/>
            <a:r>
              <a:rPr lang="en-GB" sz="2800" dirty="0"/>
              <a:t>Attraction and repulsion between particles result from forces that reside at the particle surfaces (surface free energy and </a:t>
            </a:r>
            <a:r>
              <a:rPr lang="en-GB" sz="2800" b="1" dirty="0">
                <a:solidFill>
                  <a:srgbClr val="FF0000"/>
                </a:solidFill>
              </a:rPr>
              <a:t>surface electrical </a:t>
            </a:r>
            <a:r>
              <a:rPr lang="en-GB" sz="2800" b="1" dirty="0" smtClean="0">
                <a:solidFill>
                  <a:srgbClr val="FF0000"/>
                </a:solidFill>
              </a:rPr>
              <a:t>charges and distribution of ions around particles</a:t>
            </a:r>
            <a:r>
              <a:rPr lang="en-GB" sz="2800" dirty="0" smtClean="0"/>
              <a:t>)</a:t>
            </a:r>
            <a:endParaRPr lang="en-GB" sz="2800" dirty="0"/>
          </a:p>
          <a:p>
            <a:pPr algn="just"/>
            <a:r>
              <a:rPr lang="en-GB" sz="2800" dirty="0"/>
              <a:t>Surface electrical </a:t>
            </a:r>
            <a:r>
              <a:rPr lang="en-GB" sz="2800" dirty="0" smtClean="0"/>
              <a:t>charges sources </a:t>
            </a:r>
            <a:r>
              <a:rPr lang="en-GB" sz="2800" dirty="0"/>
              <a:t>(</a:t>
            </a:r>
            <a:r>
              <a:rPr lang="en-GB" sz="2800" dirty="0" err="1"/>
              <a:t>ionizable</a:t>
            </a:r>
            <a:r>
              <a:rPr lang="en-GB" sz="2800" dirty="0"/>
              <a:t> group on </a:t>
            </a:r>
            <a:r>
              <a:rPr lang="en-GB" sz="2800" dirty="0" smtClean="0"/>
              <a:t>their </a:t>
            </a:r>
            <a:r>
              <a:rPr lang="en-GB" sz="2800" dirty="0"/>
              <a:t>surface, adsorption of ions from the </a:t>
            </a:r>
            <a:r>
              <a:rPr lang="en-GB" sz="2800" dirty="0" smtClean="0"/>
              <a:t>surrounding solution)</a:t>
            </a:r>
          </a:p>
          <a:p>
            <a:pPr algn="just"/>
            <a:r>
              <a:rPr lang="en-GB" sz="2800" dirty="0" smtClean="0"/>
              <a:t>Electrostatic repulsion between adjacent particles prevent them from adhering to one another</a:t>
            </a:r>
          </a:p>
          <a:p>
            <a:pPr algn="just"/>
            <a:r>
              <a:rPr lang="en-GB" sz="2800" dirty="0" smtClean="0"/>
              <a:t>Presence of solvated sheath around the particles results in the dispersion of primary particles rather than aggregates (</a:t>
            </a:r>
            <a:r>
              <a:rPr lang="en-GB" sz="2800" dirty="0" err="1" smtClean="0"/>
              <a:t>deflocculation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303" y="3664803"/>
            <a:ext cx="2876697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52400" y="3429000"/>
            <a:ext cx="5943600" cy="16312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Flocculation results from the collision and combination of primary particles in a suspension</a:t>
            </a:r>
            <a:r>
              <a:rPr lang="en-GB" sz="2000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Not all collisions results in binding.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The greater the protective layer, the slower will be the rate of combination of the particles.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83037" y="5402011"/>
            <a:ext cx="5942964" cy="1347103"/>
            <a:chOff x="323503" y="3764131"/>
            <a:chExt cx="8697022" cy="1015470"/>
          </a:xfrm>
        </p:grpSpPr>
        <p:sp>
          <p:nvSpPr>
            <p:cNvPr id="18" name="TextBox 17"/>
            <p:cNvSpPr txBox="1"/>
            <p:nvPr/>
          </p:nvSpPr>
          <p:spPr>
            <a:xfrm>
              <a:off x="2526856" y="3764131"/>
              <a:ext cx="4262437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Rate of collision </a:t>
              </a:r>
              <a:endParaRPr lang="en-GB" dirty="0" smtClean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23503" y="4014401"/>
              <a:ext cx="8697022" cy="765200"/>
              <a:chOff x="333027" y="2328863"/>
              <a:chExt cx="8697022" cy="76520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4567586" y="2447732"/>
                <a:ext cx="4462463" cy="646331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Large particles</a:t>
                </a:r>
              </a:p>
              <a:p>
                <a:pPr algn="ctr"/>
                <a:r>
                  <a:rPr lang="en-GB" dirty="0" smtClean="0"/>
                  <a:t>Mild agitation to increase flocculation rate</a:t>
                </a:r>
                <a:endParaRPr lang="en-GB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33027" y="2439590"/>
                <a:ext cx="4262437" cy="646331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Small particles (1-5 </a:t>
                </a:r>
                <a:r>
                  <a:rPr lang="el-GR" b="1" dirty="0" smtClean="0">
                    <a:latin typeface="Calibri"/>
                    <a:cs typeface="Calibri"/>
                  </a:rPr>
                  <a:t>μ</a:t>
                </a:r>
                <a:r>
                  <a:rPr lang="en-GB" b="1" dirty="0" smtClean="0">
                    <a:latin typeface="Calibri"/>
                    <a:cs typeface="Calibri"/>
                  </a:rPr>
                  <a:t>m)</a:t>
                </a:r>
                <a:endParaRPr lang="en-GB" b="1" dirty="0" smtClean="0"/>
              </a:p>
              <a:p>
                <a:pPr algn="ctr"/>
                <a:r>
                  <a:rPr lang="en-GB" dirty="0" smtClean="0"/>
                  <a:t>Brownian movement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4413330" y="2328863"/>
                <a:ext cx="863520" cy="295275"/>
                <a:chOff x="3270330" y="2328863"/>
                <a:chExt cx="863520" cy="295275"/>
              </a:xfrm>
            </p:grpSpPr>
            <p:cxnSp>
              <p:nvCxnSpPr>
                <p:cNvPr id="22" name="Straight Arrow Connector 21"/>
                <p:cNvCxnSpPr/>
                <p:nvPr/>
              </p:nvCxnSpPr>
              <p:spPr>
                <a:xfrm flipH="1">
                  <a:off x="3270330" y="2343150"/>
                  <a:ext cx="447675" cy="2667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3743324" y="2328863"/>
                  <a:ext cx="390526" cy="295275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416083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4289" y="604747"/>
            <a:ext cx="8929689" cy="3756690"/>
            <a:chOff x="0" y="3764131"/>
            <a:chExt cx="8929689" cy="375669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4108191"/>
              <a:ext cx="8929689" cy="3412630"/>
              <a:chOff x="9524" y="2422653"/>
              <a:chExt cx="8929689" cy="341263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510213" y="2736204"/>
                <a:ext cx="3429000" cy="36933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Degree of flocculation </a:t>
                </a:r>
                <a:r>
                  <a:rPr lang="el-GR" b="1" dirty="0" smtClean="0">
                    <a:latin typeface="Calibri"/>
                    <a:cs typeface="Calibri"/>
                  </a:rPr>
                  <a:t>β</a:t>
                </a:r>
                <a:r>
                  <a:rPr lang="en-GB" b="1" dirty="0" smtClean="0"/>
                  <a:t> 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524" y="2695962"/>
                <a:ext cx="5195889" cy="3139321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Sedimentation volume F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dirty="0" smtClean="0"/>
                  <a:t>is </a:t>
                </a:r>
                <a:r>
                  <a:rPr lang="en-US" altLang="en-US" dirty="0"/>
                  <a:t>defined as the </a:t>
                </a:r>
                <a:r>
                  <a:rPr lang="en-US" altLang="en-US" dirty="0" smtClean="0"/>
                  <a:t>ultimate volume </a:t>
                </a:r>
                <a:r>
                  <a:rPr lang="en-US" altLang="en-US" dirty="0"/>
                  <a:t>of the sediment, </a:t>
                </a:r>
                <a:r>
                  <a:rPr lang="en-US" altLang="en-US" i="1" dirty="0"/>
                  <a:t>V</a:t>
                </a:r>
                <a:r>
                  <a:rPr lang="en-US" altLang="en-US" dirty="0"/>
                  <a:t>u, </a:t>
                </a:r>
                <a:r>
                  <a:rPr lang="en-US" altLang="en-US" dirty="0" smtClean="0"/>
                  <a:t>divided by the original </a:t>
                </a:r>
                <a:r>
                  <a:rPr lang="en-US" altLang="en-US" dirty="0"/>
                  <a:t>volume of the suspension, </a:t>
                </a:r>
                <a:r>
                  <a:rPr lang="en-US" altLang="en-US" i="1" dirty="0"/>
                  <a:t>V</a:t>
                </a:r>
                <a:r>
                  <a:rPr lang="en-US" altLang="en-US" dirty="0"/>
                  <a:t>o, before settling </a:t>
                </a:r>
                <a:endParaRPr lang="en-GB" dirty="0" smtClean="0"/>
              </a:p>
              <a:p>
                <a:pPr algn="ctr"/>
                <a:r>
                  <a:rPr lang="en-GB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F=</a:t>
                </a:r>
                <a:r>
                  <a:rPr lang="en-US" altLang="en-US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GB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altLang="en-US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altLang="en-US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cs typeface="Arial" panose="020B0604020202020204" pitchFamily="34" charset="0"/>
                  </a:rPr>
                  <a:t>F could be = </a:t>
                </a:r>
                <a:r>
                  <a:rPr lang="en-US" dirty="0">
                    <a:cs typeface="Arial" panose="020B0604020202020204" pitchFamily="34" charset="0"/>
                  </a:rPr>
                  <a:t>&gt;</a:t>
                </a:r>
                <a:r>
                  <a:rPr lang="en-US" dirty="0" smtClean="0">
                    <a:cs typeface="Arial" panose="020B0604020202020204" pitchFamily="34" charset="0"/>
                  </a:rPr>
                  <a:t> &lt; than 1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cs typeface="Arial" panose="020B0604020202020204" pitchFamily="34" charset="0"/>
                  </a:rPr>
                  <a:t>When F=1  flocculation equilibrium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cs typeface="Arial" panose="020B0604020202020204" pitchFamily="34" charset="0"/>
                  </a:rPr>
                  <a:t> When F&gt;1 flocs </a:t>
                </a:r>
                <a:r>
                  <a:rPr lang="en-US" altLang="en-US" dirty="0"/>
                  <a:t>formed in the suspension is so loose and fluffy that the volume they are able to encompass is greater than the original volume of </a:t>
                </a:r>
                <a:r>
                  <a:rPr lang="en-US" altLang="en-US" dirty="0" smtClean="0"/>
                  <a:t>suspension</a:t>
                </a:r>
                <a:endParaRPr lang="en-GB" dirty="0">
                  <a:cs typeface="Arial" panose="020B0604020202020204" pitchFamily="34" charset="0"/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3300413" y="2422653"/>
                <a:ext cx="2828925" cy="301884"/>
                <a:chOff x="2157413" y="2422653"/>
                <a:chExt cx="2828925" cy="30188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>
                <a:xfrm flipH="1">
                  <a:off x="2157413" y="2422653"/>
                  <a:ext cx="447675" cy="2667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/>
                <p:cNvCxnSpPr/>
                <p:nvPr/>
              </p:nvCxnSpPr>
              <p:spPr>
                <a:xfrm>
                  <a:off x="4595813" y="2429262"/>
                  <a:ext cx="390525" cy="295275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" name="TextBox 5"/>
            <p:cNvSpPr txBox="1"/>
            <p:nvPr/>
          </p:nvSpPr>
          <p:spPr>
            <a:xfrm>
              <a:off x="2355057" y="3764131"/>
              <a:ext cx="4262437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Sedimentation parameters</a:t>
              </a:r>
            </a:p>
          </p:txBody>
        </p:sp>
      </p:grpSp>
      <p:pic>
        <p:nvPicPr>
          <p:cNvPr id="12" name="Picture 11" descr="C:\Users\Amr\Documents\Downloads\MARTINS\CH17_files\C17FF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97" b="4309"/>
          <a:stretch/>
        </p:blipFill>
        <p:spPr bwMode="auto">
          <a:xfrm>
            <a:off x="359568" y="4419600"/>
            <a:ext cx="336107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341" y="3581400"/>
            <a:ext cx="3862034" cy="3145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:\Users\Habeeb\Desktop\pharmaceutical-suspensions-and-emulsions-21-63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80" t="60647" r="9875" b="8037"/>
          <a:stretch/>
        </p:blipFill>
        <p:spPr bwMode="auto">
          <a:xfrm>
            <a:off x="5334000" y="2038350"/>
            <a:ext cx="3733800" cy="12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10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019800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Degree of flocculation 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the relationship between the sedimentation volume of the flocculated suspension to the sedimentation volume of the same suspension when deflocculated </a:t>
            </a: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indicates a flocculated suspension with floccules loosely held in an open scaffold.</a:t>
            </a: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small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indicates a highly condensed sediment</a:t>
            </a:r>
          </a:p>
          <a:p>
            <a:pPr algn="just"/>
            <a:r>
              <a:rPr lang="en-GB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lower value is 1 which indicates that no flocculation </a:t>
            </a:r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system</a:t>
            </a:r>
            <a:r>
              <a:rPr lang="en-GB" sz="20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factors influencing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includes shape and size of the suspension particles and distribution of sizes </a:t>
            </a: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Temperature, density and viscosity have less effect</a:t>
            </a:r>
          </a:p>
          <a:p>
            <a:pPr algn="just"/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Habeeb\Desktop\Degree+of+flocculation+(β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" t="19960" r="70625" b="44583"/>
          <a:stretch/>
        </p:blipFill>
        <p:spPr bwMode="auto">
          <a:xfrm>
            <a:off x="6553200" y="4038600"/>
            <a:ext cx="2438400" cy="25617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763000" cy="475488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SEDIMENTATION RATE OF </a:t>
            </a:r>
            <a:r>
              <a:rPr lang="en-US" sz="2400" b="1" dirty="0" smtClean="0"/>
              <a:t>THE PARTICLES </a:t>
            </a:r>
            <a:r>
              <a:rPr lang="en-US" sz="2400" b="1" dirty="0"/>
              <a:t>OF A SUSPENSION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algn="just"/>
            <a:r>
              <a:rPr lang="en-US" altLang="en-US" sz="2400" b="1" dirty="0"/>
              <a:t>The various factors involved in the rate of settling of the particles of a suspension are included in the equation of </a:t>
            </a:r>
            <a:r>
              <a:rPr lang="en-US" altLang="en-US" sz="2400" b="1" dirty="0">
                <a:solidFill>
                  <a:schemeClr val="accent2"/>
                </a:solidFill>
              </a:rPr>
              <a:t>Stokes </a:t>
            </a:r>
            <a:r>
              <a:rPr lang="en-US" altLang="en-US" sz="2400" b="1" dirty="0" smtClean="0">
                <a:solidFill>
                  <a:schemeClr val="accent2"/>
                </a:solidFill>
              </a:rPr>
              <a:t>law</a:t>
            </a:r>
          </a:p>
          <a:p>
            <a:pPr algn="just"/>
            <a:r>
              <a:rPr lang="en-GB" sz="2400" dirty="0" smtClean="0"/>
              <a:t>It is derived from an ideal situation in which uniform spherical particles in a very diluted suspension settle without producing turbulence , without colliding with other particles of the </a:t>
            </a:r>
            <a:r>
              <a:rPr lang="en-GB" sz="2400" dirty="0" err="1" smtClean="0"/>
              <a:t>suspenoid</a:t>
            </a:r>
            <a:r>
              <a:rPr lang="en-GB" sz="2400" dirty="0" smtClean="0"/>
              <a:t> and without chemical or physical attraction or affinity for dispersion medium</a:t>
            </a:r>
          </a:p>
          <a:p>
            <a:pPr algn="just"/>
            <a:endParaRPr lang="en-GB" sz="2400" dirty="0" smtClean="0"/>
          </a:p>
          <a:p>
            <a:pPr algn="just"/>
            <a:endParaRPr lang="en-GB" sz="2400" dirty="0" smtClean="0"/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771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2905</TotalTime>
  <Words>806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Pharmaceutical Technology </vt:lpstr>
      <vt:lpstr>Principles of mixing</vt:lpstr>
      <vt:lpstr>PowerPoint Presentation</vt:lpstr>
      <vt:lpstr>Physical properties of dispersed particles</vt:lpstr>
      <vt:lpstr>PowerPoint Presentation</vt:lpstr>
      <vt:lpstr>PowerPoint Presentation</vt:lpstr>
      <vt:lpstr>PowerPoint Presentation</vt:lpstr>
      <vt:lpstr>PowerPoint Presentation</vt:lpstr>
      <vt:lpstr>SEDIMENTATION RATE OF THE PARTICLES OF A SUSPENSION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Habeeb</dc:creator>
  <cp:lastModifiedBy>Habeeb</cp:lastModifiedBy>
  <cp:revision>99</cp:revision>
  <dcterms:created xsi:type="dcterms:W3CDTF">2017-10-01T17:37:03Z</dcterms:created>
  <dcterms:modified xsi:type="dcterms:W3CDTF">2017-12-02T12:26:32Z</dcterms:modified>
</cp:coreProperties>
</file>