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8" r:id="rId4"/>
    <p:sldId id="269" r:id="rId5"/>
    <p:sldId id="270" r:id="rId6"/>
    <p:sldId id="272" r:id="rId7"/>
    <p:sldId id="274" r:id="rId8"/>
    <p:sldId id="276" r:id="rId9"/>
    <p:sldId id="277" r:id="rId10"/>
    <p:sldId id="278" r:id="rId11"/>
    <p:sldId id="280" r:id="rId12"/>
    <p:sldId id="266" r:id="rId13"/>
    <p:sldId id="258" r:id="rId14"/>
    <p:sldId id="262" r:id="rId15"/>
    <p:sldId id="263" r:id="rId16"/>
    <p:sldId id="264" r:id="rId17"/>
    <p:sldId id="28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67059" autoAdjust="0"/>
  </p:normalViewPr>
  <p:slideViewPr>
    <p:cSldViewPr>
      <p:cViewPr varScale="1">
        <p:scale>
          <a:sx n="62" d="100"/>
          <a:sy n="62" d="100"/>
        </p:scale>
        <p:origin x="18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B551D-25F9-43A7-9510-8BD00AFB1750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D69F5-5442-4B1A-B6B7-23ECFE32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2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D69F5-5442-4B1A-B6B7-23ECFE3288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9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E3B8-9F83-4C8F-9EDE-06CC627FAAA6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F06F-0714-4B2E-A5EF-35A3D41F3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EF6B-F05C-4245-B84D-65C8BAE759D7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D856-C58B-4C32-BD4D-6D5BFCA8A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B4B5-D1A2-42AE-8829-A8AB52160E88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2A95-8CEF-4C8A-A061-34258FAB3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C746-1770-4E89-8B62-C290A20CA627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438F-97C1-4F3A-9666-01E03A0FC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DC9B-AEA9-4CBA-B4DD-BDC7D1799AD6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5D3A-DBB1-459A-8976-4B710DACF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B9BF3-9E87-4987-9E57-E1A431B021E5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B33C-2273-4947-ACDB-CB44B51D6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30D7-0008-4E36-A404-B9570A5AF445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7193-3312-4D0D-BEB7-2718A6B2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D18A-4448-486A-9678-64723653B087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5B5D6-F92A-4EC3-A033-88B2C802E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2E5B-00F0-4D83-88B1-A9B61855127E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91071-D333-4DDA-8F04-B48BEE5CC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07B0-347F-4715-B73F-0562079063BF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006A-4912-43A1-BA69-307BDCEA7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C35C-0221-47AF-A2ED-41D2A480C536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4A5C7-17EF-4D3E-9CE3-852ABB899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65F390-F9C8-4D80-9236-C2A7ED5FA0F9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4FB9F69F-23A9-4ECE-B08E-CA28FB602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67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763000" cy="2057400"/>
          </a:xfrm>
        </p:spPr>
        <p:txBody>
          <a:bodyPr/>
          <a:lstStyle/>
          <a:p>
            <a:pPr algn="ctr" eaLnBrk="1" hangingPunct="1"/>
            <a:r>
              <a:rPr lang="en-US" sz="4400" b="1" i="1" smtClean="0">
                <a:solidFill>
                  <a:schemeClr val="bg1"/>
                </a:solidFill>
                <a:latin typeface="Candara" pitchFamily="34" charset="0"/>
              </a:rPr>
              <a:t>Effect of Parasympathomimetic </a:t>
            </a:r>
            <a:br>
              <a:rPr lang="en-US" sz="4400" b="1" i="1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4400" b="1" i="1" smtClean="0">
                <a:solidFill>
                  <a:schemeClr val="bg1"/>
                </a:solidFill>
                <a:latin typeface="Candara" pitchFamily="34" charset="0"/>
              </a:rPr>
              <a:t>Drugs on Glandular Secretions</a:t>
            </a:r>
            <a:br>
              <a:rPr lang="en-US" sz="4400" b="1" i="1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4400" b="1" i="1" smtClean="0">
                <a:solidFill>
                  <a:schemeClr val="bg1"/>
                </a:solidFill>
                <a:latin typeface="Candara" pitchFamily="34" charset="0"/>
              </a:rPr>
              <a:t>in Rats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8382000" cy="23622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3600" b="1" dirty="0" smtClean="0">
                <a:latin typeface="Candara" pitchFamily="34" charset="0"/>
              </a:rPr>
              <a:t>Lab-6</a:t>
            </a:r>
            <a:endParaRPr lang="en-US" sz="3600" b="1" dirty="0" smtClean="0"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sz="3600" b="1" dirty="0" smtClean="0"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b="1" dirty="0" smtClean="0"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>
                <a:latin typeface="Candara" pitchFamily="34" charset="0"/>
              </a:rPr>
              <a:t>Department of Pharmacology and Toxicology,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>
                <a:latin typeface="Candara" pitchFamily="34" charset="0"/>
              </a:rPr>
              <a:t>University of Al-</a:t>
            </a:r>
            <a:r>
              <a:rPr lang="en-US" sz="2400" b="1" dirty="0" err="1" smtClean="0">
                <a:latin typeface="Candara" pitchFamily="34" charset="0"/>
              </a:rPr>
              <a:t>Mustansiriyah</a:t>
            </a:r>
            <a:endParaRPr lang="en-US" sz="2400" b="1" dirty="0" smtClean="0"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>
                <a:latin typeface="Candara" pitchFamily="34" charset="0"/>
              </a:rPr>
              <a:t>December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6781800" cy="1600200"/>
          </a:xfrm>
        </p:spPr>
        <p:txBody>
          <a:bodyPr/>
          <a:lstStyle/>
          <a:p>
            <a:r>
              <a:rPr lang="en-US" sz="4400" b="1" smtClean="0">
                <a:latin typeface="Candara" pitchFamily="34" charset="0"/>
                <a:cs typeface="Times New Roman" pitchFamily="18" charset="0"/>
              </a:rPr>
              <a:t>Principle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7543800" cy="3886200"/>
          </a:xfrm>
        </p:spPr>
        <p:txBody>
          <a:bodyPr/>
          <a:lstStyle/>
          <a:p>
            <a:r>
              <a:rPr lang="en-US" altLang="zh-CN" dirty="0" smtClean="0"/>
              <a:t>Ach and </a:t>
            </a:r>
            <a:r>
              <a:rPr lang="en-US" altLang="zh-CN" dirty="0" err="1" smtClean="0"/>
              <a:t>parasympathomimetics</a:t>
            </a:r>
            <a:r>
              <a:rPr lang="en-US" altLang="zh-CN" dirty="0" smtClean="0"/>
              <a:t> stimulates the secretion of different glands in the body, like mucous, sweat, salivary and tear glands as well as secretory activity of the stomach, intestine and pancreas. </a:t>
            </a:r>
          </a:p>
          <a:p>
            <a:r>
              <a:rPr lang="en-US" altLang="zh-CN" dirty="0" smtClean="0"/>
              <a:t>In the rat, there is a special horseshoe-shaped gland </a:t>
            </a:r>
            <a:r>
              <a:rPr lang="en-US" altLang="zh-CN" dirty="0" smtClean="0"/>
              <a:t>is </a:t>
            </a:r>
            <a:r>
              <a:rPr lang="en-US" altLang="zh-CN" dirty="0" smtClean="0"/>
              <a:t>located within the bony orbit called </a:t>
            </a:r>
            <a:r>
              <a:rPr lang="en-US" altLang="zh-CN" dirty="0" err="1" smtClean="0"/>
              <a:t>Harderian</a:t>
            </a:r>
            <a:r>
              <a:rPr lang="en-US" altLang="zh-CN" dirty="0" smtClean="0"/>
              <a:t> gland.</a:t>
            </a:r>
          </a:p>
          <a:p>
            <a:r>
              <a:rPr lang="en-US" altLang="zh-CN" dirty="0" smtClean="0"/>
              <a:t>This gland </a:t>
            </a:r>
            <a:r>
              <a:rPr lang="en-US" dirty="0" smtClean="0">
                <a:ea typeface="宋体" pitchFamily="2" charset="-122"/>
              </a:rPr>
              <a:t>Involves muscarinic receptors.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/>
          </p:cNvSpPr>
          <p:nvPr/>
        </p:nvSpPr>
        <p:spPr bwMode="auto">
          <a:xfrm>
            <a:off x="685800" y="4572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endParaRPr lang="en-US" sz="4000">
              <a:solidFill>
                <a:srgbClr val="262626"/>
              </a:solidFill>
              <a:latin typeface="Impact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rgbClr val="262626"/>
                </a:solidFill>
                <a:latin typeface="Candara" pitchFamily="34" charset="0"/>
                <a:cs typeface="Times New Roman" pitchFamily="18" charset="0"/>
              </a:rPr>
              <a:t>Aim of the experiment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2057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This exp. was designed to show the stimulatory effect of cholinergic drug on glandular secretion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to prove that these glands are parasympathetically innervated and contain a muscarinic type of receptors.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AutoNum type="arabicPeriod"/>
            </a:pP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458200" cy="990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Effect of Parasympathomimetic </a:t>
            </a:r>
            <a:r>
              <a:rPr lang="en-US" sz="28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Drugs </a:t>
            </a: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on </a:t>
            </a:r>
            <a:r>
              <a:rPr lang="en-US" sz="28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Glandular Secretions in </a:t>
            </a: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Rats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2590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>
                <a:latin typeface="Candara" panose="020E0502030303020204" pitchFamily="34" charset="0"/>
              </a:rPr>
              <a:t>The </a:t>
            </a:r>
            <a:r>
              <a:rPr lang="en-US" sz="2800" b="1" i="1" dirty="0" err="1">
                <a:latin typeface="Candara" panose="020E0502030303020204" pitchFamily="34" charset="0"/>
              </a:rPr>
              <a:t>Harderian</a:t>
            </a:r>
            <a:r>
              <a:rPr lang="en-US" sz="2800" b="1" i="1" dirty="0">
                <a:latin typeface="Candara" panose="020E0502030303020204" pitchFamily="34" charset="0"/>
              </a:rPr>
              <a:t> gland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andara" panose="020E0502030303020204" pitchFamily="34" charset="0"/>
              </a:rPr>
              <a:t>The</a:t>
            </a:r>
            <a:r>
              <a:rPr lang="en-US" dirty="0">
                <a:latin typeface="Candara" panose="020E0502030303020204" pitchFamily="34" charset="0"/>
              </a:rPr>
              <a:t> </a:t>
            </a:r>
            <a:r>
              <a:rPr lang="en-US" dirty="0" err="1">
                <a:latin typeface="Candara" panose="020E0502030303020204" pitchFamily="34" charset="0"/>
              </a:rPr>
              <a:t>Harderian</a:t>
            </a:r>
            <a:r>
              <a:rPr lang="en-US" dirty="0">
                <a:latin typeface="Candara" panose="020E0502030303020204" pitchFamily="34" charset="0"/>
              </a:rPr>
              <a:t> gland (or Harder's lacrimal gland) </a:t>
            </a:r>
            <a:r>
              <a:rPr lang="en-US" dirty="0" smtClean="0">
                <a:latin typeface="Candara" panose="020E0502030303020204" pitchFamily="34" charset="0"/>
              </a:rPr>
              <a:t>is </a:t>
            </a:r>
            <a:r>
              <a:rPr lang="en-US" dirty="0">
                <a:latin typeface="Candara" panose="020E0502030303020204" pitchFamily="34" charset="0"/>
              </a:rPr>
              <a:t>an exocrine </a:t>
            </a:r>
            <a:r>
              <a:rPr lang="en-US" dirty="0" smtClean="0">
                <a:latin typeface="Candara" panose="020E0502030303020204" pitchFamily="34" charset="0"/>
              </a:rPr>
              <a:t>gland, horseshoe-shaped </a:t>
            </a:r>
            <a:r>
              <a:rPr lang="en-US" dirty="0">
                <a:latin typeface="Candara" panose="020E0502030303020204" pitchFamily="34" charset="0"/>
              </a:rPr>
              <a:t>located within the bony </a:t>
            </a:r>
            <a:r>
              <a:rPr lang="en-US" dirty="0" smtClean="0">
                <a:latin typeface="Candara" panose="020E0502030303020204" pitchFamily="34" charset="0"/>
              </a:rPr>
              <a:t>orbit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andara" panose="020E0502030303020204" pitchFamily="34" charset="0"/>
              </a:rPr>
              <a:t>Secretions </a:t>
            </a:r>
            <a:r>
              <a:rPr lang="en-US" dirty="0">
                <a:latin typeface="Candara" panose="020E0502030303020204" pitchFamily="34" charset="0"/>
              </a:rPr>
              <a:t>from this gland include the reddish pigment </a:t>
            </a:r>
            <a:r>
              <a:rPr lang="en-US" dirty="0" err="1" smtClean="0">
                <a:latin typeface="Candara" panose="020E0502030303020204" pitchFamily="34" charset="0"/>
              </a:rPr>
              <a:t>porphyrin</a:t>
            </a:r>
            <a:endParaRPr lang="en-US" dirty="0" smtClean="0">
              <a:latin typeface="Candara" panose="020E0502030303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Candara" panose="020E0502030303020204" pitchFamily="34" charset="0"/>
            </a:endParaRPr>
          </a:p>
        </p:txBody>
      </p:sp>
      <p:pic>
        <p:nvPicPr>
          <p:cNvPr id="24579" name="صورة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878263"/>
            <a:ext cx="48006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6781800" cy="9906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latin typeface="Candara" pitchFamily="34" charset="0"/>
              </a:rPr>
              <a:t>The Harderian gland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029200"/>
          </a:xfrm>
        </p:spPr>
        <p:txBody>
          <a:bodyPr rtlCol="0" anchor="t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Candara" panose="020E0502030303020204" pitchFamily="34" charset="0"/>
              </a:rPr>
              <a:t>Harderian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secretions coat the eye, and drain down into the nose through the nasolacrimal duct. A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rat may smear the secretions around his </a:t>
            </a:r>
            <a:r>
              <a:rPr lang="en-US" dirty="0" smtClean="0">
                <a:latin typeface="Candara" panose="020E0502030303020204" pitchFamily="34" charset="0"/>
              </a:rPr>
              <a:t>nose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andara" panose="020E0502030303020204" pitchFamily="34" charset="0"/>
              </a:rPr>
              <a:t>Involves </a:t>
            </a:r>
            <a:r>
              <a:rPr lang="en-US" dirty="0">
                <a:latin typeface="Candara" panose="020E0502030303020204" pitchFamily="34" charset="0"/>
              </a:rPr>
              <a:t>muscarinic receptors</a:t>
            </a:r>
            <a:endParaRPr lang="en-US" dirty="0" smtClean="0">
              <a:latin typeface="Candara" panose="020E0502030303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Candara" panose="020E0502030303020204" pitchFamily="34" charset="0"/>
              </a:rPr>
              <a:t>Hypersecretion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in stressed rats is often referred to as "red tears" (</a:t>
            </a:r>
            <a:r>
              <a:rPr lang="en-US" dirty="0" err="1">
                <a:latin typeface="Candara" panose="020E0502030303020204" pitchFamily="34" charset="0"/>
              </a:rPr>
              <a:t>chromodacryorrhea</a:t>
            </a:r>
            <a:r>
              <a:rPr lang="en-US" dirty="0" smtClean="0">
                <a:latin typeface="Candara" panose="020E0502030303020204" pitchFamily="34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ndara" panose="020E0502030303020204" pitchFamily="34" charset="0"/>
              </a:rPr>
              <a:t>Rats overproduce </a:t>
            </a:r>
            <a:r>
              <a:rPr lang="en-US" dirty="0" err="1">
                <a:latin typeface="Candara" panose="020E0502030303020204" pitchFamily="34" charset="0"/>
              </a:rPr>
              <a:t>porphyrin</a:t>
            </a:r>
            <a:r>
              <a:rPr lang="en-US" dirty="0">
                <a:latin typeface="Candara" panose="020E0502030303020204" pitchFamily="34" charset="0"/>
              </a:rPr>
              <a:t> when they are:</a:t>
            </a: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ndara" panose="020E0502030303020204" pitchFamily="34" charset="0"/>
              </a:rPr>
              <a:t>Stressed, ill, or poorly fed </a:t>
            </a: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ndara" panose="020E0502030303020204" pitchFamily="34" charset="0"/>
              </a:rPr>
              <a:t>Water deprivation </a:t>
            </a: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ndara" panose="020E0502030303020204" pitchFamily="34" charset="0"/>
              </a:rPr>
              <a:t>Joint pain , morphine withdrawal</a:t>
            </a: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ndara" panose="020E0502030303020204" pitchFamily="34" charset="0"/>
              </a:rPr>
              <a:t>Acetylcholine injections</a:t>
            </a:r>
            <a:endParaRPr lang="en-US" dirty="0" smtClean="0">
              <a:latin typeface="Candara" panose="020E0502030303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andara" panose="020E0502030303020204" pitchFamily="34" charset="0"/>
              </a:rPr>
              <a:t>After </a:t>
            </a:r>
            <a:r>
              <a:rPr lang="en-US" dirty="0">
                <a:latin typeface="Candara" panose="020E0502030303020204" pitchFamily="34" charset="0"/>
              </a:rPr>
              <a:t>injection with acetylcholine, for example, profuse amounts of </a:t>
            </a:r>
            <a:r>
              <a:rPr lang="en-US" dirty="0" err="1">
                <a:latin typeface="Candara" panose="020E0502030303020204" pitchFamily="34" charset="0"/>
              </a:rPr>
              <a:t>porphyrin</a:t>
            </a:r>
            <a:r>
              <a:rPr lang="en-US" dirty="0">
                <a:latin typeface="Candara" panose="020E0502030303020204" pitchFamily="34" charset="0"/>
              </a:rPr>
              <a:t> were secreted almost immediately and overflowed the eye to stain the eyelids within minutes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990725"/>
            <a:ext cx="30670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1200"/>
            <a:ext cx="56388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15200" cy="9906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latin typeface="Candara" pitchFamily="34" charset="0"/>
              </a:rPr>
              <a:t>The Harderian gland secretion </a:t>
            </a:r>
          </a:p>
        </p:txBody>
      </p:sp>
      <p:sp>
        <p:nvSpPr>
          <p:cNvPr id="2" name="سهم إلى اليمين 1"/>
          <p:cNvSpPr/>
          <p:nvPr/>
        </p:nvSpPr>
        <p:spPr>
          <a:xfrm rot="4356764">
            <a:off x="6488113" y="2151062"/>
            <a:ext cx="655638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سهم إلى اليمين 5"/>
          <p:cNvSpPr/>
          <p:nvPr/>
        </p:nvSpPr>
        <p:spPr>
          <a:xfrm rot="6089484">
            <a:off x="3086894" y="2651919"/>
            <a:ext cx="655638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990600"/>
          </a:xfrm>
        </p:spPr>
        <p:txBody>
          <a:bodyPr/>
          <a:lstStyle/>
          <a:p>
            <a:pPr eaLnBrk="1" hangingPunct="1"/>
            <a:r>
              <a:rPr lang="en-US" sz="4800" b="1" i="1" smtClean="0">
                <a:latin typeface="Candara" pitchFamily="34" charset="0"/>
              </a:rPr>
              <a:t>The Harderian gland 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2895600"/>
          </a:xfrm>
        </p:spPr>
        <p:txBody>
          <a:bodyPr anchor="t"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  <a:latin typeface="Candara" pitchFamily="34" charset="0"/>
              </a:rPr>
              <a:t>Cholinergic agonists such as neostigmine, carbachol, and pilocarpine caused chromodacryorrhea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  <a:latin typeface="Candara" pitchFamily="34" charset="0"/>
              </a:rPr>
              <a:t>Nicotine does not !!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  <a:latin typeface="Candara" pitchFamily="34" charset="0"/>
              </a:rPr>
              <a:t>Atropine blockes chromodacryorrhea induced by systemic administration of direct-acting cholinergic agonists !!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  <a:latin typeface="Candara" pitchFamily="34" charset="0"/>
              </a:rPr>
              <a:t>Thus, chromodacryorrhea appears to be a muscarinic receptor-related event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763000" cy="990600"/>
          </a:xfrm>
        </p:spPr>
        <p:txBody>
          <a:bodyPr/>
          <a:lstStyle/>
          <a:p>
            <a:pPr algn="ctr" eaLnBrk="1" hangingPunct="1"/>
            <a:r>
              <a:rPr lang="en-US" sz="4700" b="1" i="1" smtClean="0">
                <a:latin typeface="Candara" pitchFamily="34" charset="0"/>
              </a:rPr>
              <a:t> Experimental protocol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343400"/>
          </a:xfrm>
        </p:spPr>
        <p:txBody>
          <a:bodyPr anchor="t"/>
          <a:lstStyle/>
          <a:p>
            <a:pPr marL="457200" indent="-457200" eaLnBrk="1" hangingPunct="1">
              <a:lnSpc>
                <a:spcPct val="90000"/>
              </a:lnSpc>
              <a:buFont typeface="Arial" charset="0"/>
              <a:buNone/>
            </a:pPr>
            <a:r>
              <a:rPr lang="en-US" u="sng" smtClean="0"/>
              <a:t>  Procedure:</a:t>
            </a:r>
            <a:endParaRPr lang="en-US" smtClean="0"/>
          </a:p>
          <a:p>
            <a:pPr marL="738188" lvl="1" indent="-419100">
              <a:buFont typeface="Arial" charset="0"/>
              <a:buAutoNum type="arabicPeriod"/>
            </a:pPr>
            <a:r>
              <a:rPr lang="en-US" smtClean="0"/>
              <a:t>Inject 100 mg/kg of Pilocarpine I.P into a rat. </a:t>
            </a:r>
          </a:p>
          <a:p>
            <a:pPr marL="738188" lvl="1" indent="-419100">
              <a:buFont typeface="Arial" charset="0"/>
              <a:buAutoNum type="arabicPeriod"/>
            </a:pPr>
            <a:r>
              <a:rPr lang="en-US" smtClean="0"/>
              <a:t>Examine the eyes for tears by wiping the eyelids with cotton to detect the bloody tears. Note salivation and nasal secretion…..etc.</a:t>
            </a:r>
          </a:p>
          <a:p>
            <a:pPr marL="738188" lvl="1" indent="-419100">
              <a:buFont typeface="Arial" charset="0"/>
              <a:buAutoNum type="arabicPeriod"/>
            </a:pPr>
            <a:r>
              <a:rPr lang="en-US" smtClean="0"/>
              <a:t>Inject another rat with 1 mg/kg of atropine I.P, wait about 15-25 minutes, and inject the rat with Pilocarpine 100 mg/kg I.P.</a:t>
            </a:r>
          </a:p>
          <a:p>
            <a:pPr marL="738188" lvl="1" indent="-419100">
              <a:buFont typeface="Arial" charset="0"/>
              <a:buAutoNum type="arabicPeriod"/>
            </a:pPr>
            <a:r>
              <a:rPr lang="en-US" smtClean="0"/>
              <a:t>Examine for bloody tears, salivation and nasal secretion….etc</a:t>
            </a:r>
            <a:endParaRPr lang="en-US" smtClean="0">
              <a:solidFill>
                <a:schemeClr val="tx1"/>
              </a:solidFill>
              <a:latin typeface="Candara" pitchFamily="34" charset="0"/>
            </a:endParaRPr>
          </a:p>
          <a:p>
            <a:pPr marL="738188" lvl="1" indent="-4191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mtClean="0">
              <a:solidFill>
                <a:schemeClr val="tx1"/>
              </a:solidFill>
              <a:latin typeface="Candara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29" name="Group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51967"/>
              </p:ext>
            </p:extLst>
          </p:nvPr>
        </p:nvGraphicFramePr>
        <p:xfrm>
          <a:off x="990600" y="1752600"/>
          <a:ext cx="7162800" cy="4459290"/>
        </p:xfrm>
        <a:graphic>
          <a:graphicData uri="http://schemas.openxmlformats.org/drawingml/2006/table">
            <a:tbl>
              <a:tblPr/>
              <a:tblGrid>
                <a:gridCol w="1463675"/>
                <a:gridCol w="1328738"/>
                <a:gridCol w="1728787"/>
                <a:gridCol w="1597025"/>
                <a:gridCol w="1044575"/>
              </a:tblGrid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Pilocarpine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Atropine+ Pilocarpine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Effectors organ/gland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Receptor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Bloody tears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Salivation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Urination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Defecation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Tremor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Sk.M. contraction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47" name="Title 1"/>
          <p:cNvSpPr>
            <a:spLocks/>
          </p:cNvSpPr>
          <p:nvPr/>
        </p:nvSpPr>
        <p:spPr bwMode="auto">
          <a:xfrm>
            <a:off x="0" y="4572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300" b="1" i="1">
                <a:solidFill>
                  <a:srgbClr val="262626"/>
                </a:solidFill>
                <a:latin typeface="Candara" pitchFamily="34" charset="0"/>
              </a:rPr>
              <a:t>Results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81800" cy="990600"/>
          </a:xfrm>
        </p:spPr>
        <p:txBody>
          <a:bodyPr/>
          <a:lstStyle/>
          <a:p>
            <a:pPr eaLnBrk="1" hangingPunct="1"/>
            <a:r>
              <a:rPr lang="en-US" sz="4800" b="1" i="1" smtClean="0">
                <a:latin typeface="Candara" pitchFamily="34" charset="0"/>
              </a:rPr>
              <a:t>Nervous System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52400" y="1117600"/>
            <a:ext cx="6858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ndara" pitchFamily="34" charset="0"/>
              </a:rPr>
              <a:t>The nervous system consists of the </a:t>
            </a:r>
            <a:r>
              <a:rPr lang="en-US" dirty="0" smtClean="0">
                <a:solidFill>
                  <a:schemeClr val="accent1"/>
                </a:solidFill>
                <a:latin typeface="Candara" pitchFamily="34" charset="0"/>
              </a:rPr>
              <a:t>brain, spinal cord, sensory organs</a:t>
            </a:r>
            <a:r>
              <a:rPr lang="en-US" dirty="0" smtClean="0">
                <a:latin typeface="Candara" pitchFamily="34" charset="0"/>
              </a:rPr>
              <a:t>, and all of the</a:t>
            </a:r>
            <a:r>
              <a:rPr lang="en-US" dirty="0" smtClean="0">
                <a:solidFill>
                  <a:schemeClr val="accent1"/>
                </a:solidFill>
                <a:latin typeface="Candara" pitchFamily="34" charset="0"/>
              </a:rPr>
              <a:t> nerves</a:t>
            </a:r>
            <a:r>
              <a:rPr lang="en-US" dirty="0" smtClean="0">
                <a:latin typeface="Candara" pitchFamily="34" charset="0"/>
              </a:rPr>
              <a:t> that connect these organs with the rest of the body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ndara" pitchFamily="34" charset="0"/>
              </a:rPr>
              <a:t>The brain and spinal cord form the control center known as the </a:t>
            </a:r>
            <a:r>
              <a:rPr lang="en-US" dirty="0" smtClean="0">
                <a:solidFill>
                  <a:schemeClr val="accent1"/>
                </a:solidFill>
                <a:latin typeface="Candara" pitchFamily="34" charset="0"/>
              </a:rPr>
              <a:t>central nervous system (CNS),</a:t>
            </a:r>
            <a:r>
              <a:rPr lang="en-US" dirty="0" smtClean="0">
                <a:latin typeface="Candara" pitchFamily="34" charset="0"/>
              </a:rPr>
              <a:t> where information is evaluated and decisions are made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ndara" pitchFamily="34" charset="0"/>
              </a:rPr>
              <a:t>The sensory nerves and sense organs of the </a:t>
            </a:r>
            <a:r>
              <a:rPr lang="en-US" dirty="0" smtClean="0">
                <a:solidFill>
                  <a:schemeClr val="accent1"/>
                </a:solidFill>
                <a:latin typeface="Candara" pitchFamily="34" charset="0"/>
              </a:rPr>
              <a:t>peripheral nervous system (PNS)</a:t>
            </a:r>
            <a:r>
              <a:rPr lang="en-US" dirty="0" smtClean="0">
                <a:latin typeface="Candara" pitchFamily="34" charset="0"/>
              </a:rPr>
              <a:t> send information to CNS and regulate organs functions by efferent and afferent nerves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r="12820"/>
          <a:stretch/>
        </p:blipFill>
        <p:spPr>
          <a:xfrm>
            <a:off x="7010400" y="1282700"/>
            <a:ext cx="20574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818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Autonomic Nervous </a:t>
            </a: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System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Candara" pitchFamily="34" charset="0"/>
              </a:rPr>
              <a:t>The autonomic nervous system conveys all the outputs from the CNS to the rest of the body, except for the motor innervation of skeletal muscle</a:t>
            </a:r>
          </a:p>
          <a:p>
            <a:pPr eaLnBrk="1" hangingPunct="1"/>
            <a:r>
              <a:rPr lang="en-US" sz="2000" smtClean="0">
                <a:latin typeface="Candara" pitchFamily="34" charset="0"/>
              </a:rPr>
              <a:t>Compose of two neurons, the </a:t>
            </a:r>
            <a:r>
              <a:rPr lang="en-US" sz="2000" smtClean="0">
                <a:solidFill>
                  <a:schemeClr val="accent1"/>
                </a:solidFill>
                <a:latin typeface="Candara" pitchFamily="34" charset="0"/>
              </a:rPr>
              <a:t>pre-ganglionic neuron</a:t>
            </a:r>
            <a:r>
              <a:rPr lang="en-US" sz="2000" smtClean="0">
                <a:latin typeface="Candara" pitchFamily="34" charset="0"/>
              </a:rPr>
              <a:t> with cell body in the CNS and the </a:t>
            </a:r>
            <a:r>
              <a:rPr lang="en-US" sz="2000" smtClean="0">
                <a:solidFill>
                  <a:schemeClr val="accent1"/>
                </a:solidFill>
                <a:latin typeface="Candara" pitchFamily="34" charset="0"/>
              </a:rPr>
              <a:t>post-ganglionic neuron</a:t>
            </a:r>
            <a:r>
              <a:rPr lang="en-US" sz="2000" smtClean="0">
                <a:latin typeface="Candara" pitchFamily="34" charset="0"/>
              </a:rPr>
              <a:t> with cell body in the autonomic ganglia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accent1"/>
                </a:solidFill>
                <a:latin typeface="Candara" pitchFamily="34" charset="0"/>
              </a:rPr>
              <a:t>The main processes that it regulates 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Control circulation, respiration, digestion, and body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Contraction and relaxation of vascular and visceral smooth muscle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All exocrine and certain endocrine secretions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The heartbeat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Energy metabolism, particularly in liver and skeletal muscle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accent1"/>
                </a:solidFill>
                <a:latin typeface="Candara" pitchFamily="34" charset="0"/>
              </a:rPr>
              <a:t>Three main parts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sympathetic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parasympathetic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The enteric 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818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Autonomic Nervous </a:t>
            </a: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System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257800"/>
          </a:xfrm>
        </p:spPr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Parasympathomimetic</a:t>
            </a:r>
            <a:r>
              <a:rPr lang="en-US" altLang="zh-CN" dirty="0" smtClean="0"/>
              <a:t> nervous system innervates a large number of organs. </a:t>
            </a:r>
          </a:p>
          <a:p>
            <a:r>
              <a:rPr lang="en-US" altLang="zh-CN" dirty="0" smtClean="0"/>
              <a:t>The neurotransmitter acetylcholine (</a:t>
            </a:r>
            <a:r>
              <a:rPr lang="en-US" altLang="zh-CN" dirty="0" smtClean="0">
                <a:solidFill>
                  <a:srgbClr val="FF0000"/>
                </a:solidFill>
              </a:rPr>
              <a:t>Ach</a:t>
            </a:r>
            <a:r>
              <a:rPr lang="en-US" altLang="zh-CN" dirty="0" smtClean="0"/>
              <a:t>) mediates the transmission of impulses from the preganglionic neurons to postganglionic neurons as well as the transmission of impulses from postganglionic nerve terminals to the effector organs. </a:t>
            </a:r>
          </a:p>
          <a:p>
            <a:r>
              <a:rPr lang="en-US" altLang="zh-CN" dirty="0" smtClean="0"/>
              <a:t>The action of Ach at the effector organ can be mimicked by drugs like </a:t>
            </a:r>
            <a:r>
              <a:rPr lang="en-US" altLang="zh-CN" dirty="0" err="1" smtClean="0"/>
              <a:t>Carbachol</a:t>
            </a:r>
            <a:r>
              <a:rPr lang="en-US" altLang="zh-CN" dirty="0" smtClean="0"/>
              <a:t>, methacholine, or </a:t>
            </a:r>
            <a:r>
              <a:rPr lang="en-US" altLang="zh-CN" dirty="0" err="1" smtClean="0"/>
              <a:t>muscarine</a:t>
            </a:r>
            <a:r>
              <a:rPr lang="en-US" altLang="zh-CN" dirty="0" smtClean="0"/>
              <a:t>. The sites at which Ach and the </a:t>
            </a:r>
            <a:r>
              <a:rPr lang="en-US" altLang="zh-CN" dirty="0" err="1" smtClean="0"/>
              <a:t>Parasympathomimetics</a:t>
            </a:r>
            <a:r>
              <a:rPr lang="en-US" altLang="zh-CN" dirty="0" smtClean="0"/>
              <a:t> act are called </a:t>
            </a:r>
            <a:r>
              <a:rPr lang="en-US" altLang="zh-CN" dirty="0" smtClean="0">
                <a:solidFill>
                  <a:srgbClr val="FF0000"/>
                </a:solidFill>
              </a:rPr>
              <a:t>Muscarinic receptors</a:t>
            </a:r>
            <a:r>
              <a:rPr lang="en-US" altLang="zh-CN" dirty="0" smtClean="0"/>
              <a:t> (</a:t>
            </a:r>
            <a:r>
              <a:rPr lang="en-US" altLang="zh-CN" dirty="0" smtClean="0">
                <a:solidFill>
                  <a:srgbClr val="FF0000"/>
                </a:solidFill>
              </a:rPr>
              <a:t>M</a:t>
            </a:r>
            <a:r>
              <a:rPr lang="en-US" altLang="zh-CN" dirty="0" smtClean="0"/>
              <a:t> receptors) and they are sensitive to block by atropine 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81800" cy="990600"/>
          </a:xfrm>
        </p:spPr>
        <p:txBody>
          <a:bodyPr/>
          <a:lstStyle/>
          <a:p>
            <a:pPr eaLnBrk="1" hangingPunct="1"/>
            <a:r>
              <a:rPr lang="en-US" sz="4800" b="1" i="1" smtClean="0">
                <a:latin typeface="Candara" pitchFamily="34" charset="0"/>
              </a:rPr>
              <a:t>Parasympathetic N.S.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3048000" cy="4191000"/>
          </a:xfrm>
        </p:spPr>
        <p:txBody>
          <a:bodyPr/>
          <a:lstStyle/>
          <a:p>
            <a:pPr eaLnBrk="1" hangingPunct="1"/>
            <a:r>
              <a:rPr lang="en-US" sz="2200" smtClean="0">
                <a:latin typeface="Candara" pitchFamily="34" charset="0"/>
              </a:rPr>
              <a:t>Ach is the only neurotransmitter of this system that can act on two types of receptors: Nicotinic R. and Muscarinic R.</a:t>
            </a:r>
            <a:endParaRPr lang="en-US" sz="2000" smtClean="0">
              <a:latin typeface="Candara" pitchFamily="34" charset="0"/>
            </a:endParaRPr>
          </a:p>
        </p:txBody>
      </p:sp>
      <p:pic>
        <p:nvPicPr>
          <p:cNvPr id="17411" name="صورة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100" y="1066800"/>
            <a:ext cx="57277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81800" cy="990600"/>
          </a:xfrm>
        </p:spPr>
        <p:txBody>
          <a:bodyPr/>
          <a:lstStyle/>
          <a:p>
            <a:pPr eaLnBrk="1" hangingPunct="1"/>
            <a:r>
              <a:rPr lang="en-US" sz="4800" b="1" i="1" smtClean="0">
                <a:latin typeface="Candara" pitchFamily="34" charset="0"/>
              </a:rPr>
              <a:t>Muscarinic Receptors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410200"/>
          </a:xfrm>
        </p:spPr>
        <p:txBody>
          <a:bodyPr anchor="t"/>
          <a:lstStyle/>
          <a:p>
            <a:pPr eaLnBrk="1" hangingPunct="1"/>
            <a:r>
              <a:rPr lang="en-US" sz="2300" smtClean="0">
                <a:latin typeface="Candara" pitchFamily="34" charset="0"/>
              </a:rPr>
              <a:t>G. protein coupled receptors</a:t>
            </a:r>
          </a:p>
          <a:p>
            <a:pPr eaLnBrk="1" hangingPunct="1"/>
            <a:r>
              <a:rPr lang="en-US" sz="2300" smtClean="0">
                <a:latin typeface="Candara" pitchFamily="34" charset="0"/>
              </a:rPr>
              <a:t>Five types of these receptors (M1-M5)</a:t>
            </a:r>
          </a:p>
          <a:p>
            <a:pPr eaLnBrk="1" hangingPunct="1"/>
            <a:r>
              <a:rPr lang="en-US" sz="2300" smtClean="0">
                <a:solidFill>
                  <a:schemeClr val="accent1"/>
                </a:solidFill>
                <a:latin typeface="Candara" pitchFamily="34" charset="0"/>
              </a:rPr>
              <a:t>M1 receptors (neural</a:t>
            </a:r>
            <a:r>
              <a:rPr lang="en-US" sz="2300" smtClean="0">
                <a:latin typeface="Candara" pitchFamily="34" charset="0"/>
              </a:rPr>
              <a:t>): C.N.S., gastric parietal cells, they mediate an excitatory effect result an increase of acid secretion</a:t>
            </a:r>
          </a:p>
          <a:p>
            <a:pPr eaLnBrk="1" hangingPunct="1"/>
            <a:r>
              <a:rPr lang="en-US" sz="2300" smtClean="0">
                <a:solidFill>
                  <a:schemeClr val="accent1"/>
                </a:solidFill>
                <a:latin typeface="Candara" pitchFamily="34" charset="0"/>
              </a:rPr>
              <a:t>M2 receptors (cardiac);</a:t>
            </a:r>
            <a:r>
              <a:rPr lang="en-US" sz="2300" smtClean="0">
                <a:latin typeface="Candara" pitchFamily="34" charset="0"/>
              </a:rPr>
              <a:t> present in the heart, they exert an inhibitory effects causing bradycardia</a:t>
            </a:r>
          </a:p>
          <a:p>
            <a:pPr eaLnBrk="1" hangingPunct="1"/>
            <a:r>
              <a:rPr lang="en-US" sz="2300" smtClean="0">
                <a:solidFill>
                  <a:schemeClr val="accent1"/>
                </a:solidFill>
                <a:latin typeface="Candara" pitchFamily="34" charset="0"/>
              </a:rPr>
              <a:t>M3 receptors (glandular);</a:t>
            </a:r>
            <a:r>
              <a:rPr lang="en-US" sz="2300" smtClean="0">
                <a:latin typeface="Candara" pitchFamily="34" charset="0"/>
              </a:rPr>
              <a:t> present in the smooth muscle of G.I.T., bronchial, bladder and exocrine glands; like sweat gland, salivary and lacrimal gland. They mediate excitatory effect which increases the glandular secretion and contraction of visceral smooth muscle</a:t>
            </a:r>
          </a:p>
          <a:p>
            <a:pPr eaLnBrk="1" hangingPunct="1"/>
            <a:r>
              <a:rPr lang="en-US" sz="2300" smtClean="0">
                <a:solidFill>
                  <a:schemeClr val="accent1"/>
                </a:solidFill>
                <a:latin typeface="Candara" pitchFamily="34" charset="0"/>
              </a:rPr>
              <a:t>M4 and M5 receptors</a:t>
            </a:r>
            <a:r>
              <a:rPr lang="en-US" sz="2300" smtClean="0">
                <a:latin typeface="Candara" pitchFamily="34" charset="0"/>
              </a:rPr>
              <a:t>; present in C.N.S. but their functions are not fully identified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438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parasympathomimetic Drugs</a:t>
            </a:r>
          </a:p>
        </p:txBody>
      </p:sp>
      <p:grpSp>
        <p:nvGrpSpPr>
          <p:cNvPr id="19458" name="مجموعة 30"/>
          <p:cNvGrpSpPr>
            <a:grpSpLocks/>
          </p:cNvGrpSpPr>
          <p:nvPr/>
        </p:nvGrpSpPr>
        <p:grpSpPr bwMode="auto">
          <a:xfrm>
            <a:off x="117475" y="1724025"/>
            <a:ext cx="8937625" cy="4219575"/>
            <a:chOff x="116840" y="1433175"/>
            <a:chExt cx="8938259" cy="4220250"/>
          </a:xfrm>
        </p:grpSpPr>
        <p:sp>
          <p:nvSpPr>
            <p:cNvPr id="19459" name="Rectangle 18"/>
            <p:cNvSpPr>
              <a:spLocks noChangeArrowheads="1"/>
            </p:cNvSpPr>
            <p:nvPr/>
          </p:nvSpPr>
          <p:spPr bwMode="auto">
            <a:xfrm>
              <a:off x="4556918" y="1433175"/>
              <a:ext cx="4498181" cy="420562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ndara" pitchFamily="34" charset="0"/>
                <a:cs typeface="Times New Roman" pitchFamily="18" charset="0"/>
              </a:endParaRPr>
            </a:p>
          </p:txBody>
        </p:sp>
        <p:sp>
          <p:nvSpPr>
            <p:cNvPr id="19460" name="Text Box 13"/>
            <p:cNvSpPr txBox="1">
              <a:spLocks noChangeArrowheads="1"/>
            </p:cNvSpPr>
            <p:nvPr/>
          </p:nvSpPr>
          <p:spPr bwMode="auto">
            <a:xfrm>
              <a:off x="5083175" y="2743200"/>
              <a:ext cx="3527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ndara" pitchFamily="34" charset="0"/>
                </a:rPr>
                <a:t>Cholinesterase inhibitors</a:t>
              </a:r>
            </a:p>
          </p:txBody>
        </p:sp>
        <p:sp>
          <p:nvSpPr>
            <p:cNvPr id="19461" name="Text Box 14"/>
            <p:cNvSpPr txBox="1">
              <a:spLocks noChangeArrowheads="1"/>
            </p:cNvSpPr>
            <p:nvPr/>
          </p:nvSpPr>
          <p:spPr bwMode="auto">
            <a:xfrm>
              <a:off x="4738369" y="4222571"/>
              <a:ext cx="2022954" cy="1200329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Candara" pitchFamily="34" charset="0"/>
                </a:rPr>
                <a:t>Reversible</a:t>
              </a:r>
            </a:p>
            <a:p>
              <a:pPr algn="ctr"/>
              <a:r>
                <a:rPr lang="en-US" sz="1600">
                  <a:latin typeface="Candara" pitchFamily="34" charset="0"/>
                </a:rPr>
                <a:t>PHYSOSTIGMINE</a:t>
              </a:r>
            </a:p>
            <a:p>
              <a:pPr algn="ctr"/>
              <a:r>
                <a:rPr lang="en-US" sz="1600">
                  <a:latin typeface="Candara" pitchFamily="34" charset="0"/>
                </a:rPr>
                <a:t>NEOSTIGMINE</a:t>
              </a:r>
            </a:p>
            <a:p>
              <a:pPr algn="ctr"/>
              <a:r>
                <a:rPr lang="en-US" sz="1600">
                  <a:latin typeface="Candara" pitchFamily="34" charset="0"/>
                </a:rPr>
                <a:t>PYRIDOSTIGMINE</a:t>
              </a:r>
            </a:p>
          </p:txBody>
        </p:sp>
        <p:sp>
          <p:nvSpPr>
            <p:cNvPr id="19462" name="Text Box 15"/>
            <p:cNvSpPr txBox="1">
              <a:spLocks noChangeArrowheads="1"/>
            </p:cNvSpPr>
            <p:nvPr/>
          </p:nvSpPr>
          <p:spPr bwMode="auto">
            <a:xfrm>
              <a:off x="6857999" y="4235271"/>
              <a:ext cx="2057401" cy="116955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Candara" pitchFamily="34" charset="0"/>
                </a:rPr>
                <a:t>Irreversible</a:t>
              </a:r>
            </a:p>
            <a:p>
              <a:pPr algn="ctr"/>
              <a:r>
                <a:rPr lang="en-US" sz="2000">
                  <a:latin typeface="Candara" pitchFamily="34" charset="0"/>
                </a:rPr>
                <a:t>Organo Phosphates</a:t>
              </a:r>
            </a:p>
            <a:p>
              <a:pPr algn="ctr"/>
              <a:endParaRPr lang="en-US" sz="600">
                <a:latin typeface="Candara" pitchFamily="34" charset="0"/>
              </a:endParaRPr>
            </a:p>
          </p:txBody>
        </p:sp>
        <p:sp>
          <p:nvSpPr>
            <p:cNvPr id="19463" name="Text Box 12"/>
            <p:cNvSpPr txBox="1">
              <a:spLocks noChangeArrowheads="1"/>
            </p:cNvSpPr>
            <p:nvPr/>
          </p:nvSpPr>
          <p:spPr bwMode="auto">
            <a:xfrm>
              <a:off x="5788819" y="1605421"/>
              <a:ext cx="2069797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ndara" pitchFamily="34" charset="0"/>
                </a:rPr>
                <a:t>Indirect-acting</a:t>
              </a:r>
            </a:p>
          </p:txBody>
        </p:sp>
        <p:sp>
          <p:nvSpPr>
            <p:cNvPr id="19464" name="Line 22"/>
            <p:cNvSpPr>
              <a:spLocks noChangeShapeType="1"/>
            </p:cNvSpPr>
            <p:nvPr/>
          </p:nvSpPr>
          <p:spPr bwMode="auto">
            <a:xfrm>
              <a:off x="6713538" y="219041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23"/>
            <p:cNvSpPr>
              <a:spLocks noChangeShapeType="1"/>
            </p:cNvSpPr>
            <p:nvPr/>
          </p:nvSpPr>
          <p:spPr bwMode="auto">
            <a:xfrm flipH="1">
              <a:off x="5715000" y="3276600"/>
              <a:ext cx="888524" cy="797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24"/>
            <p:cNvSpPr>
              <a:spLocks noChangeShapeType="1"/>
            </p:cNvSpPr>
            <p:nvPr/>
          </p:nvSpPr>
          <p:spPr bwMode="auto">
            <a:xfrm>
              <a:off x="6934200" y="3276600"/>
              <a:ext cx="898714" cy="862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Rectangle 17"/>
            <p:cNvSpPr>
              <a:spLocks noChangeArrowheads="1"/>
            </p:cNvSpPr>
            <p:nvPr/>
          </p:nvSpPr>
          <p:spPr bwMode="auto">
            <a:xfrm>
              <a:off x="116840" y="1447800"/>
              <a:ext cx="4343400" cy="420562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ndara" pitchFamily="34" charset="0"/>
                <a:cs typeface="Times New Roman" pitchFamily="18" charset="0"/>
              </a:endParaRPr>
            </a:p>
          </p:txBody>
        </p:sp>
        <p:sp>
          <p:nvSpPr>
            <p:cNvPr id="19468" name="Text Box 8"/>
            <p:cNvSpPr txBox="1">
              <a:spLocks noChangeArrowheads="1"/>
            </p:cNvSpPr>
            <p:nvPr/>
          </p:nvSpPr>
          <p:spPr bwMode="auto">
            <a:xfrm>
              <a:off x="1352550" y="1530353"/>
              <a:ext cx="1845377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ndara" pitchFamily="34" charset="0"/>
                </a:rPr>
                <a:t>Direct-acting</a:t>
              </a:r>
            </a:p>
          </p:txBody>
        </p:sp>
        <p:sp>
          <p:nvSpPr>
            <p:cNvPr id="19469" name="Text Box 9"/>
            <p:cNvSpPr txBox="1">
              <a:spLocks noChangeArrowheads="1"/>
            </p:cNvSpPr>
            <p:nvPr/>
          </p:nvSpPr>
          <p:spPr bwMode="auto">
            <a:xfrm>
              <a:off x="1036638" y="2670494"/>
              <a:ext cx="26431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ndara" pitchFamily="34" charset="0"/>
                </a:rPr>
                <a:t>Receptor agonists</a:t>
              </a:r>
            </a:p>
          </p:txBody>
        </p:sp>
        <p:sp>
          <p:nvSpPr>
            <p:cNvPr id="19470" name="Text Box 10"/>
            <p:cNvSpPr txBox="1">
              <a:spLocks noChangeArrowheads="1"/>
            </p:cNvSpPr>
            <p:nvPr/>
          </p:nvSpPr>
          <p:spPr bwMode="auto">
            <a:xfrm>
              <a:off x="223043" y="4206876"/>
              <a:ext cx="2135188" cy="1200329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Candara" pitchFamily="34" charset="0"/>
                </a:rPr>
                <a:t>Choline esters</a:t>
              </a:r>
              <a:endParaRPr lang="en-US" sz="1600">
                <a:latin typeface="Candara" pitchFamily="34" charset="0"/>
              </a:endParaRPr>
            </a:p>
            <a:p>
              <a:pPr algn="ctr"/>
              <a:r>
                <a:rPr lang="en-US" sz="1600">
                  <a:latin typeface="Candara" pitchFamily="34" charset="0"/>
                </a:rPr>
                <a:t>METHACHOLINE</a:t>
              </a:r>
            </a:p>
            <a:p>
              <a:pPr algn="ctr"/>
              <a:r>
                <a:rPr lang="en-US" sz="1600">
                  <a:latin typeface="Candara" pitchFamily="34" charset="0"/>
                </a:rPr>
                <a:t>CARBACHOL</a:t>
              </a:r>
            </a:p>
            <a:p>
              <a:pPr algn="ctr"/>
              <a:r>
                <a:rPr lang="en-US" sz="1600">
                  <a:latin typeface="Candara" pitchFamily="34" charset="0"/>
                </a:rPr>
                <a:t>BETHACHOLINE</a:t>
              </a:r>
            </a:p>
          </p:txBody>
        </p:sp>
        <p:sp>
          <p:nvSpPr>
            <p:cNvPr id="19471" name="Text Box 11"/>
            <p:cNvSpPr txBox="1">
              <a:spLocks noChangeArrowheads="1"/>
            </p:cNvSpPr>
            <p:nvPr/>
          </p:nvSpPr>
          <p:spPr bwMode="auto">
            <a:xfrm>
              <a:off x="2400301" y="4207194"/>
              <a:ext cx="1942148" cy="1200329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Candara" pitchFamily="34" charset="0"/>
                </a:rPr>
                <a:t>Alkaloids</a:t>
              </a:r>
            </a:p>
            <a:p>
              <a:pPr algn="ctr"/>
              <a:endParaRPr lang="en-US" sz="1400">
                <a:latin typeface="Candara" pitchFamily="34" charset="0"/>
              </a:endParaRPr>
            </a:p>
            <a:p>
              <a:pPr algn="ctr"/>
              <a:r>
                <a:rPr lang="en-US" sz="1600">
                  <a:latin typeface="Candara" pitchFamily="34" charset="0"/>
                </a:rPr>
                <a:t>PILOCARPINE</a:t>
              </a:r>
            </a:p>
            <a:p>
              <a:pPr algn="ctr"/>
              <a:endParaRPr lang="en-US">
                <a:latin typeface="Candara" pitchFamily="34" charset="0"/>
              </a:endParaRPr>
            </a:p>
          </p:txBody>
        </p:sp>
        <p:sp>
          <p:nvSpPr>
            <p:cNvPr id="19472" name="Line 19"/>
            <p:cNvSpPr>
              <a:spLocks noChangeShapeType="1"/>
            </p:cNvSpPr>
            <p:nvPr/>
          </p:nvSpPr>
          <p:spPr bwMode="auto">
            <a:xfrm>
              <a:off x="2288540" y="2115346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20"/>
            <p:cNvSpPr>
              <a:spLocks noChangeShapeType="1"/>
            </p:cNvSpPr>
            <p:nvPr/>
          </p:nvSpPr>
          <p:spPr bwMode="auto">
            <a:xfrm flipH="1">
              <a:off x="1155700" y="3165794"/>
              <a:ext cx="1066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1"/>
            <p:cNvSpPr>
              <a:spLocks noChangeShapeType="1"/>
            </p:cNvSpPr>
            <p:nvPr/>
          </p:nvSpPr>
          <p:spPr bwMode="auto">
            <a:xfrm>
              <a:off x="2486660" y="3170238"/>
              <a:ext cx="955040" cy="968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43800" cy="9906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latin typeface="Candara" pitchFamily="34" charset="0"/>
              </a:rPr>
              <a:t>Antimuscarinic agents</a:t>
            </a:r>
          </a:p>
        </p:txBody>
      </p:sp>
      <p:sp>
        <p:nvSpPr>
          <p:cNvPr id="20482" name="مستطيل 2"/>
          <p:cNvSpPr>
            <a:spLocks noChangeArrowheads="1"/>
          </p:cNvSpPr>
          <p:nvPr/>
        </p:nvSpPr>
        <p:spPr bwMode="auto">
          <a:xfrm>
            <a:off x="228600" y="1447800"/>
            <a:ext cx="88392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Block  M.R.  cause an inhibition of all M. function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Have little or no action at skeletal   N.M.J.  or autonomic ganglia, they do not block N.R . 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Reverse excessive cholinergic effects (reverse DUMBBELLS)</a:t>
            </a:r>
          </a:p>
          <a:p>
            <a:pPr marL="285750" indent="-285750">
              <a:buFont typeface="Arial" charset="0"/>
              <a:buChar char="•"/>
            </a:pPr>
            <a:endParaRPr lang="en-US" sz="2200">
              <a:latin typeface="Candara" pitchFamily="34" charset="0"/>
            </a:endParaRPr>
          </a:p>
        </p:txBody>
      </p:sp>
      <p:pic>
        <p:nvPicPr>
          <p:cNvPr id="20483" name="صورة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2863" y="2971800"/>
            <a:ext cx="6484937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43800" cy="9906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latin typeface="Candara" pitchFamily="34" charset="0"/>
              </a:rPr>
              <a:t>Antimuscarinic agents</a:t>
            </a:r>
          </a:p>
        </p:txBody>
      </p:sp>
      <p:sp>
        <p:nvSpPr>
          <p:cNvPr id="21506" name="مستطيل 2"/>
          <p:cNvSpPr>
            <a:spLocks noChangeArrowheads="1"/>
          </p:cNvSpPr>
          <p:nvPr/>
        </p:nvSpPr>
        <p:spPr bwMode="auto">
          <a:xfrm>
            <a:off x="152400" y="1570038"/>
            <a:ext cx="8839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 Atropine (Hyoscyamine)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>
                <a:latin typeface="Candara" pitchFamily="34" charset="0"/>
              </a:rPr>
              <a:t>Orally absorbed ,  cross BBB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>
                <a:latin typeface="Candara" pitchFamily="34" charset="0"/>
              </a:rPr>
              <a:t>Competitive antagonist to Ach at all muscarinic receptors</a:t>
            </a:r>
          </a:p>
          <a:p>
            <a:pPr marL="742950" lvl="1" indent="-285750">
              <a:buFont typeface="Arial" charset="0"/>
              <a:buChar char="•"/>
            </a:pPr>
            <a:endParaRPr lang="en-US" sz="2200">
              <a:latin typeface="Candara" pitchFamily="34" charset="0"/>
            </a:endParaRPr>
          </a:p>
        </p:txBody>
      </p:sp>
      <p:pic>
        <p:nvPicPr>
          <p:cNvPr id="21507" name="صورة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8138" y="2747963"/>
            <a:ext cx="4843462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مستطيل 5"/>
          <p:cNvSpPr>
            <a:spLocks noChangeArrowheads="1"/>
          </p:cNvSpPr>
          <p:nvPr/>
        </p:nvSpPr>
        <p:spPr bwMode="auto">
          <a:xfrm>
            <a:off x="76200" y="4310063"/>
            <a:ext cx="8915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Scopolamine: anti-motion sickness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Pirenzepine: block M.R. of the gastric parietal glands; hence it is preferred in the treatment of gastric ulcer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Ipratropine: useful in the treatment of asthma to decrease secretion &amp; dilate obstructed air 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793</TotalTime>
  <Words>880</Words>
  <Application>Microsoft Office PowerPoint</Application>
  <PresentationFormat>عرض على الشاشة (3:4)‏</PresentationFormat>
  <Paragraphs>113</Paragraphs>
  <Slides>17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宋体</vt:lpstr>
      <vt:lpstr>Arial</vt:lpstr>
      <vt:lpstr>Calibri</vt:lpstr>
      <vt:lpstr>Candara</vt:lpstr>
      <vt:lpstr>Impact</vt:lpstr>
      <vt:lpstr>Times New Roman</vt:lpstr>
      <vt:lpstr>NewsPrint</vt:lpstr>
      <vt:lpstr>Effect of Parasympathomimetic  Drugs on Glandular Secretions in Rats</vt:lpstr>
      <vt:lpstr>Nervous System</vt:lpstr>
      <vt:lpstr>Autonomic Nervous System</vt:lpstr>
      <vt:lpstr>Autonomic Nervous System</vt:lpstr>
      <vt:lpstr>Parasympathetic N.S.</vt:lpstr>
      <vt:lpstr>Muscarinic Receptors</vt:lpstr>
      <vt:lpstr>parasympathomimetic Drugs</vt:lpstr>
      <vt:lpstr>Antimuscarinic agents</vt:lpstr>
      <vt:lpstr>Antimuscarinic agents</vt:lpstr>
      <vt:lpstr>Principle</vt:lpstr>
      <vt:lpstr>عرض تقديمي في PowerPoint</vt:lpstr>
      <vt:lpstr>Effect of Parasympathomimetic Drugs on Glandular Secretions in Rats</vt:lpstr>
      <vt:lpstr>The Harderian gland </vt:lpstr>
      <vt:lpstr>The Harderian gland secretion </vt:lpstr>
      <vt:lpstr>The Harderian gland </vt:lpstr>
      <vt:lpstr> Experimental protocol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Neostigmine, a cholinergic agonist, on Harderian gland </dc:title>
  <dc:creator>Hassan</dc:creator>
  <cp:lastModifiedBy>zekoozaz zekoozaz</cp:lastModifiedBy>
  <cp:revision>77</cp:revision>
  <dcterms:created xsi:type="dcterms:W3CDTF">2006-08-16T00:00:00Z</dcterms:created>
  <dcterms:modified xsi:type="dcterms:W3CDTF">2017-11-30T21:44:20Z</dcterms:modified>
</cp:coreProperties>
</file>