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F3318-CD96-4CA3-A186-C50E40BBFAAB}" type="datetimeFigureOut">
              <a:rPr lang="ar-IQ" smtClean="0"/>
              <a:t>24/01/1439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D0C69C6-7FEB-46FD-BE21-4A1A8DB6291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0325667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F3318-CD96-4CA3-A186-C50E40BBFAAB}" type="datetimeFigureOut">
              <a:rPr lang="ar-IQ" smtClean="0"/>
              <a:t>24/01/1439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D0C69C6-7FEB-46FD-BE21-4A1A8DB6291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87081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F3318-CD96-4CA3-A186-C50E40BBFAAB}" type="datetimeFigureOut">
              <a:rPr lang="ar-IQ" smtClean="0"/>
              <a:t>24/01/1439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D0C69C6-7FEB-46FD-BE21-4A1A8DB6291E}" type="slidenum">
              <a:rPr lang="ar-IQ" smtClean="0"/>
              <a:t>‹#›</a:t>
            </a:fld>
            <a:endParaRPr lang="ar-IQ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367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F3318-CD96-4CA3-A186-C50E40BBFAAB}" type="datetimeFigureOut">
              <a:rPr lang="ar-IQ" smtClean="0"/>
              <a:t>24/01/1439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D0C69C6-7FEB-46FD-BE21-4A1A8DB6291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2346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F3318-CD96-4CA3-A186-C50E40BBFAAB}" type="datetimeFigureOut">
              <a:rPr lang="ar-IQ" smtClean="0"/>
              <a:t>24/01/1439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D0C69C6-7FEB-46FD-BE21-4A1A8DB6291E}" type="slidenum">
              <a:rPr lang="ar-IQ" smtClean="0"/>
              <a:t>‹#›</a:t>
            </a:fld>
            <a:endParaRPr lang="ar-IQ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290556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F3318-CD96-4CA3-A186-C50E40BBFAAB}" type="datetimeFigureOut">
              <a:rPr lang="ar-IQ" smtClean="0"/>
              <a:t>24/01/1439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D0C69C6-7FEB-46FD-BE21-4A1A8DB6291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33545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F3318-CD96-4CA3-A186-C50E40BBFAAB}" type="datetimeFigureOut">
              <a:rPr lang="ar-IQ" smtClean="0"/>
              <a:t>24/01/1439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C69C6-7FEB-46FD-BE21-4A1A8DB6291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61754809"/>
      </p:ext>
    </p:extLst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F3318-CD96-4CA3-A186-C50E40BBFAAB}" type="datetimeFigureOut">
              <a:rPr lang="ar-IQ" smtClean="0"/>
              <a:t>24/01/1439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C69C6-7FEB-46FD-BE21-4A1A8DB6291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30454787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F3318-CD96-4CA3-A186-C50E40BBFAAB}" type="datetimeFigureOut">
              <a:rPr lang="ar-IQ" smtClean="0"/>
              <a:t>24/01/1439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C69C6-7FEB-46FD-BE21-4A1A8DB6291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8713284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F3318-CD96-4CA3-A186-C50E40BBFAAB}" type="datetimeFigureOut">
              <a:rPr lang="ar-IQ" smtClean="0"/>
              <a:t>24/01/1439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D0C69C6-7FEB-46FD-BE21-4A1A8DB6291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30308117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F3318-CD96-4CA3-A186-C50E40BBFAAB}" type="datetimeFigureOut">
              <a:rPr lang="ar-IQ" smtClean="0"/>
              <a:t>24/01/1439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D0C69C6-7FEB-46FD-BE21-4A1A8DB6291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29482813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F3318-CD96-4CA3-A186-C50E40BBFAAB}" type="datetimeFigureOut">
              <a:rPr lang="ar-IQ" smtClean="0"/>
              <a:t>24/01/1439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D0C69C6-7FEB-46FD-BE21-4A1A8DB6291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63384851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F3318-CD96-4CA3-A186-C50E40BBFAAB}" type="datetimeFigureOut">
              <a:rPr lang="ar-IQ" smtClean="0"/>
              <a:t>24/01/1439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C69C6-7FEB-46FD-BE21-4A1A8DB6291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96470376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F3318-CD96-4CA3-A186-C50E40BBFAAB}" type="datetimeFigureOut">
              <a:rPr lang="ar-IQ" smtClean="0"/>
              <a:t>24/01/1439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C69C6-7FEB-46FD-BE21-4A1A8DB6291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28644390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F3318-CD96-4CA3-A186-C50E40BBFAAB}" type="datetimeFigureOut">
              <a:rPr lang="ar-IQ" smtClean="0"/>
              <a:t>24/01/1439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C69C6-7FEB-46FD-BE21-4A1A8DB6291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77401292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F3318-CD96-4CA3-A186-C50E40BBFAAB}" type="datetimeFigureOut">
              <a:rPr lang="ar-IQ" smtClean="0"/>
              <a:t>24/01/1439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D0C69C6-7FEB-46FD-BE21-4A1A8DB6291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47919919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F3318-CD96-4CA3-A186-C50E40BBFAAB}" type="datetimeFigureOut">
              <a:rPr lang="ar-IQ" smtClean="0"/>
              <a:t>24/01/1439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D0C69C6-7FEB-46FD-BE21-4A1A8DB6291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48532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</p:sldLayoutIdLst>
  <p:transition spd="slow">
    <p:wipe/>
  </p:transition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36098"/>
            <a:ext cx="9144000" cy="1786597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b="1" i="1" dirty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EXPERIMENT 2</a:t>
            </a:r>
            <a:b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222695"/>
            <a:ext cx="9144000" cy="303510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6000" b="1" i="1" u="sng" dirty="0">
                <a:solidFill>
                  <a:srgbClr val="000000"/>
                </a:solidFill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IDENTIFICATION OF ALCOHOLS</a:t>
            </a:r>
            <a:endParaRPr lang="en-US" sz="6000" dirty="0">
              <a:effectLst/>
              <a:latin typeface="Andalus" panose="02020603050405020304" pitchFamily="18" charset="-78"/>
              <a:ea typeface="Calibri" panose="020F0502020204030204" pitchFamily="34" charset="0"/>
              <a:cs typeface="Andalus" panose="02020603050405020304" pitchFamily="18" charset="-78"/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620159224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286" y="221566"/>
            <a:ext cx="10396882" cy="115196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Lucas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Test</a:t>
            </a:r>
            <a:r>
              <a:rPr lang="en-US" dirty="0"/>
              <a:t>:</a:t>
            </a:r>
            <a:br>
              <a:rPr lang="en-US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00332"/>
            <a:ext cx="11619914" cy="495307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sz="3500" dirty="0">
                <a:latin typeface="Andalus" panose="02020603050405020304" pitchFamily="18" charset="-78"/>
                <a:cs typeface="Andalus" panose="02020603050405020304" pitchFamily="18" charset="-78"/>
              </a:rPr>
              <a:t>This test is for low molecular weight alcohols and it distinguishes the rates of reaction of alcohols with the Lucas reagent (</a:t>
            </a:r>
            <a:r>
              <a:rPr lang="en-US" sz="3500" dirty="0" err="1">
                <a:latin typeface="Andalus" panose="02020603050405020304" pitchFamily="18" charset="-78"/>
                <a:cs typeface="Andalus" panose="02020603050405020304" pitchFamily="18" charset="-78"/>
              </a:rPr>
              <a:t>HCl</a:t>
            </a:r>
            <a:r>
              <a:rPr lang="en-US" sz="3500" dirty="0">
                <a:latin typeface="Andalus" panose="02020603050405020304" pitchFamily="18" charset="-78"/>
                <a:cs typeface="Andalus" panose="02020603050405020304" pitchFamily="18" charset="-78"/>
              </a:rPr>
              <a:t> and ZnCl2). Positive indicator of the reaction is the formation of a water insoluble alkyl chloride as cloudiness or a precipitate. The formation of an alkyl chloride with tertiary alcohol is very rapid, followed by the secondary alcohol that may take from 5 to 20 minutes to form visible cloudiness. Primary alcohols do not react with Lucas reagent or it may show very little result in a very long time. </a:t>
            </a:r>
          </a:p>
          <a:p>
            <a:pPr algn="just"/>
            <a:r>
              <a:rPr lang="en-US" sz="3500" dirty="0">
                <a:latin typeface="Andalus" panose="02020603050405020304" pitchFamily="18" charset="-78"/>
                <a:cs typeface="Andalus" panose="02020603050405020304" pitchFamily="18" charset="-78"/>
              </a:rPr>
              <a:t>The chemical reaction involves replacing the –OH group of the alcohol with a chloride ion from hydrochloric acid (</a:t>
            </a:r>
            <a:r>
              <a:rPr lang="en-US" sz="3500" dirty="0" err="1">
                <a:latin typeface="Andalus" panose="02020603050405020304" pitchFamily="18" charset="-78"/>
                <a:cs typeface="Andalus" panose="02020603050405020304" pitchFamily="18" charset="-78"/>
              </a:rPr>
              <a:t>HCl</a:t>
            </a:r>
            <a:r>
              <a:rPr lang="en-US" sz="3500" dirty="0">
                <a:latin typeface="Andalus" panose="02020603050405020304" pitchFamily="18" charset="-78"/>
                <a:cs typeface="Andalus" panose="02020603050405020304" pitchFamily="18" charset="-78"/>
              </a:rPr>
              <a:t>), forming an alkyl chloride, as shown in the following equation.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204500152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015" y="154745"/>
            <a:ext cx="11830930" cy="647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8268865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4746" y="168813"/>
            <a:ext cx="1156364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    Alcohols are organic compounds containing an -OH functional group bonded to a carbon atom. Alcohols may be classified as primary, secondary or tertiary, depending on what kind of carbon the –OH group is attached to. As shown below:</a:t>
            </a:r>
          </a:p>
          <a:p>
            <a:pPr algn="just"/>
            <a:endParaRPr lang="en-US" sz="3200" dirty="0">
              <a:latin typeface="Andalus" panose="02020603050405020304" pitchFamily="18" charset="-78"/>
              <a:ea typeface="Calibri" panose="020F0502020204030204" pitchFamily="34" charset="0"/>
              <a:cs typeface="Andalus" panose="02020603050405020304" pitchFamily="18" charset="-78"/>
            </a:endParaRPr>
          </a:p>
          <a:p>
            <a:pPr algn="just"/>
            <a:r>
              <a:rPr lang="en-US" sz="3200" b="1" i="1" u="sng" dirty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Primary alcohol</a:t>
            </a:r>
            <a:r>
              <a:rPr lang="en-US" sz="3200" dirty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: RCH2OH the ‘R’, an alkyl group, and the –OH are attached to a primary carbon atom, a carbon bonded to one other carbon atom.</a:t>
            </a:r>
          </a:p>
          <a:p>
            <a:pPr algn="just"/>
            <a:r>
              <a:rPr lang="en-US" sz="3200" b="1" i="1" u="sng" dirty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Secondary alcohol</a:t>
            </a:r>
            <a:r>
              <a:rPr lang="en-US" sz="3200" dirty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: R2CHOH, the 2 ‘R’ alkyl groups, and the -OH are attached to a secondary carbon atom, a carbon attached to two other carbon atoms from the 2 ‘R’ (CH3-),</a:t>
            </a:r>
          </a:p>
          <a:p>
            <a:endParaRPr lang="en-US" sz="3200" dirty="0">
              <a:effectLst/>
              <a:latin typeface="Andalus" panose="02020603050405020304" pitchFamily="18" charset="-78"/>
              <a:ea typeface="Calibri" panose="020F0502020204030204" pitchFamily="34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73554327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90843" y="450166"/>
            <a:ext cx="1008653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/>
              <a:t> </a:t>
            </a:r>
            <a:r>
              <a:rPr lang="en-US" sz="3200" b="1" i="1" u="sng" dirty="0">
                <a:latin typeface="Andalus" panose="02020603050405020304" pitchFamily="18" charset="-78"/>
                <a:cs typeface="Andalus" panose="02020603050405020304" pitchFamily="18" charset="-78"/>
              </a:rPr>
              <a:t>Tertiary alcohol: </a:t>
            </a: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R3COH the 3 ‘R’ alkyl groups, and the –OH are attached to a tertiary carbon atom a carbon attached to three other carbon atoms from the 3 ‘R’ (CH3-).</a:t>
            </a:r>
          </a:p>
          <a:p>
            <a:pPr algn="just"/>
            <a:endParaRPr lang="en-US" sz="32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/>
            <a:endParaRPr lang="ar-IQ" sz="32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5415" y="2869809"/>
            <a:ext cx="9988062" cy="2785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8646403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31520" y="1519311"/>
            <a:ext cx="956603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The International Union of Pure and Applied Chemistry (IUPAC) method of nomenclature for alcohols use the ending </a:t>
            </a:r>
            <a:r>
              <a:rPr lang="en-US" sz="3200" dirty="0" err="1">
                <a:latin typeface="Andalus" panose="02020603050405020304" pitchFamily="18" charset="-78"/>
                <a:cs typeface="Andalus" panose="02020603050405020304" pitchFamily="18" charset="-78"/>
              </a:rPr>
              <a:t>ol</a:t>
            </a: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. Change the ‘e’ ending of an alkane to </a:t>
            </a:r>
            <a:r>
              <a:rPr lang="en-US" sz="3200" dirty="0" err="1">
                <a:latin typeface="Andalus" panose="02020603050405020304" pitchFamily="18" charset="-78"/>
                <a:cs typeface="Andalus" panose="02020603050405020304" pitchFamily="18" charset="-78"/>
              </a:rPr>
              <a:t>ol</a:t>
            </a: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 (</a:t>
            </a:r>
            <a:r>
              <a:rPr lang="en-US" sz="3200" dirty="0" err="1">
                <a:latin typeface="Andalus" panose="02020603050405020304" pitchFamily="18" charset="-78"/>
                <a:cs typeface="Andalus" panose="02020603050405020304" pitchFamily="18" charset="-78"/>
              </a:rPr>
              <a:t>i.e</a:t>
            </a: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 methane to methanol, ethane to ethanol , Propane to Propanol …</a:t>
            </a:r>
            <a:r>
              <a:rPr lang="en-US" sz="3200" dirty="0" err="1">
                <a:latin typeface="Andalus" panose="02020603050405020304" pitchFamily="18" charset="-78"/>
                <a:cs typeface="Andalus" panose="02020603050405020304" pitchFamily="18" charset="-78"/>
              </a:rPr>
              <a:t>ect</a:t>
            </a: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 ).</a:t>
            </a:r>
          </a:p>
          <a:p>
            <a:pPr algn="just"/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val="3937358829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8978" y="393895"/>
            <a:ext cx="1035382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Alcohols are important commercially and are used as solvents, drugs and disinfectants.  The most widely used alcohols are methanol or methyl alcohol, CH3OH; ethanol or ethyl alcohol, CH3CH2OH; and 2-propanol or isopropyl alcohol, (CH3)2CH2OH.  Methyl alcohol is found in automotive products such as antifreeze and “dry gas”.  Ethyl alcohol is used as a solvent for drugs and chemicals, but is more popularly known for its effects in alcoholic beverages.  Isopropyl alcohol, also known as “rubbing alcohol” is an antiseptic.</a:t>
            </a:r>
            <a:endParaRPr lang="ar-IQ" sz="32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21668700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52107A-1DBB-4959-AAFC-7F1FB8BB1E57}"/>
              </a:ext>
            </a:extLst>
          </p:cNvPr>
          <p:cNvSpPr/>
          <p:nvPr/>
        </p:nvSpPr>
        <p:spPr>
          <a:xfrm>
            <a:off x="1167618" y="422031"/>
            <a:ext cx="1081805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Manifestation of acidity.  Ordinary alcohols do not exhibit much acidity.  They are generally neutral in aqueous solutions.  Phenols, on the other hand, are much more acidic ,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Why?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will react with bases such as sodium hydroxide to form soluble salts.  This difference is a good way to distinguish between the two types of compounds</a:t>
            </a:r>
            <a:endParaRPr lang="ar-IQ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253291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b="1" dirty="0">
                <a:latin typeface="Andalus" panose="02020603050405020304" pitchFamily="18" charset="-78"/>
                <a:cs typeface="Andalus" panose="02020603050405020304" pitchFamily="18" charset="-78"/>
              </a:rPr>
              <a:t>Oxidation</a:t>
            </a:r>
            <a:r>
              <a:rPr lang="en-US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:</a:t>
            </a:r>
            <a:br>
              <a:rPr lang="en-US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031" y="1505243"/>
            <a:ext cx="10931769" cy="4671720"/>
          </a:xfrm>
        </p:spPr>
        <p:txBody>
          <a:bodyPr>
            <a:normAutofit/>
          </a:bodyPr>
          <a:lstStyle/>
          <a:p>
            <a:pPr algn="just"/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Oxidation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of alcohols by strong oxidants such as K2Cr2O7 in H2SO4 is possible, but differs depending on the degree of alcohol.                                                                                           </a:t>
            </a:r>
            <a:r>
              <a:rPr lang="ar-IQ" sz="3200" dirty="0">
                <a:latin typeface="Andalus" panose="02020603050405020304" pitchFamily="18" charset="-78"/>
                <a:cs typeface="Andalus" panose="02020603050405020304" pitchFamily="18" charset="-78"/>
              </a:rPr>
              <a:t>         </a:t>
            </a:r>
            <a:endParaRPr lang="en-US" sz="32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/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 Examples a, b, and c below show how a primary, secondary, and tertiary alcohol respectively respond to treatment of oxidants. If a reaction has occurred using K2Cr2O7 in H2SO4, there is a color change from orange to green</a:t>
            </a:r>
            <a:r>
              <a:rPr lang="en-US" sz="3200">
                <a:latin typeface="Andalus" panose="02020603050405020304" pitchFamily="18" charset="-78"/>
                <a:cs typeface="Andalus" panose="02020603050405020304" pitchFamily="18" charset="-78"/>
              </a:rPr>
              <a:t>.                            </a:t>
            </a:r>
            <a:endParaRPr lang="en-US" sz="32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endParaRPr lang="en-US" sz="32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278727327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" y="315185"/>
            <a:ext cx="10621107" cy="1823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3270149"/>
              </p:ext>
            </p:extLst>
          </p:nvPr>
        </p:nvGraphicFramePr>
        <p:xfrm>
          <a:off x="970671" y="2138290"/>
          <a:ext cx="10185009" cy="13927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CS ChemDraw Drawing" r:id="rId4" imgW="4282072" imgH="830046" progId="ChemDraw.Document.6.0">
                  <p:embed/>
                </p:oleObj>
              </mc:Choice>
              <mc:Fallback>
                <p:oleObj name="CS ChemDraw Drawing" r:id="rId4" imgW="4282072" imgH="830046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70671" y="2138290"/>
                        <a:ext cx="10185009" cy="13927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7850629"/>
              </p:ext>
            </p:extLst>
          </p:nvPr>
        </p:nvGraphicFramePr>
        <p:xfrm>
          <a:off x="633047" y="4121834"/>
          <a:ext cx="10986868" cy="17725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CS ChemDraw Drawing" r:id="rId6" imgW="5957055" imgH="900498" progId="ChemDraw.Document.6.0">
                  <p:embed/>
                </p:oleObj>
              </mc:Choice>
              <mc:Fallback>
                <p:oleObj name="CS ChemDraw Drawing" r:id="rId6" imgW="5957055" imgH="900498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33047" y="4121834"/>
                        <a:ext cx="10986868" cy="17725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37376836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9395181"/>
              </p:ext>
            </p:extLst>
          </p:nvPr>
        </p:nvGraphicFramePr>
        <p:xfrm>
          <a:off x="436098" y="956603"/>
          <a:ext cx="11155680" cy="20960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CS ChemDraw Drawing" r:id="rId3" imgW="5816686" imgH="976620" progId="ChemDraw.Document.6.0">
                  <p:embed/>
                </p:oleObj>
              </mc:Choice>
              <mc:Fallback>
                <p:oleObj name="CS ChemDraw Drawing" r:id="rId3" imgW="5816686" imgH="97662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6098" y="956603"/>
                        <a:ext cx="11155680" cy="20960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4473375"/>
              </p:ext>
            </p:extLst>
          </p:nvPr>
        </p:nvGraphicFramePr>
        <p:xfrm>
          <a:off x="436098" y="3798276"/>
          <a:ext cx="10635176" cy="1702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CS ChemDraw Drawing" r:id="rId5" imgW="3209327" imgH="834905" progId="ChemDraw.Document.6.0">
                  <p:embed/>
                </p:oleObj>
              </mc:Choice>
              <mc:Fallback>
                <p:oleObj name="CS ChemDraw Drawing" r:id="rId5" imgW="3209327" imgH="83490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36098" y="3798276"/>
                        <a:ext cx="10635176" cy="1702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79812062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206</TotalTime>
  <Words>581</Words>
  <Application>Microsoft Office PowerPoint</Application>
  <PresentationFormat>Widescreen</PresentationFormat>
  <Paragraphs>16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Andalus</vt:lpstr>
      <vt:lpstr>Arial</vt:lpstr>
      <vt:lpstr>Calibri</vt:lpstr>
      <vt:lpstr>Century Gothic</vt:lpstr>
      <vt:lpstr>Tahoma</vt:lpstr>
      <vt:lpstr>Times New Roman</vt:lpstr>
      <vt:lpstr>Wingdings 3</vt:lpstr>
      <vt:lpstr>Wisp</vt:lpstr>
      <vt:lpstr>CS ChemDraw Drawing</vt:lpstr>
      <vt:lpstr>EXPERIMENT 2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Oxidation: </vt:lpstr>
      <vt:lpstr>PowerPoint Presentation</vt:lpstr>
      <vt:lpstr>PowerPoint Presentation</vt:lpstr>
      <vt:lpstr>Lucas Test: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 2 </dc:title>
  <dc:creator>Sura</dc:creator>
  <cp:lastModifiedBy>Sura</cp:lastModifiedBy>
  <cp:revision>11</cp:revision>
  <dcterms:created xsi:type="dcterms:W3CDTF">2016-10-21T11:40:27Z</dcterms:created>
  <dcterms:modified xsi:type="dcterms:W3CDTF">2017-10-14T16:12:19Z</dcterms:modified>
</cp:coreProperties>
</file>