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256" r:id="rId2"/>
    <p:sldId id="257" r:id="rId3"/>
    <p:sldId id="326" r:id="rId4"/>
    <p:sldId id="327" r:id="rId5"/>
    <p:sldId id="258" r:id="rId6"/>
    <p:sldId id="328" r:id="rId7"/>
    <p:sldId id="349" r:id="rId8"/>
    <p:sldId id="261" r:id="rId9"/>
    <p:sldId id="329" r:id="rId10"/>
    <p:sldId id="330" r:id="rId11"/>
    <p:sldId id="351" r:id="rId12"/>
    <p:sldId id="331" r:id="rId13"/>
    <p:sldId id="332" r:id="rId14"/>
    <p:sldId id="333" r:id="rId15"/>
    <p:sldId id="350" r:id="rId16"/>
    <p:sldId id="334" r:id="rId17"/>
    <p:sldId id="352" r:id="rId18"/>
    <p:sldId id="335" r:id="rId19"/>
    <p:sldId id="336" r:id="rId20"/>
    <p:sldId id="337" r:id="rId21"/>
    <p:sldId id="338" r:id="rId22"/>
    <p:sldId id="339" r:id="rId23"/>
    <p:sldId id="340" r:id="rId24"/>
    <p:sldId id="341" r:id="rId25"/>
    <p:sldId id="342" r:id="rId26"/>
    <p:sldId id="343" r:id="rId27"/>
    <p:sldId id="344" r:id="rId28"/>
    <p:sldId id="345" r:id="rId29"/>
    <p:sldId id="346" r:id="rId30"/>
    <p:sldId id="347" r:id="rId31"/>
    <p:sldId id="348" r:id="rId3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howGuides="1">
      <p:cViewPr varScale="1">
        <p:scale>
          <a:sx n="79" d="100"/>
          <a:sy n="79" d="100"/>
        </p:scale>
        <p:origin x="-110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67FE2896-10F0-4D21-8BFF-BD272E01A52A}" type="datetimeFigureOut">
              <a:rPr lang="ar-IQ" smtClean="0"/>
              <a:pPr/>
              <a:t>25/01/1439</a:t>
            </a:fld>
            <a:endParaRPr lang="ar-IQ"/>
          </a:p>
        </p:txBody>
      </p:sp>
      <p:sp>
        <p:nvSpPr>
          <p:cNvPr id="8" name="Slide Number Placeholder 7"/>
          <p:cNvSpPr>
            <a:spLocks noGrp="1"/>
          </p:cNvSpPr>
          <p:nvPr>
            <p:ph type="sldNum" sz="quarter" idx="11"/>
          </p:nvPr>
        </p:nvSpPr>
        <p:spPr/>
        <p:txBody>
          <a:bodyPr/>
          <a:lstStyle/>
          <a:p>
            <a:fld id="{E03CFBA4-4014-4BF6-849D-4B9367F999DD}" type="slidenum">
              <a:rPr lang="ar-IQ" smtClean="0"/>
              <a:pPr/>
              <a:t>‹#›</a:t>
            </a:fld>
            <a:endParaRPr lang="ar-IQ"/>
          </a:p>
        </p:txBody>
      </p:sp>
      <p:sp>
        <p:nvSpPr>
          <p:cNvPr id="9" name="Footer Placeholder 8"/>
          <p:cNvSpPr>
            <a:spLocks noGrp="1"/>
          </p:cNvSpPr>
          <p:nvPr>
            <p:ph type="ftr" sz="quarter" idx="12"/>
          </p:nvPr>
        </p:nvSpPr>
        <p:spPr/>
        <p:txBody>
          <a:bodyPr/>
          <a:lstStyle/>
          <a:p>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FE2896-10F0-4D21-8BFF-BD272E01A52A}" type="datetimeFigureOut">
              <a:rPr lang="ar-IQ" smtClean="0"/>
              <a:pPr/>
              <a:t>25/01/1439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03CFBA4-4014-4BF6-849D-4B9367F999DD}"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FE2896-10F0-4D21-8BFF-BD272E01A52A}" type="datetimeFigureOut">
              <a:rPr lang="ar-IQ" smtClean="0"/>
              <a:pPr/>
              <a:t>25/01/1439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03CFBA4-4014-4BF6-849D-4B9367F999DD}"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67FE2896-10F0-4D21-8BFF-BD272E01A52A}" type="datetimeFigureOut">
              <a:rPr lang="ar-IQ" smtClean="0"/>
              <a:pPr/>
              <a:t>25/01/1439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03CFBA4-4014-4BF6-849D-4B9367F999DD}"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FE2896-10F0-4D21-8BFF-BD272E01A52A}" type="datetimeFigureOut">
              <a:rPr lang="ar-IQ" smtClean="0"/>
              <a:pPr/>
              <a:t>25/01/1439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03CFBA4-4014-4BF6-849D-4B9367F999DD}" type="slidenum">
              <a:rPr lang="ar-IQ" smtClean="0"/>
              <a:pPr/>
              <a:t>‹#›</a:t>
            </a:fld>
            <a:endParaRPr lang="ar-IQ"/>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67FE2896-10F0-4D21-8BFF-BD272E01A52A}" type="datetimeFigureOut">
              <a:rPr lang="ar-IQ" smtClean="0"/>
              <a:pPr/>
              <a:t>25/01/1439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03CFBA4-4014-4BF6-849D-4B9367F999DD}" type="slidenum">
              <a:rPr lang="ar-IQ" smtClean="0"/>
              <a:pPr/>
              <a:t>‹#›</a:t>
            </a:fld>
            <a:endParaRPr lang="ar-IQ"/>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67FE2896-10F0-4D21-8BFF-BD272E01A52A}" type="datetimeFigureOut">
              <a:rPr lang="ar-IQ" smtClean="0"/>
              <a:pPr/>
              <a:t>25/01/1439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E03CFBA4-4014-4BF6-849D-4B9367F999DD}" type="slidenum">
              <a:rPr lang="ar-IQ" smtClean="0"/>
              <a:pPr/>
              <a:t>‹#›</a:t>
            </a:fld>
            <a:endParaRPr lang="ar-IQ"/>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7FE2896-10F0-4D21-8BFF-BD272E01A52A}" type="datetimeFigureOut">
              <a:rPr lang="ar-IQ" smtClean="0"/>
              <a:pPr/>
              <a:t>25/01/1439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E03CFBA4-4014-4BF6-849D-4B9367F999DD}"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FE2896-10F0-4D21-8BFF-BD272E01A52A}" type="datetimeFigureOut">
              <a:rPr lang="ar-IQ" smtClean="0"/>
              <a:pPr/>
              <a:t>25/01/1439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E03CFBA4-4014-4BF6-849D-4B9367F999DD}"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FE2896-10F0-4D21-8BFF-BD272E01A52A}" type="datetimeFigureOut">
              <a:rPr lang="ar-IQ" smtClean="0"/>
              <a:pPr/>
              <a:t>25/01/1439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03CFBA4-4014-4BF6-849D-4B9367F999DD}"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FE2896-10F0-4D21-8BFF-BD272E01A52A}" type="datetimeFigureOut">
              <a:rPr lang="ar-IQ" smtClean="0"/>
              <a:pPr/>
              <a:t>25/01/1439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03CFBA4-4014-4BF6-849D-4B9367F999DD}"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67FE2896-10F0-4D21-8BFF-BD272E01A52A}" type="datetimeFigureOut">
              <a:rPr lang="ar-IQ" smtClean="0"/>
              <a:pPr/>
              <a:t>25/01/1439</a:t>
            </a:fld>
            <a:endParaRPr lang="ar-IQ"/>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ar-IQ"/>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E03CFBA4-4014-4BF6-849D-4B9367F999DD}" type="slidenum">
              <a:rPr lang="ar-IQ" smtClean="0"/>
              <a:pPr/>
              <a:t>‹#›</a:t>
            </a:fld>
            <a:endParaRPr lang="ar-IQ"/>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1"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r" defTabSz="914400" rtl="1"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1124744"/>
            <a:ext cx="8229600" cy="2160240"/>
          </a:xfrm>
        </p:spPr>
        <p:txBody>
          <a:bodyPr>
            <a:normAutofit fontScale="90000"/>
          </a:bodyPr>
          <a:lstStyle/>
          <a:p>
            <a:r>
              <a:rPr lang="en-US" dirty="0"/>
              <a:t>Physiologic Factors Related to Drug Absorption</a:t>
            </a:r>
            <a:endParaRPr lang="ar-IQ" dirty="0"/>
          </a:p>
        </p:txBody>
      </p:sp>
      <p:sp>
        <p:nvSpPr>
          <p:cNvPr id="3" name="Subtitle 2"/>
          <p:cNvSpPr>
            <a:spLocks noGrp="1"/>
          </p:cNvSpPr>
          <p:nvPr>
            <p:ph type="subTitle" idx="1"/>
          </p:nvPr>
        </p:nvSpPr>
        <p:spPr/>
        <p:txBody>
          <a:bodyPr/>
          <a:lstStyle/>
          <a:p>
            <a:pPr algn="l" rtl="0"/>
            <a:r>
              <a:rPr lang="en-GB" dirty="0" smtClean="0"/>
              <a:t> </a:t>
            </a:r>
          </a:p>
          <a:p>
            <a:pPr algn="l" rtl="0"/>
            <a:r>
              <a:rPr lang="en-GB" dirty="0" smtClean="0"/>
              <a:t>Ali K. </a:t>
            </a:r>
            <a:r>
              <a:rPr lang="en-GB" dirty="0" err="1" smtClean="0"/>
              <a:t>Alobaidy</a:t>
            </a:r>
            <a:endParaRPr lang="ar-IQ"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512168"/>
          </a:xfrm>
        </p:spPr>
        <p:txBody>
          <a:bodyPr>
            <a:noAutofit/>
          </a:bodyPr>
          <a:lstStyle/>
          <a:p>
            <a:r>
              <a:rPr lang="en-US" sz="3200" dirty="0" smtClean="0"/>
              <a:t>Passage </a:t>
            </a:r>
            <a:r>
              <a:rPr lang="en-US" sz="3200" dirty="0"/>
              <a:t>of Drugs Across </a:t>
            </a:r>
            <a:r>
              <a:rPr lang="en-US" sz="3200" dirty="0" smtClean="0"/>
              <a:t>Cell Membranes</a:t>
            </a:r>
            <a:r>
              <a:rPr lang="en-US" sz="3200" dirty="0"/>
              <a:t/>
            </a:r>
            <a:br>
              <a:rPr lang="en-US" sz="3200" dirty="0"/>
            </a:br>
            <a:r>
              <a:rPr lang="en-US" sz="3200" dirty="0"/>
              <a:t>Passive </a:t>
            </a:r>
            <a:r>
              <a:rPr lang="en-US" sz="3200" dirty="0" smtClean="0"/>
              <a:t>Diffusion</a:t>
            </a:r>
            <a:endParaRPr lang="ar-IQ" sz="3200" dirty="0"/>
          </a:p>
        </p:txBody>
      </p:sp>
      <p:sp>
        <p:nvSpPr>
          <p:cNvPr id="3" name="Content Placeholder 2"/>
          <p:cNvSpPr>
            <a:spLocks noGrp="1"/>
          </p:cNvSpPr>
          <p:nvPr>
            <p:ph idx="1"/>
          </p:nvPr>
        </p:nvSpPr>
        <p:spPr>
          <a:xfrm>
            <a:off x="457200" y="2060848"/>
            <a:ext cx="8229600" cy="4248512"/>
          </a:xfrm>
        </p:spPr>
        <p:txBody>
          <a:bodyPr>
            <a:normAutofit/>
          </a:bodyPr>
          <a:lstStyle/>
          <a:p>
            <a:pPr algn="just" rtl="0"/>
            <a:r>
              <a:rPr lang="en-US" dirty="0"/>
              <a:t>Theoretically, a lipophilic drug may pass through the cell or go around it. If the drug has a low molecular weight and is lipophilic, the lipid cell membrane is not a barrier to drug diffusion and absorption. </a:t>
            </a:r>
            <a:endParaRPr lang="en-US" dirty="0" smtClean="0"/>
          </a:p>
          <a:p>
            <a:pPr algn="just" rtl="0"/>
            <a:r>
              <a:rPr lang="en-US" dirty="0" smtClean="0"/>
              <a:t>Passive </a:t>
            </a:r>
            <a:r>
              <a:rPr lang="en-US" dirty="0"/>
              <a:t>diffusion is the process by which molecules spontaneously diffuse from a region of higher concentration to a region of lower concentration. This process is passive because no external energy is expended</a:t>
            </a:r>
            <a:r>
              <a:rPr lang="en-US" dirty="0" smtClean="0"/>
              <a:t>.</a:t>
            </a:r>
          </a:p>
        </p:txBody>
      </p:sp>
    </p:spTree>
    <p:extLst>
      <p:ext uri="{BB962C8B-B14F-4D97-AF65-F5344CB8AC3E}">
        <p14:creationId xmlns:p14="http://schemas.microsoft.com/office/powerpoint/2010/main" val="36598854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328592"/>
          </a:xfrm>
        </p:spPr>
        <p:txBody>
          <a:bodyPr>
            <a:normAutofit/>
          </a:bodyPr>
          <a:lstStyle/>
          <a:p>
            <a:pPr lvl="0" algn="just" rtl="0"/>
            <a:r>
              <a:rPr lang="en-US" dirty="0">
                <a:solidFill>
                  <a:prstClr val="black">
                    <a:lumMod val="50000"/>
                    <a:lumOff val="50000"/>
                  </a:prstClr>
                </a:solidFill>
              </a:rPr>
              <a:t>In passive diffusion drug molecules move forward and back across a membrane. If the two sides have the same drug concentration, forward-moving drug molecules are balanced by molecules moving back, resulting in no net transfer of drug</a:t>
            </a:r>
            <a:r>
              <a:rPr lang="en-US" dirty="0" smtClean="0">
                <a:solidFill>
                  <a:prstClr val="black">
                    <a:lumMod val="50000"/>
                    <a:lumOff val="50000"/>
                  </a:prstClr>
                </a:solidFill>
              </a:rPr>
              <a:t>.</a:t>
            </a:r>
          </a:p>
          <a:p>
            <a:pPr marL="0" lvl="0" indent="0" algn="just" rtl="0">
              <a:buNone/>
            </a:pPr>
            <a:r>
              <a:rPr lang="en-US" dirty="0" smtClean="0">
                <a:solidFill>
                  <a:prstClr val="black">
                    <a:lumMod val="50000"/>
                    <a:lumOff val="50000"/>
                  </a:prstClr>
                </a:solidFill>
              </a:rPr>
              <a:t> </a:t>
            </a:r>
            <a:endParaRPr lang="en-US" dirty="0">
              <a:solidFill>
                <a:prstClr val="black">
                  <a:lumMod val="50000"/>
                  <a:lumOff val="50000"/>
                </a:prstClr>
              </a:solidFill>
            </a:endParaRPr>
          </a:p>
          <a:p>
            <a:pPr lvl="0" algn="just" rtl="0"/>
            <a:r>
              <a:rPr lang="en-US" dirty="0">
                <a:solidFill>
                  <a:prstClr val="black">
                    <a:lumMod val="50000"/>
                    <a:lumOff val="50000"/>
                  </a:prstClr>
                </a:solidFill>
              </a:rPr>
              <a:t>When one side is higher in drug concentration, at any given time, the number of forward-moving drug molecules will be higher than the number of backward-moving molecules; the net result will be a transfer of molecules to the alternate </a:t>
            </a:r>
            <a:r>
              <a:rPr lang="en-US" dirty="0" smtClean="0">
                <a:solidFill>
                  <a:prstClr val="black">
                    <a:lumMod val="50000"/>
                    <a:lumOff val="50000"/>
                  </a:prstClr>
                </a:solidFill>
              </a:rPr>
              <a:t>side.</a:t>
            </a:r>
            <a:endParaRPr lang="ar-IQ" dirty="0">
              <a:solidFill>
                <a:prstClr val="black">
                  <a:lumMod val="50000"/>
                  <a:lumOff val="50000"/>
                </a:prstClr>
              </a:solidFill>
            </a:endParaRPr>
          </a:p>
          <a:p>
            <a:pPr algn="l" rtl="0"/>
            <a:endParaRPr lang="ar-IQ" dirty="0"/>
          </a:p>
        </p:txBody>
      </p:sp>
    </p:spTree>
    <p:extLst>
      <p:ext uri="{BB962C8B-B14F-4D97-AF65-F5344CB8AC3E}">
        <p14:creationId xmlns:p14="http://schemas.microsoft.com/office/powerpoint/2010/main" val="4335214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976704"/>
          </a:xfrm>
        </p:spPr>
        <p:txBody>
          <a:bodyPr/>
          <a:lstStyle/>
          <a:p>
            <a:pPr algn="just" rtl="0"/>
            <a:endParaRPr lang="en-US" dirty="0" smtClean="0"/>
          </a:p>
          <a:p>
            <a:pPr algn="just" rtl="0"/>
            <a:endParaRPr lang="en-US" dirty="0"/>
          </a:p>
          <a:p>
            <a:pPr algn="just" rtl="0"/>
            <a:r>
              <a:rPr lang="en-US" dirty="0" smtClean="0"/>
              <a:t>The </a:t>
            </a:r>
            <a:r>
              <a:rPr lang="en-US" dirty="0"/>
              <a:t>tendency of molecules to move in all directions is natural, because molecules possess kinetic energy and constantly collide with one another in space</a:t>
            </a:r>
            <a:r>
              <a:rPr lang="en-US" dirty="0" smtClean="0"/>
              <a:t>.</a:t>
            </a:r>
          </a:p>
          <a:p>
            <a:pPr algn="just" rtl="0"/>
            <a:r>
              <a:rPr lang="en-US" dirty="0"/>
              <a:t>Passive diffusion is the major absorption process for most drugs. </a:t>
            </a:r>
            <a:endParaRPr lang="en-US" dirty="0" smtClean="0"/>
          </a:p>
          <a:p>
            <a:pPr algn="just" rtl="0"/>
            <a:r>
              <a:rPr lang="en-US" dirty="0" smtClean="0"/>
              <a:t>The </a:t>
            </a:r>
            <a:r>
              <a:rPr lang="en-US" dirty="0"/>
              <a:t>driving force for passive diffusion is higher drug concentrations on the mucosal side compared to the blood</a:t>
            </a:r>
            <a:r>
              <a:rPr lang="en-US" dirty="0" smtClean="0"/>
              <a:t>.</a:t>
            </a:r>
          </a:p>
          <a:p>
            <a:pPr algn="just" rtl="0"/>
            <a:r>
              <a:rPr lang="en-US" dirty="0" smtClean="0"/>
              <a:t> </a:t>
            </a:r>
            <a:r>
              <a:rPr lang="en-US" dirty="0"/>
              <a:t>According to Fick's law of diffusion, drug molecules diffuse from a region of high drug concentration to a region of low drug concentration</a:t>
            </a:r>
            <a:r>
              <a:rPr lang="en-US" dirty="0" smtClean="0"/>
              <a:t>.</a:t>
            </a:r>
          </a:p>
          <a:p>
            <a:pPr marL="137160" indent="0" algn="just" rtl="0">
              <a:buNone/>
            </a:pPr>
            <a:endParaRPr lang="en-US" dirty="0"/>
          </a:p>
          <a:p>
            <a:pPr algn="just" rtl="0"/>
            <a:endParaRPr lang="ar-IQ" dirty="0"/>
          </a:p>
        </p:txBody>
      </p:sp>
    </p:spTree>
    <p:extLst>
      <p:ext uri="{BB962C8B-B14F-4D97-AF65-F5344CB8AC3E}">
        <p14:creationId xmlns:p14="http://schemas.microsoft.com/office/powerpoint/2010/main" val="36452605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904696"/>
          </a:xfrm>
        </p:spPr>
        <p:txBody>
          <a:bodyPr>
            <a:normAutofit/>
          </a:bodyPr>
          <a:lstStyle/>
          <a:p>
            <a:pPr algn="l" rtl="0"/>
            <a:endParaRPr lang="en-US" dirty="0" smtClean="0"/>
          </a:p>
          <a:p>
            <a:pPr algn="l" rtl="0"/>
            <a:endParaRPr lang="en-US" dirty="0"/>
          </a:p>
          <a:p>
            <a:pPr marL="137160" indent="0" algn="l" rtl="0">
              <a:buNone/>
            </a:pPr>
            <a:endParaRPr lang="en-US" dirty="0" smtClean="0"/>
          </a:p>
          <a:p>
            <a:pPr algn="l" rtl="0"/>
            <a:endParaRPr lang="en-US" dirty="0" smtClean="0"/>
          </a:p>
          <a:p>
            <a:pPr algn="just" rtl="0"/>
            <a:r>
              <a:rPr lang="en-US" dirty="0" smtClean="0"/>
              <a:t>where </a:t>
            </a:r>
            <a:r>
              <a:rPr lang="en-US" dirty="0" err="1"/>
              <a:t>dQ</a:t>
            </a:r>
            <a:r>
              <a:rPr lang="en-US" dirty="0"/>
              <a:t>/</a:t>
            </a:r>
            <a:r>
              <a:rPr lang="en-US" dirty="0" err="1"/>
              <a:t>dt</a:t>
            </a:r>
            <a:r>
              <a:rPr lang="en-US" dirty="0"/>
              <a:t> = rate of diffusion, D = diffusion coefficient, K = lipid water partition coefficient of drug in the biologic membrane that controls drug permeation, A = surface area of membrane; h = membrane thickness, and C </a:t>
            </a:r>
            <a:r>
              <a:rPr lang="en-US" sz="1200" dirty="0"/>
              <a:t>GI</a:t>
            </a:r>
            <a:r>
              <a:rPr lang="en-US" dirty="0"/>
              <a:t> – C </a:t>
            </a:r>
            <a:r>
              <a:rPr lang="en-US" sz="1200" dirty="0"/>
              <a:t>p</a:t>
            </a:r>
            <a:r>
              <a:rPr lang="en-US" dirty="0"/>
              <a:t> = difference between the concentrations of drug in the gastrointestinal tract and in the plasma.</a:t>
            </a:r>
          </a:p>
          <a:p>
            <a:pPr algn="l" rtl="0"/>
            <a:endParaRPr lang="en-US" dirty="0"/>
          </a:p>
          <a:p>
            <a:pPr algn="l" rtl="0"/>
            <a:endParaRPr lang="ar-IQ"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5816" y="476672"/>
            <a:ext cx="2682875" cy="86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26269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976704"/>
          </a:xfrm>
        </p:spPr>
        <p:txBody>
          <a:bodyPr>
            <a:normAutofit/>
          </a:bodyPr>
          <a:lstStyle/>
          <a:p>
            <a:pPr marL="0" indent="0" algn="just" rtl="0">
              <a:buNone/>
            </a:pPr>
            <a:endParaRPr lang="en-US" dirty="0"/>
          </a:p>
          <a:p>
            <a:pPr algn="just" rtl="0"/>
            <a:r>
              <a:rPr lang="en-US" dirty="0" smtClean="0"/>
              <a:t>Because </a:t>
            </a:r>
            <a:r>
              <a:rPr lang="en-US" dirty="0"/>
              <a:t>the drug distributes rapidly into a large volume after entering the blood, the concentration of drug in the blood initially will be quite low with respect to the concentration at the site of drug absorption. For example, a drug is usually given in milligram doses, whereas plasma concentrations are often in the microgram-per-milliliter or </a:t>
            </a:r>
            <a:r>
              <a:rPr lang="en-US" dirty="0" err="1"/>
              <a:t>nanogram</a:t>
            </a:r>
            <a:r>
              <a:rPr lang="en-US" dirty="0"/>
              <a:t>-per-milliliter range. </a:t>
            </a:r>
            <a:endParaRPr lang="en-US" dirty="0" smtClean="0"/>
          </a:p>
          <a:p>
            <a:pPr algn="just" rtl="0"/>
            <a:r>
              <a:rPr lang="en-US" dirty="0" smtClean="0"/>
              <a:t>If </a:t>
            </a:r>
            <a:r>
              <a:rPr lang="en-US" dirty="0"/>
              <a:t>the drug is given orally, then </a:t>
            </a:r>
            <a:r>
              <a:rPr lang="en-US" dirty="0" smtClean="0"/>
              <a:t>a </a:t>
            </a:r>
            <a:r>
              <a:rPr lang="en-US" dirty="0"/>
              <a:t>large concentration gradient is maintained, thus driving drug molecules into the plasma from the gastrointestinal tract.</a:t>
            </a:r>
          </a:p>
          <a:p>
            <a:pPr algn="just" rtl="0"/>
            <a:endParaRPr lang="en-US" dirty="0"/>
          </a:p>
          <a:p>
            <a:pPr algn="just" rtl="0"/>
            <a:endParaRPr lang="en-US" dirty="0"/>
          </a:p>
          <a:p>
            <a:pPr algn="just" rtl="0"/>
            <a:endParaRPr lang="ar-IQ" dirty="0"/>
          </a:p>
        </p:txBody>
      </p:sp>
    </p:spTree>
    <p:extLst>
      <p:ext uri="{BB962C8B-B14F-4D97-AF65-F5344CB8AC3E}">
        <p14:creationId xmlns:p14="http://schemas.microsoft.com/office/powerpoint/2010/main" val="36904902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476672"/>
            <a:ext cx="8208911" cy="5904655"/>
          </a:xfrm>
        </p:spPr>
        <p:txBody>
          <a:bodyPr>
            <a:normAutofit lnSpcReduction="10000"/>
          </a:bodyPr>
          <a:lstStyle/>
          <a:p>
            <a:pPr algn="just" rtl="0"/>
            <a:r>
              <a:rPr lang="en-US" dirty="0"/>
              <a:t>Given Fick's law of diffusion, several other factors can be seen to influence the rate of passive diffusion of drugs. For example, the degree of lipid solubility of the drug influences the rate of drug absorption. The partition coefficient, K, represents the lipid–water partitioning of a drug across the hypothetical membrane in the mucosa. </a:t>
            </a:r>
            <a:r>
              <a:rPr lang="en-US" dirty="0" smtClean="0"/>
              <a:t>Drugs </a:t>
            </a:r>
            <a:r>
              <a:rPr lang="en-US" dirty="0"/>
              <a:t>that are more lipid soluble have a larger value of K. </a:t>
            </a:r>
            <a:endParaRPr lang="en-US" dirty="0" smtClean="0"/>
          </a:p>
          <a:p>
            <a:pPr algn="just" rtl="0"/>
            <a:r>
              <a:rPr lang="en-US" dirty="0" smtClean="0"/>
              <a:t>The </a:t>
            </a:r>
            <a:r>
              <a:rPr lang="en-US" dirty="0"/>
              <a:t>surface area, A, of the membrane also influences the rate of absorption. Drugs may be absorbed from most areas of the gastrointestinal tract. However, the duodenal area of the small intestine shows the most rapid drug absorption, due to such anatomic features as villi and microvilli, which provide a large surface area. These villi are less abundant in other areas of the gastrointestinal tract.</a:t>
            </a:r>
          </a:p>
          <a:p>
            <a:pPr marL="0" indent="0" algn="just" rtl="0">
              <a:buNone/>
            </a:pPr>
            <a:endParaRPr lang="ar-IQ" dirty="0"/>
          </a:p>
        </p:txBody>
      </p:sp>
    </p:spTree>
    <p:extLst>
      <p:ext uri="{BB962C8B-B14F-4D97-AF65-F5344CB8AC3E}">
        <p14:creationId xmlns:p14="http://schemas.microsoft.com/office/powerpoint/2010/main" val="32537730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692696"/>
            <a:ext cx="8229600" cy="5256584"/>
          </a:xfrm>
        </p:spPr>
        <p:txBody>
          <a:bodyPr>
            <a:normAutofit/>
          </a:bodyPr>
          <a:lstStyle/>
          <a:p>
            <a:pPr algn="just" rtl="0"/>
            <a:r>
              <a:rPr lang="en-US" dirty="0"/>
              <a:t>The thickness of the hypothetical model membrane, h, is a constant for any particular absorption site</a:t>
            </a:r>
            <a:r>
              <a:rPr lang="en-US" dirty="0" smtClean="0"/>
              <a:t>.</a:t>
            </a:r>
          </a:p>
          <a:p>
            <a:pPr algn="just" rtl="0"/>
            <a:endParaRPr lang="en-US" dirty="0" smtClean="0"/>
          </a:p>
          <a:p>
            <a:pPr algn="just" rtl="0"/>
            <a:r>
              <a:rPr lang="en-US" dirty="0" smtClean="0"/>
              <a:t> </a:t>
            </a:r>
            <a:r>
              <a:rPr lang="en-US" dirty="0"/>
              <a:t>Drugs usually diffuse very rapidly through capillary plasma membranes in the vascular compartments, in contrast to diffusion through plasma membranes of capillaries in the brain. In the brain, the capillaries are densely lined with glial cells, so a drug diffuses slowly into the brain as if a thick lipid membrane existed. </a:t>
            </a:r>
            <a:endParaRPr lang="en-US" dirty="0" smtClean="0"/>
          </a:p>
          <a:p>
            <a:pPr algn="just" rtl="0"/>
            <a:endParaRPr lang="en-US" dirty="0"/>
          </a:p>
          <a:p>
            <a:pPr algn="just" rtl="0"/>
            <a:endParaRPr lang="en-US" dirty="0"/>
          </a:p>
          <a:p>
            <a:pPr algn="just" rtl="0"/>
            <a:endParaRPr lang="ar-IQ" dirty="0"/>
          </a:p>
        </p:txBody>
      </p:sp>
    </p:spTree>
    <p:extLst>
      <p:ext uri="{BB962C8B-B14F-4D97-AF65-F5344CB8AC3E}">
        <p14:creationId xmlns:p14="http://schemas.microsoft.com/office/powerpoint/2010/main" val="38315211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976664"/>
          </a:xfrm>
        </p:spPr>
        <p:txBody>
          <a:bodyPr/>
          <a:lstStyle/>
          <a:p>
            <a:pPr lvl="0" algn="just" rtl="0"/>
            <a:r>
              <a:rPr lang="en-US" sz="2200" dirty="0">
                <a:solidFill>
                  <a:prstClr val="black">
                    <a:lumMod val="50000"/>
                    <a:lumOff val="50000"/>
                  </a:prstClr>
                </a:solidFill>
              </a:rPr>
              <a:t>The term blood–brain barrier is used to describe the poor diffusion of water-soluble molecules across capillary plasma membranes into the brain. However, in certain disease states such as meningitis these membranes may be disrupted or become more permeable to drug diffusion.</a:t>
            </a:r>
          </a:p>
          <a:p>
            <a:pPr lvl="0" algn="just" rtl="0"/>
            <a:endParaRPr lang="en-US" sz="2200" dirty="0">
              <a:solidFill>
                <a:prstClr val="black">
                  <a:lumMod val="50000"/>
                  <a:lumOff val="50000"/>
                </a:prstClr>
              </a:solidFill>
            </a:endParaRPr>
          </a:p>
          <a:p>
            <a:pPr lvl="0" algn="just" rtl="0"/>
            <a:r>
              <a:rPr lang="en-US" sz="2200" dirty="0">
                <a:solidFill>
                  <a:prstClr val="black">
                    <a:lumMod val="50000"/>
                    <a:lumOff val="50000"/>
                  </a:prstClr>
                </a:solidFill>
              </a:rPr>
              <a:t>The diffusion coefficient, D, is a constant for each drug and is defined as the amount of a drug that diffuses across a membrane of a given unit area per unit time when the concentration gradient is unity. The dimensions of D are area per unit time—for example, cm</a:t>
            </a:r>
            <a:r>
              <a:rPr lang="en-US" sz="1200" dirty="0">
                <a:solidFill>
                  <a:prstClr val="black">
                    <a:lumMod val="50000"/>
                    <a:lumOff val="50000"/>
                  </a:prstClr>
                </a:solidFill>
              </a:rPr>
              <a:t>2</a:t>
            </a:r>
            <a:r>
              <a:rPr lang="en-US" sz="2200" dirty="0">
                <a:solidFill>
                  <a:prstClr val="black">
                    <a:lumMod val="50000"/>
                    <a:lumOff val="50000"/>
                  </a:prstClr>
                </a:solidFill>
              </a:rPr>
              <a:t>/sec.</a:t>
            </a:r>
          </a:p>
          <a:p>
            <a:pPr algn="l" rtl="0"/>
            <a:endParaRPr lang="ar-IQ" dirty="0"/>
          </a:p>
        </p:txBody>
      </p:sp>
    </p:spTree>
    <p:extLst>
      <p:ext uri="{BB962C8B-B14F-4D97-AF65-F5344CB8AC3E}">
        <p14:creationId xmlns:p14="http://schemas.microsoft.com/office/powerpoint/2010/main" val="17458268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6336704"/>
          </a:xfrm>
        </p:spPr>
        <p:txBody>
          <a:bodyPr>
            <a:normAutofit/>
          </a:bodyPr>
          <a:lstStyle/>
          <a:p>
            <a:pPr algn="just" rtl="0"/>
            <a:r>
              <a:rPr lang="en-US" dirty="0"/>
              <a:t>Because D, A, K, and h are constants under usual conditions for absorption, a combined constant P or permeability coefficient may be defined.</a:t>
            </a:r>
          </a:p>
          <a:p>
            <a:pPr algn="just" rtl="0"/>
            <a:endParaRPr lang="en-US" dirty="0" smtClean="0"/>
          </a:p>
          <a:p>
            <a:pPr algn="just" rtl="0"/>
            <a:r>
              <a:rPr lang="en-US" dirty="0" smtClean="0"/>
              <a:t>Furthermore</a:t>
            </a:r>
            <a:r>
              <a:rPr lang="en-US" dirty="0"/>
              <a:t>, in Equation 13.1 the drug concentration in the plasma, </a:t>
            </a:r>
            <a:r>
              <a:rPr lang="en-US" dirty="0" err="1" smtClean="0"/>
              <a:t>C</a:t>
            </a:r>
            <a:r>
              <a:rPr lang="en-US" sz="1600" dirty="0" err="1" smtClean="0"/>
              <a:t>p</a:t>
            </a:r>
            <a:r>
              <a:rPr lang="en-US" dirty="0"/>
              <a:t>, is extremely small compared to the drug concentration in the gastrointestinal tract, </a:t>
            </a:r>
            <a:r>
              <a:rPr lang="en-US" dirty="0" smtClean="0"/>
              <a:t>C</a:t>
            </a:r>
            <a:r>
              <a:rPr lang="en-US" sz="1600" dirty="0" smtClean="0"/>
              <a:t>GI</a:t>
            </a:r>
            <a:r>
              <a:rPr lang="en-US" dirty="0"/>
              <a:t>. If </a:t>
            </a:r>
            <a:r>
              <a:rPr lang="en-US" dirty="0" err="1" smtClean="0"/>
              <a:t>C</a:t>
            </a:r>
            <a:r>
              <a:rPr lang="en-US" sz="1600" dirty="0" err="1"/>
              <a:t>p</a:t>
            </a:r>
            <a:r>
              <a:rPr lang="en-US" dirty="0" smtClean="0"/>
              <a:t> </a:t>
            </a:r>
            <a:r>
              <a:rPr lang="en-US" dirty="0"/>
              <a:t>is negligible and P is substituted into Equation 13.1, the following relationship for Fick's law is obtained</a:t>
            </a:r>
            <a:r>
              <a:rPr lang="en-US" dirty="0" smtClean="0"/>
              <a:t>:</a:t>
            </a:r>
          </a:p>
          <a:p>
            <a:pPr marL="0" indent="0" algn="just" rtl="0">
              <a:buNone/>
            </a:pPr>
            <a:endParaRPr lang="en-US" dirty="0"/>
          </a:p>
          <a:p>
            <a:pPr algn="just" rtl="0"/>
            <a:r>
              <a:rPr lang="en-US" dirty="0"/>
              <a:t>Equation 13.3 is an expression for a first-order process. In practice, the extravascular absorption of most drugs tends to be a first-order absorption process. </a:t>
            </a:r>
          </a:p>
          <a:p>
            <a:pPr algn="just" rtl="0"/>
            <a:endParaRPr lang="en-US" dirty="0"/>
          </a:p>
          <a:p>
            <a:pPr algn="just" rtl="0"/>
            <a:endParaRPr lang="ar-IQ"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88278" y="4365104"/>
            <a:ext cx="2814142" cy="438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7824" y="1556792"/>
            <a:ext cx="2808312" cy="4990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168111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229600" cy="6408712"/>
          </a:xfrm>
        </p:spPr>
        <p:txBody>
          <a:bodyPr>
            <a:normAutofit fontScale="92500" lnSpcReduction="10000"/>
          </a:bodyPr>
          <a:lstStyle/>
          <a:p>
            <a:pPr algn="just" rtl="0"/>
            <a:endParaRPr lang="en-US" dirty="0" smtClean="0"/>
          </a:p>
          <a:p>
            <a:pPr lvl="0" algn="just" rtl="0"/>
            <a:r>
              <a:rPr lang="en-US" dirty="0" smtClean="0">
                <a:solidFill>
                  <a:prstClr val="black">
                    <a:lumMod val="50000"/>
                    <a:lumOff val="50000"/>
                  </a:prstClr>
                </a:solidFill>
              </a:rPr>
              <a:t>because </a:t>
            </a:r>
            <a:r>
              <a:rPr lang="en-US" dirty="0">
                <a:solidFill>
                  <a:prstClr val="black">
                    <a:lumMod val="50000"/>
                    <a:lumOff val="50000"/>
                  </a:prstClr>
                </a:solidFill>
              </a:rPr>
              <a:t>of the large concentration gradient between C</a:t>
            </a:r>
            <a:r>
              <a:rPr lang="en-US" sz="1600" dirty="0">
                <a:solidFill>
                  <a:prstClr val="black">
                    <a:lumMod val="50000"/>
                    <a:lumOff val="50000"/>
                  </a:prstClr>
                </a:solidFill>
              </a:rPr>
              <a:t>GI</a:t>
            </a:r>
            <a:r>
              <a:rPr lang="en-US" dirty="0">
                <a:solidFill>
                  <a:prstClr val="black">
                    <a:lumMod val="50000"/>
                    <a:lumOff val="50000"/>
                  </a:prstClr>
                </a:solidFill>
              </a:rPr>
              <a:t> and </a:t>
            </a:r>
            <a:r>
              <a:rPr lang="en-US" dirty="0" err="1">
                <a:solidFill>
                  <a:prstClr val="black">
                    <a:lumMod val="50000"/>
                    <a:lumOff val="50000"/>
                  </a:prstClr>
                </a:solidFill>
              </a:rPr>
              <a:t>C</a:t>
            </a:r>
            <a:r>
              <a:rPr lang="en-US" sz="1600" dirty="0" err="1">
                <a:solidFill>
                  <a:prstClr val="black">
                    <a:lumMod val="50000"/>
                    <a:lumOff val="50000"/>
                  </a:prstClr>
                </a:solidFill>
              </a:rPr>
              <a:t>p</a:t>
            </a:r>
            <a:r>
              <a:rPr lang="en-US" dirty="0">
                <a:solidFill>
                  <a:prstClr val="black">
                    <a:lumMod val="50000"/>
                    <a:lumOff val="50000"/>
                  </a:prstClr>
                </a:solidFill>
              </a:rPr>
              <a:t>, the rate of drug absorption is usually more rapid than the rate of drug elimination.</a:t>
            </a:r>
          </a:p>
          <a:p>
            <a:pPr algn="just" rtl="0"/>
            <a:endParaRPr lang="en-US" dirty="0"/>
          </a:p>
          <a:p>
            <a:pPr algn="just" rtl="0"/>
            <a:r>
              <a:rPr lang="en-US" dirty="0" smtClean="0"/>
              <a:t>Many </a:t>
            </a:r>
            <a:r>
              <a:rPr lang="en-US" dirty="0"/>
              <a:t>drugs have both lipophilic and hydrophilic chemical substituents. Those drugs that are more lipid soluble tend to traverse cell membranes more easily than less lipid-soluble or more water-soluble molecules. </a:t>
            </a:r>
            <a:endParaRPr lang="en-US" dirty="0" smtClean="0"/>
          </a:p>
          <a:p>
            <a:pPr algn="just" rtl="0"/>
            <a:r>
              <a:rPr lang="en-US" dirty="0" smtClean="0"/>
              <a:t>For </a:t>
            </a:r>
            <a:r>
              <a:rPr lang="en-US" dirty="0"/>
              <a:t>drugs that act as weak electrolytes, such as weak acids and bases, the extent of ionization influences the rate of drug transport. </a:t>
            </a:r>
            <a:endParaRPr lang="en-US" dirty="0" smtClean="0"/>
          </a:p>
          <a:p>
            <a:pPr algn="just" rtl="0"/>
            <a:r>
              <a:rPr lang="en-US" dirty="0" smtClean="0"/>
              <a:t>The </a:t>
            </a:r>
            <a:r>
              <a:rPr lang="en-US" dirty="0"/>
              <a:t>ionized species of the drug contains a charge and is more water soluble than the </a:t>
            </a:r>
            <a:r>
              <a:rPr lang="en-US" dirty="0" err="1"/>
              <a:t>nonionized</a:t>
            </a:r>
            <a:r>
              <a:rPr lang="en-US" dirty="0"/>
              <a:t> species of the drug, which is more lipid soluble</a:t>
            </a:r>
            <a:r>
              <a:rPr lang="en-US" dirty="0" smtClean="0"/>
              <a:t>.</a:t>
            </a:r>
          </a:p>
          <a:p>
            <a:pPr algn="just" rtl="0"/>
            <a:r>
              <a:rPr lang="en-US" dirty="0" smtClean="0"/>
              <a:t> </a:t>
            </a:r>
            <a:r>
              <a:rPr lang="en-US" dirty="0"/>
              <a:t>The extent of ionization of a weak electrolyte will depend on both the </a:t>
            </a:r>
            <a:r>
              <a:rPr lang="en-US" dirty="0" err="1"/>
              <a:t>pKa</a:t>
            </a:r>
            <a:r>
              <a:rPr lang="en-US" dirty="0"/>
              <a:t> of the drug and the pH of the medium in which the drug is dissolved.</a:t>
            </a:r>
          </a:p>
          <a:p>
            <a:pPr algn="just" rtl="0"/>
            <a:endParaRPr lang="ar-IQ" dirty="0"/>
          </a:p>
        </p:txBody>
      </p:sp>
    </p:spTree>
    <p:extLst>
      <p:ext uri="{BB962C8B-B14F-4D97-AF65-F5344CB8AC3E}">
        <p14:creationId xmlns:p14="http://schemas.microsoft.com/office/powerpoint/2010/main" val="601345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Reference text</a:t>
            </a:r>
            <a:endParaRPr lang="ar-IQ" dirty="0"/>
          </a:p>
        </p:txBody>
      </p:sp>
      <p:sp>
        <p:nvSpPr>
          <p:cNvPr id="2" name="Content Placeholder 1"/>
          <p:cNvSpPr>
            <a:spLocks noGrp="1"/>
          </p:cNvSpPr>
          <p:nvPr>
            <p:ph idx="1"/>
          </p:nvPr>
        </p:nvSpPr>
        <p:spPr/>
        <p:txBody>
          <a:bodyPr>
            <a:normAutofit/>
          </a:bodyPr>
          <a:lstStyle/>
          <a:p>
            <a:pPr algn="l" rtl="0">
              <a:buNone/>
            </a:pPr>
            <a:r>
              <a:rPr lang="en-GB" sz="4000" dirty="0" err="1" smtClean="0"/>
              <a:t>Shargel</a:t>
            </a:r>
            <a:r>
              <a:rPr lang="en-GB" sz="4000" dirty="0" smtClean="0"/>
              <a:t> L., Yu AB</a:t>
            </a:r>
          </a:p>
          <a:p>
            <a:pPr algn="l" rtl="0">
              <a:buNone/>
            </a:pPr>
            <a:r>
              <a:rPr lang="en-GB" sz="4000" dirty="0" smtClean="0"/>
              <a:t>Applied Biopharmaceutics and Pharmacokinetics</a:t>
            </a:r>
            <a:endParaRPr lang="ar-IQ" sz="4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260648"/>
            <a:ext cx="8496944" cy="6264696"/>
          </a:xfrm>
        </p:spPr>
        <p:txBody>
          <a:bodyPr>
            <a:normAutofit/>
          </a:bodyPr>
          <a:lstStyle/>
          <a:p>
            <a:pPr algn="just" rtl="0"/>
            <a:endParaRPr lang="en-US" dirty="0"/>
          </a:p>
          <a:p>
            <a:pPr marL="0" indent="0" algn="just" rtl="0">
              <a:buNone/>
            </a:pPr>
            <a:endParaRPr lang="en-US" dirty="0"/>
          </a:p>
          <a:p>
            <a:pPr algn="just" rtl="0"/>
            <a:r>
              <a:rPr lang="en-US" dirty="0"/>
              <a:t>Another factor that can influence drug concentrations on either side of a membrane is a particular affinity of the drug for a tissue component, which prevents the drug from moving freely back across the cell membrane. For example, a drug such as </a:t>
            </a:r>
            <a:r>
              <a:rPr lang="en-US" dirty="0" err="1"/>
              <a:t>dicumarol</a:t>
            </a:r>
            <a:r>
              <a:rPr lang="en-US" dirty="0"/>
              <a:t> binds to plasma </a:t>
            </a:r>
            <a:r>
              <a:rPr lang="en-US" dirty="0" smtClean="0"/>
              <a:t>protein. </a:t>
            </a:r>
            <a:r>
              <a:rPr lang="en-US" dirty="0"/>
              <a:t>In each case, the protein-bound drug does not move freely across the cell membrane. </a:t>
            </a:r>
          </a:p>
          <a:p>
            <a:pPr algn="just" rtl="0"/>
            <a:endParaRPr lang="ar-IQ" dirty="0"/>
          </a:p>
        </p:txBody>
      </p:sp>
    </p:spTree>
    <p:extLst>
      <p:ext uri="{BB962C8B-B14F-4D97-AF65-F5344CB8AC3E}">
        <p14:creationId xmlns:p14="http://schemas.microsoft.com/office/powerpoint/2010/main" val="23924754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a:t/>
            </a:r>
            <a:br>
              <a:rPr lang="en-US" dirty="0"/>
            </a:br>
            <a:r>
              <a:rPr lang="en-US" dirty="0" smtClean="0"/>
              <a:t>Carrier-Mediated </a:t>
            </a:r>
            <a:r>
              <a:rPr lang="en-US" dirty="0"/>
              <a:t>Transport</a:t>
            </a:r>
            <a:br>
              <a:rPr lang="en-US" dirty="0"/>
            </a:br>
            <a:r>
              <a:rPr lang="en-US" dirty="0"/>
              <a:t/>
            </a:r>
            <a:br>
              <a:rPr lang="en-US" dirty="0"/>
            </a:br>
            <a:endParaRPr lang="ar-IQ" dirty="0"/>
          </a:p>
        </p:txBody>
      </p:sp>
      <p:sp>
        <p:nvSpPr>
          <p:cNvPr id="3" name="Content Placeholder 2"/>
          <p:cNvSpPr>
            <a:spLocks noGrp="1"/>
          </p:cNvSpPr>
          <p:nvPr>
            <p:ph idx="1"/>
          </p:nvPr>
        </p:nvSpPr>
        <p:spPr>
          <a:xfrm>
            <a:off x="539552" y="620688"/>
            <a:ext cx="8229600" cy="5400600"/>
          </a:xfrm>
        </p:spPr>
        <p:txBody>
          <a:bodyPr>
            <a:normAutofit/>
          </a:bodyPr>
          <a:lstStyle/>
          <a:p>
            <a:pPr algn="just" rtl="0"/>
            <a:r>
              <a:rPr lang="en-US" dirty="0"/>
              <a:t>Theoretically, a lipophilic drug may pass through the cell or go around it. If the drug has a low molecular weight and is lipophilic, the lipid cell membrane is not a barrier to drug diffusion and absorption</a:t>
            </a:r>
            <a:r>
              <a:rPr lang="en-US" dirty="0" smtClean="0"/>
              <a:t>.</a:t>
            </a:r>
          </a:p>
          <a:p>
            <a:pPr marL="0" indent="0" algn="just" rtl="0">
              <a:buNone/>
            </a:pPr>
            <a:endParaRPr lang="en-US" dirty="0" smtClean="0"/>
          </a:p>
          <a:p>
            <a:pPr algn="just" rtl="0"/>
            <a:r>
              <a:rPr lang="en-US" dirty="0" smtClean="0"/>
              <a:t> </a:t>
            </a:r>
            <a:r>
              <a:rPr lang="en-US" dirty="0"/>
              <a:t>In the intestine, drugs and other molecules can go through the intestinal epithelial cells by either diffusion or a carrier-mediated mechanism</a:t>
            </a:r>
            <a:r>
              <a:rPr lang="en-US" dirty="0" smtClean="0"/>
              <a:t>.</a:t>
            </a:r>
          </a:p>
          <a:p>
            <a:pPr algn="just" rtl="0"/>
            <a:r>
              <a:rPr lang="en-US" dirty="0" smtClean="0"/>
              <a:t> </a:t>
            </a:r>
            <a:r>
              <a:rPr lang="en-US" dirty="0"/>
              <a:t>Numerous specialized carrier-mediated transport systems are present in the body, especially in the intestine for the absorption of ions and nutrients required by the body</a:t>
            </a:r>
            <a:r>
              <a:rPr lang="en-US" dirty="0" smtClean="0"/>
              <a:t>.</a:t>
            </a:r>
            <a:endParaRPr lang="en-US" dirty="0"/>
          </a:p>
          <a:p>
            <a:pPr algn="just" rtl="0"/>
            <a:endParaRPr lang="ar-IQ" dirty="0"/>
          </a:p>
        </p:txBody>
      </p:sp>
    </p:spTree>
    <p:extLst>
      <p:ext uri="{BB962C8B-B14F-4D97-AF65-F5344CB8AC3E}">
        <p14:creationId xmlns:p14="http://schemas.microsoft.com/office/powerpoint/2010/main" val="21518254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907504"/>
          </a:xfrm>
        </p:spPr>
        <p:txBody>
          <a:bodyPr/>
          <a:lstStyle/>
          <a:p>
            <a:r>
              <a:rPr lang="en-US" sz="3600" dirty="0"/>
              <a:t>Active Transport</a:t>
            </a:r>
            <a:endParaRPr lang="ar-IQ" sz="3600" dirty="0"/>
          </a:p>
        </p:txBody>
      </p:sp>
      <p:sp>
        <p:nvSpPr>
          <p:cNvPr id="3" name="Content Placeholder 2"/>
          <p:cNvSpPr>
            <a:spLocks noGrp="1"/>
          </p:cNvSpPr>
          <p:nvPr>
            <p:ph idx="1"/>
          </p:nvPr>
        </p:nvSpPr>
        <p:spPr>
          <a:xfrm>
            <a:off x="324853" y="1412776"/>
            <a:ext cx="8495619" cy="4896544"/>
          </a:xfrm>
        </p:spPr>
        <p:txBody>
          <a:bodyPr>
            <a:normAutofit lnSpcReduction="10000"/>
          </a:bodyPr>
          <a:lstStyle/>
          <a:p>
            <a:pPr algn="just" rtl="0"/>
            <a:r>
              <a:rPr lang="en-US" dirty="0"/>
              <a:t>Active transport is a carrier-mediated transmembrane process that plays an important role in the gastrointestinal absorption and in renal and biliary secretion of many drugs and metabolites</a:t>
            </a:r>
            <a:r>
              <a:rPr lang="en-US" dirty="0" smtClean="0"/>
              <a:t>.</a:t>
            </a:r>
          </a:p>
          <a:p>
            <a:pPr algn="just" rtl="0"/>
            <a:r>
              <a:rPr lang="en-US" dirty="0"/>
              <a:t>Active transport is characterized by the transport of drug against a concentration gradient—that is, from regions of low drug concentrations to regions of high concentrations. Therefore, this is an energy-consuming system. </a:t>
            </a:r>
            <a:endParaRPr lang="en-US" dirty="0" smtClean="0"/>
          </a:p>
          <a:p>
            <a:pPr algn="just" rtl="0"/>
            <a:r>
              <a:rPr lang="en-US" dirty="0" smtClean="0"/>
              <a:t>active </a:t>
            </a:r>
            <a:r>
              <a:rPr lang="en-US" dirty="0"/>
              <a:t>transport is a specialized process requiring a carrier that binds the drug to form a carrier–drug complex that shuttles the drug across the membrane and then dissociates the drug on the other side of the membrane </a:t>
            </a:r>
            <a:r>
              <a:rPr lang="en-US" dirty="0" smtClean="0"/>
              <a:t>.</a:t>
            </a:r>
            <a:endParaRPr lang="en-US" dirty="0"/>
          </a:p>
          <a:p>
            <a:pPr marL="137160" indent="0" algn="just" rtl="0">
              <a:buNone/>
            </a:pPr>
            <a:endParaRPr lang="ar-IQ" dirty="0"/>
          </a:p>
        </p:txBody>
      </p:sp>
    </p:spTree>
    <p:extLst>
      <p:ext uri="{BB962C8B-B14F-4D97-AF65-F5344CB8AC3E}">
        <p14:creationId xmlns:p14="http://schemas.microsoft.com/office/powerpoint/2010/main" val="39136792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71600" y="908720"/>
            <a:ext cx="7272808" cy="44644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621774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404664"/>
            <a:ext cx="8496944" cy="6048672"/>
          </a:xfrm>
        </p:spPr>
        <p:txBody>
          <a:bodyPr>
            <a:normAutofit fontScale="92500"/>
          </a:bodyPr>
          <a:lstStyle/>
          <a:p>
            <a:pPr algn="just" rtl="0"/>
            <a:r>
              <a:rPr lang="en-US" dirty="0"/>
              <a:t>The carrier molecule may be highly selective for the drug molecule. If the drug structurally resembles a natural substrate that is actively transported, then it is likely to be actively transported by the same carrier mechanism. Therefore, drugs of similar structure may compete for sites of adsorption on the carrier. </a:t>
            </a:r>
            <a:endParaRPr lang="en-US" dirty="0" smtClean="0"/>
          </a:p>
          <a:p>
            <a:pPr algn="just" rtl="0"/>
            <a:r>
              <a:rPr lang="en-US" dirty="0" smtClean="0"/>
              <a:t>because </a:t>
            </a:r>
            <a:r>
              <a:rPr lang="en-US" dirty="0"/>
              <a:t>only a fixed number of carrier molecules are available, all the binding sites on the carrier may become saturated if the drug concentration gets very high. </a:t>
            </a:r>
            <a:endParaRPr lang="en-US" dirty="0" smtClean="0"/>
          </a:p>
          <a:p>
            <a:pPr algn="just" rtl="0"/>
            <a:r>
              <a:rPr lang="en-US" dirty="0" smtClean="0"/>
              <a:t>Notice </a:t>
            </a:r>
            <a:r>
              <a:rPr lang="en-US" dirty="0"/>
              <a:t>that for a drug absorbed by passive diffusion, the rate of absorption increases in a linear relationship to drug concentration. In contrast, when a drug is absorbed by a carrier-mediated process, the rate of drug absorption increases with drug concentration until the carrier molecules are completely saturated. At higher drug concentrations, the rate of drug absorption remains constant, or zero order</a:t>
            </a:r>
            <a:r>
              <a:rPr lang="en-US" dirty="0" smtClean="0"/>
              <a:t>.</a:t>
            </a:r>
            <a:endParaRPr lang="en-US" dirty="0"/>
          </a:p>
        </p:txBody>
      </p:sp>
    </p:spTree>
    <p:extLst>
      <p:ext uri="{BB962C8B-B14F-4D97-AF65-F5344CB8AC3E}">
        <p14:creationId xmlns:p14="http://schemas.microsoft.com/office/powerpoint/2010/main" val="14708728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27584" y="980728"/>
            <a:ext cx="7344815" cy="43204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139148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835496"/>
          </a:xfrm>
        </p:spPr>
        <p:txBody>
          <a:bodyPr/>
          <a:lstStyle/>
          <a:p>
            <a:r>
              <a:rPr lang="en-US" sz="3600" dirty="0"/>
              <a:t>Facilitated Diffusion</a:t>
            </a:r>
            <a:endParaRPr lang="ar-IQ" sz="3600" dirty="0"/>
          </a:p>
        </p:txBody>
      </p:sp>
      <p:sp>
        <p:nvSpPr>
          <p:cNvPr id="3" name="Content Placeholder 2"/>
          <p:cNvSpPr>
            <a:spLocks noGrp="1"/>
          </p:cNvSpPr>
          <p:nvPr>
            <p:ph idx="1"/>
          </p:nvPr>
        </p:nvSpPr>
        <p:spPr/>
        <p:txBody>
          <a:bodyPr>
            <a:normAutofit/>
          </a:bodyPr>
          <a:lstStyle/>
          <a:p>
            <a:pPr algn="just" rtl="0"/>
            <a:r>
              <a:rPr lang="en-US" dirty="0"/>
              <a:t>Facilitated diffusion is also a carrier-mediated transport system, differing from active transport in that the drug moves along a concentration gradient (</a:t>
            </a:r>
            <a:r>
              <a:rPr lang="en-US" dirty="0" err="1"/>
              <a:t>ie</a:t>
            </a:r>
            <a:r>
              <a:rPr lang="en-US" dirty="0"/>
              <a:t>, moves from a region of high drug concentration to a region of low drug concentration). Therefore, this system does not require energy input. </a:t>
            </a:r>
            <a:endParaRPr lang="en-US" dirty="0" smtClean="0"/>
          </a:p>
          <a:p>
            <a:pPr algn="just" rtl="0"/>
            <a:r>
              <a:rPr lang="en-US" dirty="0" smtClean="0"/>
              <a:t>because </a:t>
            </a:r>
            <a:r>
              <a:rPr lang="en-US" dirty="0"/>
              <a:t>this system is carrier mediated, it is </a:t>
            </a:r>
            <a:r>
              <a:rPr lang="en-US" dirty="0" err="1"/>
              <a:t>saturable</a:t>
            </a:r>
            <a:r>
              <a:rPr lang="en-US" dirty="0"/>
              <a:t> and structurally selective for the drug and shows competition kinetics for drugs of similar structure.</a:t>
            </a:r>
            <a:endParaRPr lang="ar-IQ" dirty="0"/>
          </a:p>
        </p:txBody>
      </p:sp>
    </p:spTree>
    <p:extLst>
      <p:ext uri="{BB962C8B-B14F-4D97-AF65-F5344CB8AC3E}">
        <p14:creationId xmlns:p14="http://schemas.microsoft.com/office/powerpoint/2010/main" val="32869141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835496"/>
          </a:xfrm>
        </p:spPr>
        <p:txBody>
          <a:bodyPr>
            <a:normAutofit/>
          </a:bodyPr>
          <a:lstStyle/>
          <a:p>
            <a:r>
              <a:rPr lang="en-US" sz="3600" dirty="0"/>
              <a:t>Carrier-Mediated Intestinal Transport</a:t>
            </a:r>
            <a:endParaRPr lang="ar-IQ" sz="3600" dirty="0"/>
          </a:p>
        </p:txBody>
      </p:sp>
      <p:sp>
        <p:nvSpPr>
          <p:cNvPr id="3" name="Content Placeholder 2"/>
          <p:cNvSpPr>
            <a:spLocks noGrp="1"/>
          </p:cNvSpPr>
          <p:nvPr>
            <p:ph idx="1"/>
          </p:nvPr>
        </p:nvSpPr>
        <p:spPr>
          <a:xfrm>
            <a:off x="457200" y="1600201"/>
            <a:ext cx="8229600" cy="3777916"/>
          </a:xfrm>
        </p:spPr>
        <p:txBody>
          <a:bodyPr/>
          <a:lstStyle/>
          <a:p>
            <a:pPr algn="just" rtl="0"/>
            <a:r>
              <a:rPr lang="en-US" dirty="0"/>
              <a:t>Various carrier-mediated systems (transporters) are present at the intestinal brush border and basolateral membrane for the absorption of specific ions and nutrients essential for the </a:t>
            </a:r>
            <a:r>
              <a:rPr lang="en-US" dirty="0" smtClean="0"/>
              <a:t>body.</a:t>
            </a:r>
          </a:p>
          <a:p>
            <a:pPr algn="just" rtl="0"/>
            <a:r>
              <a:rPr lang="en-US" dirty="0" smtClean="0"/>
              <a:t> </a:t>
            </a:r>
            <a:r>
              <a:rPr lang="en-US" dirty="0"/>
              <a:t>Many drugs are absorbed by these carriers because of the structural similarity to natural </a:t>
            </a:r>
            <a:r>
              <a:rPr lang="en-US" dirty="0" smtClean="0"/>
              <a:t>substrates.</a:t>
            </a:r>
            <a:endParaRPr lang="ar-IQ" dirty="0"/>
          </a:p>
        </p:txBody>
      </p:sp>
    </p:spTree>
    <p:extLst>
      <p:ext uri="{BB962C8B-B14F-4D97-AF65-F5344CB8AC3E}">
        <p14:creationId xmlns:p14="http://schemas.microsoft.com/office/powerpoint/2010/main" val="19528461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835496"/>
          </a:xfrm>
        </p:spPr>
        <p:txBody>
          <a:bodyPr/>
          <a:lstStyle/>
          <a:p>
            <a:pPr rtl="0"/>
            <a:r>
              <a:rPr lang="en-US" sz="3600" dirty="0"/>
              <a:t>Vesicular Transport</a:t>
            </a:r>
            <a:endParaRPr lang="ar-IQ" sz="3600" dirty="0"/>
          </a:p>
        </p:txBody>
      </p:sp>
      <p:sp>
        <p:nvSpPr>
          <p:cNvPr id="3" name="Content Placeholder 2"/>
          <p:cNvSpPr>
            <a:spLocks noGrp="1"/>
          </p:cNvSpPr>
          <p:nvPr>
            <p:ph idx="1"/>
          </p:nvPr>
        </p:nvSpPr>
        <p:spPr>
          <a:xfrm>
            <a:off x="323528" y="1268760"/>
            <a:ext cx="8568952" cy="5328592"/>
          </a:xfrm>
        </p:spPr>
        <p:txBody>
          <a:bodyPr>
            <a:normAutofit fontScale="92500" lnSpcReduction="10000"/>
          </a:bodyPr>
          <a:lstStyle/>
          <a:p>
            <a:pPr algn="just" rtl="0"/>
            <a:r>
              <a:rPr lang="en-US" dirty="0"/>
              <a:t>Vesicular transport is the process of engulfing particles or dissolved materials by the cell. </a:t>
            </a:r>
            <a:endParaRPr lang="en-US" dirty="0" smtClean="0"/>
          </a:p>
          <a:p>
            <a:pPr algn="just" rtl="0"/>
            <a:r>
              <a:rPr lang="en-US" dirty="0" smtClean="0"/>
              <a:t>Pinocytosis </a:t>
            </a:r>
            <a:r>
              <a:rPr lang="en-US" dirty="0"/>
              <a:t>and phagocytosis are forms of vesicular transport that differ by the type of material ingested</a:t>
            </a:r>
            <a:r>
              <a:rPr lang="en-US" dirty="0" smtClean="0"/>
              <a:t>.</a:t>
            </a:r>
          </a:p>
          <a:p>
            <a:pPr algn="just" rtl="0"/>
            <a:r>
              <a:rPr lang="en-US" dirty="0" smtClean="0"/>
              <a:t> </a:t>
            </a:r>
            <a:r>
              <a:rPr lang="en-US" dirty="0"/>
              <a:t>Pinocytosis refers to the engulfment of small solutes or fluid, whereas phagocytosis refers to the engulfment of larger particles or macromolecules, generally by macrophages. </a:t>
            </a:r>
            <a:endParaRPr lang="en-US" dirty="0" smtClean="0"/>
          </a:p>
          <a:p>
            <a:pPr algn="just" rtl="0"/>
            <a:r>
              <a:rPr lang="en-US" dirty="0" smtClean="0"/>
              <a:t>Endocytosis </a:t>
            </a:r>
            <a:r>
              <a:rPr lang="en-US" dirty="0"/>
              <a:t>and exocytosis are the processes of moving specific macromolecules into and out of a cell, respectively.</a:t>
            </a:r>
          </a:p>
          <a:p>
            <a:pPr algn="just" rtl="0"/>
            <a:endParaRPr lang="en-US" dirty="0"/>
          </a:p>
          <a:p>
            <a:pPr algn="just" rtl="0"/>
            <a:r>
              <a:rPr lang="en-US" dirty="0"/>
              <a:t>During pinocytosis or phagocytosis, the cell membrane </a:t>
            </a:r>
            <a:r>
              <a:rPr lang="en-US" dirty="0" err="1"/>
              <a:t>invaginates</a:t>
            </a:r>
            <a:r>
              <a:rPr lang="en-US" dirty="0"/>
              <a:t> to surround the material and then engulfs the material, incorporating it into the </a:t>
            </a:r>
            <a:r>
              <a:rPr lang="en-US" dirty="0" smtClean="0"/>
              <a:t>cell. </a:t>
            </a:r>
            <a:r>
              <a:rPr lang="en-US" dirty="0"/>
              <a:t>Subsequently, the cell membrane containing the material forms a vesicle or vacuole within the cell. </a:t>
            </a:r>
          </a:p>
          <a:p>
            <a:pPr marL="137160" indent="0" algn="just" rtl="0">
              <a:buNone/>
            </a:pPr>
            <a:endParaRPr lang="ar-IQ" dirty="0"/>
          </a:p>
        </p:txBody>
      </p:sp>
    </p:spTree>
    <p:extLst>
      <p:ext uri="{BB962C8B-B14F-4D97-AF65-F5344CB8AC3E}">
        <p14:creationId xmlns:p14="http://schemas.microsoft.com/office/powerpoint/2010/main" val="38834862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99592" y="692696"/>
            <a:ext cx="7272808" cy="53285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04848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Introduction</a:t>
            </a:r>
            <a:br>
              <a:rPr lang="en-US" dirty="0"/>
            </a:br>
            <a:endParaRPr lang="ar-IQ" dirty="0"/>
          </a:p>
        </p:txBody>
      </p:sp>
      <p:sp>
        <p:nvSpPr>
          <p:cNvPr id="3" name="Content Placeholder 2"/>
          <p:cNvSpPr>
            <a:spLocks noGrp="1"/>
          </p:cNvSpPr>
          <p:nvPr>
            <p:ph idx="1"/>
          </p:nvPr>
        </p:nvSpPr>
        <p:spPr/>
        <p:txBody>
          <a:bodyPr/>
          <a:lstStyle/>
          <a:p>
            <a:pPr algn="just" rtl="0"/>
            <a:r>
              <a:rPr lang="en-US" dirty="0"/>
              <a:t>The systemic absorption of a drug is dependent on (1) the physicochemical properties of the </a:t>
            </a:r>
            <a:r>
              <a:rPr lang="en-US" dirty="0" smtClean="0"/>
              <a:t>drug. </a:t>
            </a:r>
          </a:p>
          <a:p>
            <a:pPr marL="0" indent="0" algn="just" rtl="0">
              <a:buNone/>
            </a:pPr>
            <a:r>
              <a:rPr lang="en-US" dirty="0"/>
              <a:t> </a:t>
            </a:r>
            <a:r>
              <a:rPr lang="en-US" dirty="0" smtClean="0"/>
              <a:t>    (</a:t>
            </a:r>
            <a:r>
              <a:rPr lang="en-US" dirty="0"/>
              <a:t>2) the nature of the drug </a:t>
            </a:r>
            <a:r>
              <a:rPr lang="en-US" dirty="0" smtClean="0"/>
              <a:t>product.</a:t>
            </a:r>
          </a:p>
          <a:p>
            <a:pPr marL="0" indent="0" algn="just" rtl="0">
              <a:buNone/>
            </a:pPr>
            <a:r>
              <a:rPr lang="en-US" dirty="0"/>
              <a:t> </a:t>
            </a:r>
            <a:r>
              <a:rPr lang="en-US" dirty="0" smtClean="0"/>
              <a:t>    (3</a:t>
            </a:r>
            <a:r>
              <a:rPr lang="en-US" dirty="0"/>
              <a:t>) the anatomy and physiology of the drug </a:t>
            </a:r>
            <a:r>
              <a:rPr lang="en-US" dirty="0" smtClean="0"/>
              <a:t> absorption </a:t>
            </a:r>
            <a:r>
              <a:rPr lang="en-US" dirty="0"/>
              <a:t>site. </a:t>
            </a:r>
            <a:endParaRPr lang="en-US" dirty="0" smtClean="0"/>
          </a:p>
          <a:p>
            <a:pPr algn="just" rtl="0"/>
            <a:r>
              <a:rPr lang="en-US" dirty="0" smtClean="0"/>
              <a:t>All </a:t>
            </a:r>
            <a:r>
              <a:rPr lang="en-US" dirty="0"/>
              <a:t>of these considerations are important in the manufacture and biopharmaceutic evaluation of drug </a:t>
            </a:r>
            <a:r>
              <a:rPr lang="en-US" dirty="0" smtClean="0"/>
              <a:t>products.</a:t>
            </a:r>
            <a:endParaRPr lang="ar-IQ" dirty="0"/>
          </a:p>
        </p:txBody>
      </p:sp>
    </p:spTree>
    <p:extLst>
      <p:ext uri="{BB962C8B-B14F-4D97-AF65-F5344CB8AC3E}">
        <p14:creationId xmlns:p14="http://schemas.microsoft.com/office/powerpoint/2010/main" val="31550061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835496"/>
          </a:xfrm>
        </p:spPr>
        <p:txBody>
          <a:bodyPr/>
          <a:lstStyle/>
          <a:p>
            <a:r>
              <a:rPr lang="en-US" sz="3600" dirty="0"/>
              <a:t>Pore (Convective) Transport</a:t>
            </a:r>
            <a:endParaRPr lang="ar-IQ" sz="3600" dirty="0"/>
          </a:p>
        </p:txBody>
      </p:sp>
      <p:sp>
        <p:nvSpPr>
          <p:cNvPr id="3" name="Content Placeholder 2"/>
          <p:cNvSpPr>
            <a:spLocks noGrp="1"/>
          </p:cNvSpPr>
          <p:nvPr>
            <p:ph idx="1"/>
          </p:nvPr>
        </p:nvSpPr>
        <p:spPr/>
        <p:txBody>
          <a:bodyPr/>
          <a:lstStyle/>
          <a:p>
            <a:pPr algn="l" rtl="0"/>
            <a:endParaRPr lang="en-US" dirty="0" smtClean="0"/>
          </a:p>
          <a:p>
            <a:pPr algn="l" rtl="0"/>
            <a:endParaRPr lang="en-US" dirty="0"/>
          </a:p>
          <a:p>
            <a:pPr algn="l" rtl="0"/>
            <a:r>
              <a:rPr lang="en-US" dirty="0" smtClean="0"/>
              <a:t>Very </a:t>
            </a:r>
            <a:r>
              <a:rPr lang="en-US" dirty="0"/>
              <a:t>small molecules (such as urea, water, and sugars) are able to cross cell membranes rapidly, as if the membrane contained channels or pores. </a:t>
            </a:r>
            <a:endParaRPr lang="ar-IQ" dirty="0"/>
          </a:p>
        </p:txBody>
      </p:sp>
    </p:spTree>
    <p:extLst>
      <p:ext uri="{BB962C8B-B14F-4D97-AF65-F5344CB8AC3E}">
        <p14:creationId xmlns:p14="http://schemas.microsoft.com/office/powerpoint/2010/main" val="22527664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Ion-Pair Formation</a:t>
            </a:r>
            <a:endParaRPr lang="ar-IQ" dirty="0"/>
          </a:p>
        </p:txBody>
      </p:sp>
      <p:sp>
        <p:nvSpPr>
          <p:cNvPr id="3" name="Content Placeholder 2"/>
          <p:cNvSpPr>
            <a:spLocks noGrp="1"/>
          </p:cNvSpPr>
          <p:nvPr>
            <p:ph idx="1"/>
          </p:nvPr>
        </p:nvSpPr>
        <p:spPr/>
        <p:txBody>
          <a:bodyPr/>
          <a:lstStyle/>
          <a:p>
            <a:pPr algn="l" rtl="0"/>
            <a:endParaRPr lang="en-US" smtClean="0"/>
          </a:p>
          <a:p>
            <a:pPr algn="l" rtl="0"/>
            <a:r>
              <a:rPr lang="en-US" smtClean="0"/>
              <a:t>Strong </a:t>
            </a:r>
            <a:r>
              <a:rPr lang="en-US" dirty="0"/>
              <a:t>electrolyte drugs maintain their charge at all physiologic pH values and penetrate membranes poorly. When the ionized drug is linked up with an oppositely charged ion, an ion pair is formed in which the overall charge of the pair is neutral. This neutral drug complex diffuses more easily across the membrane.</a:t>
            </a:r>
            <a:endParaRPr lang="ar-IQ" dirty="0"/>
          </a:p>
        </p:txBody>
      </p:sp>
    </p:spTree>
    <p:extLst>
      <p:ext uri="{BB962C8B-B14F-4D97-AF65-F5344CB8AC3E}">
        <p14:creationId xmlns:p14="http://schemas.microsoft.com/office/powerpoint/2010/main" val="3906469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Route of Drug Administration</a:t>
            </a:r>
            <a:endParaRPr lang="ar-IQ" dirty="0"/>
          </a:p>
        </p:txBody>
      </p:sp>
      <p:sp>
        <p:nvSpPr>
          <p:cNvPr id="3" name="Content Placeholder 2"/>
          <p:cNvSpPr>
            <a:spLocks noGrp="1"/>
          </p:cNvSpPr>
          <p:nvPr>
            <p:ph idx="1"/>
          </p:nvPr>
        </p:nvSpPr>
        <p:spPr>
          <a:xfrm>
            <a:off x="467545" y="2248347"/>
            <a:ext cx="8208912" cy="4132981"/>
          </a:xfrm>
        </p:spPr>
        <p:txBody>
          <a:bodyPr>
            <a:normAutofit fontScale="92500"/>
          </a:bodyPr>
          <a:lstStyle/>
          <a:p>
            <a:pPr algn="just" rtl="0"/>
            <a:r>
              <a:rPr lang="en-US" dirty="0"/>
              <a:t>Drugs may be given by parenteral, enteral, inhalation, transdermal (percutaneous), or intranasal route for systemic absorption</a:t>
            </a:r>
            <a:r>
              <a:rPr lang="en-US" dirty="0" smtClean="0"/>
              <a:t>.</a:t>
            </a:r>
          </a:p>
          <a:p>
            <a:pPr algn="just" rtl="0"/>
            <a:r>
              <a:rPr lang="en-US" dirty="0" smtClean="0"/>
              <a:t> </a:t>
            </a:r>
            <a:r>
              <a:rPr lang="en-US" dirty="0"/>
              <a:t>Each route of drug administration has certain advantages and disadvantages. </a:t>
            </a:r>
            <a:endParaRPr lang="en-US" dirty="0" smtClean="0"/>
          </a:p>
          <a:p>
            <a:pPr algn="just" rtl="0"/>
            <a:r>
              <a:rPr lang="en-US" dirty="0" smtClean="0"/>
              <a:t>The </a:t>
            </a:r>
            <a:r>
              <a:rPr lang="en-US" dirty="0"/>
              <a:t>systemic availability and onset of drug action are affected by </a:t>
            </a:r>
            <a:endParaRPr lang="en-US" dirty="0" smtClean="0"/>
          </a:p>
          <a:p>
            <a:pPr marL="0" indent="0" algn="just" rtl="0">
              <a:buNone/>
            </a:pPr>
            <a:r>
              <a:rPr lang="en-US" dirty="0" smtClean="0"/>
              <a:t>1-blood </a:t>
            </a:r>
            <a:r>
              <a:rPr lang="en-US" dirty="0"/>
              <a:t>flow to the administration </a:t>
            </a:r>
            <a:r>
              <a:rPr lang="en-US" dirty="0" smtClean="0"/>
              <a:t>site.</a:t>
            </a:r>
          </a:p>
          <a:p>
            <a:pPr marL="0" indent="0" algn="just" rtl="0">
              <a:buNone/>
            </a:pPr>
            <a:r>
              <a:rPr lang="en-US" dirty="0" smtClean="0"/>
              <a:t>2- </a:t>
            </a:r>
            <a:r>
              <a:rPr lang="en-US" dirty="0"/>
              <a:t>the physicochemical characteristics of the drug and the drug </a:t>
            </a:r>
            <a:r>
              <a:rPr lang="en-US" dirty="0" smtClean="0"/>
              <a:t>product.</a:t>
            </a:r>
          </a:p>
          <a:p>
            <a:pPr marL="0" indent="0" algn="just" rtl="0">
              <a:buNone/>
            </a:pPr>
            <a:r>
              <a:rPr lang="en-US" dirty="0" smtClean="0"/>
              <a:t>3-by </a:t>
            </a:r>
            <a:r>
              <a:rPr lang="en-US" dirty="0"/>
              <a:t>any pathophysiologic condition at the absorption site. </a:t>
            </a:r>
          </a:p>
          <a:p>
            <a:pPr algn="just" rtl="0"/>
            <a:endParaRPr lang="en-US" dirty="0"/>
          </a:p>
          <a:p>
            <a:pPr algn="just" rtl="0"/>
            <a:endParaRPr lang="ar-IQ" dirty="0"/>
          </a:p>
        </p:txBody>
      </p:sp>
    </p:spTree>
    <p:extLst>
      <p:ext uri="{BB962C8B-B14F-4D97-AF65-F5344CB8AC3E}">
        <p14:creationId xmlns:p14="http://schemas.microsoft.com/office/powerpoint/2010/main" val="2737227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32656"/>
            <a:ext cx="8229600" cy="6120680"/>
          </a:xfrm>
        </p:spPr>
        <p:txBody>
          <a:bodyPr>
            <a:normAutofit fontScale="92500"/>
          </a:bodyPr>
          <a:lstStyle/>
          <a:p>
            <a:pPr algn="just" rtl="0"/>
            <a:r>
              <a:rPr lang="en-US" dirty="0"/>
              <a:t>Many drugs are not administered orally because of drug instability in the gastrointestinal tract or drug degradation by the digestive enzymes in the intestine</a:t>
            </a:r>
            <a:r>
              <a:rPr lang="en-US" dirty="0" smtClean="0"/>
              <a:t>.</a:t>
            </a:r>
          </a:p>
          <a:p>
            <a:pPr algn="just" rtl="0"/>
            <a:r>
              <a:rPr lang="en-US" dirty="0"/>
              <a:t>Drug absorption after subcutaneous injection is slower than intravenous injection. Pathophysiologic conditions such as burns will increase the permeability of drugs across the skin compared with normal intact skin. </a:t>
            </a:r>
          </a:p>
          <a:p>
            <a:pPr algn="just" rtl="0"/>
            <a:r>
              <a:rPr lang="en-US" dirty="0"/>
              <a:t>When a drug is administered by an extravascular route of administration (</a:t>
            </a:r>
            <a:r>
              <a:rPr lang="en-US" dirty="0" err="1"/>
              <a:t>eg</a:t>
            </a:r>
            <a:r>
              <a:rPr lang="en-US" dirty="0"/>
              <a:t>, oral, topical, intranasal, inhalation, rectal), the drug must first be absorbed into the systemic circulation and then diffuse or be transported to the site of action before eliciting biological and therapeutic activity. </a:t>
            </a:r>
            <a:endParaRPr lang="en-US" dirty="0" smtClean="0"/>
          </a:p>
          <a:p>
            <a:pPr algn="just" rtl="0"/>
            <a:r>
              <a:rPr lang="en-US" dirty="0" smtClean="0"/>
              <a:t>The </a:t>
            </a:r>
            <a:r>
              <a:rPr lang="en-US" dirty="0"/>
              <a:t>general principles and kinetics of absorption from these extravascular sites follow the same principles as oral dosing, although the physiology of the site of administration differs. </a:t>
            </a:r>
          </a:p>
          <a:p>
            <a:pPr algn="just" rtl="0"/>
            <a:endParaRPr lang="ar-IQ"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Nature of Cell Membranes</a:t>
            </a:r>
            <a:endParaRPr lang="ar-IQ" sz="3200" dirty="0"/>
          </a:p>
        </p:txBody>
      </p:sp>
      <p:sp>
        <p:nvSpPr>
          <p:cNvPr id="3" name="Content Placeholder 2"/>
          <p:cNvSpPr>
            <a:spLocks noGrp="1"/>
          </p:cNvSpPr>
          <p:nvPr>
            <p:ph idx="1"/>
          </p:nvPr>
        </p:nvSpPr>
        <p:spPr>
          <a:xfrm>
            <a:off x="395536" y="2132857"/>
            <a:ext cx="8352929" cy="4464496"/>
          </a:xfrm>
        </p:spPr>
        <p:txBody>
          <a:bodyPr>
            <a:normAutofit fontScale="92500" lnSpcReduction="10000"/>
          </a:bodyPr>
          <a:lstStyle/>
          <a:p>
            <a:pPr algn="just" rtl="0"/>
            <a:r>
              <a:rPr lang="en-US" dirty="0"/>
              <a:t>Many drugs administered by extravascular routes are intended for local effect. Other drugs are designed to be absorbed from the site of administration into the systemic circulation. </a:t>
            </a:r>
            <a:endParaRPr lang="en-US" dirty="0" smtClean="0"/>
          </a:p>
          <a:p>
            <a:pPr algn="just" rtl="0"/>
            <a:r>
              <a:rPr lang="en-US" dirty="0" smtClean="0"/>
              <a:t>For </a:t>
            </a:r>
            <a:r>
              <a:rPr lang="en-US" dirty="0"/>
              <a:t>systemic drug absorption, the drug must cross cellular membranes. </a:t>
            </a:r>
            <a:endParaRPr lang="en-US" dirty="0" smtClean="0"/>
          </a:p>
          <a:p>
            <a:pPr algn="just" rtl="0"/>
            <a:r>
              <a:rPr lang="en-US" dirty="0" smtClean="0"/>
              <a:t>After </a:t>
            </a:r>
            <a:r>
              <a:rPr lang="en-US" dirty="0"/>
              <a:t>oral administration, drug molecules must cross the intestinal epithelium by going either through or between the epithelial cells to reach the systemic circulation. </a:t>
            </a:r>
            <a:endParaRPr lang="en-US" dirty="0" smtClean="0"/>
          </a:p>
          <a:p>
            <a:pPr algn="just" rtl="0"/>
            <a:r>
              <a:rPr lang="en-US" dirty="0" smtClean="0"/>
              <a:t>The </a:t>
            </a:r>
            <a:r>
              <a:rPr lang="en-US" dirty="0"/>
              <a:t>permeability of a drug at the absorption site into the systemic circulation is intimately related to the molecular structure of the drug and to the physical and biochemical properties of the cell membranes. </a:t>
            </a:r>
            <a:endParaRPr lang="en-US" dirty="0" smtClean="0"/>
          </a:p>
          <a:p>
            <a:pPr algn="just" rtl="0"/>
            <a:endParaRPr lang="en-US" dirty="0"/>
          </a:p>
        </p:txBody>
      </p:sp>
    </p:spTree>
    <p:extLst>
      <p:ext uri="{BB962C8B-B14F-4D97-AF65-F5344CB8AC3E}">
        <p14:creationId xmlns:p14="http://schemas.microsoft.com/office/powerpoint/2010/main" val="11896904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404664"/>
            <a:ext cx="7745505" cy="6048671"/>
          </a:xfrm>
        </p:spPr>
        <p:txBody>
          <a:bodyPr/>
          <a:lstStyle/>
          <a:p>
            <a:pPr marL="0" indent="0" algn="just" rtl="0">
              <a:buNone/>
            </a:pPr>
            <a:endParaRPr lang="en-US" dirty="0" smtClean="0"/>
          </a:p>
          <a:p>
            <a:pPr lvl="0" algn="just" rtl="0">
              <a:buClr>
                <a:srgbClr val="873624"/>
              </a:buClr>
            </a:pPr>
            <a:r>
              <a:rPr lang="en-US" dirty="0"/>
              <a:t>Once in the plasma, the drug may have to cross biological membranes to reach the site of action. Therefore, biological membranes potentially pose a significant barrier to drug delivery</a:t>
            </a:r>
            <a:r>
              <a:rPr lang="en-US" dirty="0" smtClean="0"/>
              <a:t>.</a:t>
            </a:r>
          </a:p>
          <a:p>
            <a:pPr algn="just" rtl="0"/>
            <a:r>
              <a:rPr lang="en-US" dirty="0" smtClean="0"/>
              <a:t>Transcellular </a:t>
            </a:r>
            <a:r>
              <a:rPr lang="en-US" dirty="0"/>
              <a:t>absorption is the process of drug movement across a cell</a:t>
            </a:r>
            <a:r>
              <a:rPr lang="en-US" dirty="0" smtClean="0"/>
              <a:t>.</a:t>
            </a:r>
          </a:p>
          <a:p>
            <a:pPr algn="just" rtl="0"/>
            <a:r>
              <a:rPr lang="en-US" dirty="0" smtClean="0"/>
              <a:t> </a:t>
            </a:r>
            <a:r>
              <a:rPr lang="en-US" dirty="0"/>
              <a:t>Some polar molecules may not be able to traverse the cell membrane but, instead, go through gaps or tight junctions between cells, a process known as </a:t>
            </a:r>
            <a:r>
              <a:rPr lang="en-US" dirty="0" err="1"/>
              <a:t>paracellular</a:t>
            </a:r>
            <a:r>
              <a:rPr lang="en-US" dirty="0"/>
              <a:t> drug </a:t>
            </a:r>
            <a:r>
              <a:rPr lang="en-US" dirty="0" smtClean="0"/>
              <a:t>absorption.</a:t>
            </a:r>
          </a:p>
          <a:p>
            <a:pPr algn="just" rtl="0"/>
            <a:r>
              <a:rPr lang="en-US" dirty="0" smtClean="0"/>
              <a:t> </a:t>
            </a:r>
            <a:r>
              <a:rPr lang="en-US" dirty="0"/>
              <a:t>Some drugs are probably absorbed by a mixed mechanism involving one or more processes.</a:t>
            </a:r>
          </a:p>
          <a:p>
            <a:pPr marL="0" indent="0" algn="just" rtl="0">
              <a:buNone/>
            </a:pPr>
            <a:endParaRPr lang="ar-IQ" dirty="0"/>
          </a:p>
        </p:txBody>
      </p:sp>
    </p:spTree>
    <p:extLst>
      <p:ext uri="{BB962C8B-B14F-4D97-AF65-F5344CB8AC3E}">
        <p14:creationId xmlns:p14="http://schemas.microsoft.com/office/powerpoint/2010/main" val="1383628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15616" y="980728"/>
            <a:ext cx="6912767" cy="45365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260648"/>
            <a:ext cx="8568952" cy="6192688"/>
          </a:xfrm>
        </p:spPr>
        <p:txBody>
          <a:bodyPr/>
          <a:lstStyle/>
          <a:p>
            <a:pPr algn="just" rtl="0"/>
            <a:r>
              <a:rPr lang="en-US" dirty="0"/>
              <a:t>Membranes are major structures in cells, surrounding the entire cell (plasma membrane) and acting as a boundary between the cell and the interstitial fluid</a:t>
            </a:r>
            <a:r>
              <a:rPr lang="en-US" dirty="0" smtClean="0"/>
              <a:t>.</a:t>
            </a:r>
          </a:p>
          <a:p>
            <a:pPr marL="0" indent="0" algn="just" rtl="0">
              <a:buNone/>
            </a:pPr>
            <a:r>
              <a:rPr lang="en-US" dirty="0" smtClean="0"/>
              <a:t> </a:t>
            </a:r>
            <a:endParaRPr lang="en-US" dirty="0"/>
          </a:p>
          <a:p>
            <a:pPr algn="just" rtl="0"/>
            <a:r>
              <a:rPr lang="en-US" dirty="0" smtClean="0"/>
              <a:t>membranes </a:t>
            </a:r>
            <a:r>
              <a:rPr lang="en-US" dirty="0"/>
              <a:t>enclose most of the cell organelles (</a:t>
            </a:r>
            <a:r>
              <a:rPr lang="en-US" dirty="0" err="1"/>
              <a:t>eg</a:t>
            </a:r>
            <a:r>
              <a:rPr lang="en-US" dirty="0"/>
              <a:t>, the mitochondrion membrane</a:t>
            </a:r>
            <a:r>
              <a:rPr lang="en-US" dirty="0" smtClean="0"/>
              <a:t>).</a:t>
            </a:r>
          </a:p>
          <a:p>
            <a:pPr marL="0" indent="0" algn="just" rtl="0">
              <a:buNone/>
            </a:pPr>
            <a:r>
              <a:rPr lang="en-US" dirty="0" smtClean="0"/>
              <a:t> </a:t>
            </a:r>
          </a:p>
          <a:p>
            <a:pPr algn="just" rtl="0"/>
            <a:r>
              <a:rPr lang="en-US" dirty="0" smtClean="0"/>
              <a:t>Functionally</a:t>
            </a:r>
            <a:r>
              <a:rPr lang="en-US" dirty="0"/>
              <a:t>, cell membranes are semipermeable partitions that act as selective barriers to the passage of molecules. </a:t>
            </a:r>
            <a:endParaRPr lang="en-US" dirty="0" smtClean="0"/>
          </a:p>
          <a:p>
            <a:pPr algn="just" rtl="0"/>
            <a:r>
              <a:rPr lang="en-US" dirty="0" smtClean="0"/>
              <a:t>Water</a:t>
            </a:r>
            <a:r>
              <a:rPr lang="en-US" dirty="0"/>
              <a:t>, some selected small molecules, and lipid-soluble molecules pass through such membranes, whereas highly charged molecules and large molecules, such as proteins and protein-bound drugs, do not.</a:t>
            </a:r>
            <a:endParaRPr lang="ar-IQ" dirty="0"/>
          </a:p>
        </p:txBody>
      </p:sp>
    </p:spTree>
    <p:extLst>
      <p:ext uri="{BB962C8B-B14F-4D97-AF65-F5344CB8AC3E}">
        <p14:creationId xmlns:p14="http://schemas.microsoft.com/office/powerpoint/2010/main" val="38529025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1092</TotalTime>
  <Words>2326</Words>
  <Application>Microsoft Office PowerPoint</Application>
  <PresentationFormat>On-screen Show (4:3)</PresentationFormat>
  <Paragraphs>115</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Executive</vt:lpstr>
      <vt:lpstr>Physiologic Factors Related to Drug Absorption</vt:lpstr>
      <vt:lpstr>Reference text</vt:lpstr>
      <vt:lpstr>Introduction </vt:lpstr>
      <vt:lpstr>Route of Drug Administration</vt:lpstr>
      <vt:lpstr>PowerPoint Presentation</vt:lpstr>
      <vt:lpstr>Nature of Cell Membranes</vt:lpstr>
      <vt:lpstr>PowerPoint Presentation</vt:lpstr>
      <vt:lpstr>PowerPoint Presentation</vt:lpstr>
      <vt:lpstr>PowerPoint Presentation</vt:lpstr>
      <vt:lpstr>Passage of Drugs Across Cell Membranes Passive Diffusion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Carrier-Mediated Transport  </vt:lpstr>
      <vt:lpstr>Active Transport</vt:lpstr>
      <vt:lpstr>PowerPoint Presentation</vt:lpstr>
      <vt:lpstr>PowerPoint Presentation</vt:lpstr>
      <vt:lpstr>PowerPoint Presentation</vt:lpstr>
      <vt:lpstr>Facilitated Diffusion</vt:lpstr>
      <vt:lpstr>Carrier-Mediated Intestinal Transport</vt:lpstr>
      <vt:lpstr>Vesicular Transport</vt:lpstr>
      <vt:lpstr>PowerPoint Presentation</vt:lpstr>
      <vt:lpstr>Pore (Convective) Transport</vt:lpstr>
      <vt:lpstr>Ion-Pair Formation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Biopharmaceutics</dc:title>
  <dc:creator>hp pavilion</dc:creator>
  <cp:lastModifiedBy>ali</cp:lastModifiedBy>
  <cp:revision>267</cp:revision>
  <dcterms:created xsi:type="dcterms:W3CDTF">2013-08-27T07:57:26Z</dcterms:created>
  <dcterms:modified xsi:type="dcterms:W3CDTF">2017-10-15T09:37:24Z</dcterms:modified>
</cp:coreProperties>
</file>