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44" r:id="rId1"/>
  </p:sldMasterIdLst>
  <p:sldIdLst>
    <p:sldId id="256" r:id="rId2"/>
    <p:sldId id="257" r:id="rId3"/>
    <p:sldId id="258" r:id="rId4"/>
    <p:sldId id="259" r:id="rId5"/>
    <p:sldId id="261" r:id="rId6"/>
    <p:sldId id="265" r:id="rId7"/>
    <p:sldId id="266" r:id="rId8"/>
    <p:sldId id="268" r:id="rId9"/>
    <p:sldId id="269" r:id="rId10"/>
    <p:sldId id="271" r:id="rId11"/>
    <p:sldId id="273" r:id="rId12"/>
    <p:sldId id="275" r:id="rId13"/>
    <p:sldId id="276" r:id="rId14"/>
    <p:sldId id="277" r:id="rId15"/>
    <p:sldId id="307" r:id="rId16"/>
    <p:sldId id="278" r:id="rId17"/>
    <p:sldId id="326" r:id="rId18"/>
    <p:sldId id="327" r:id="rId19"/>
    <p:sldId id="322" r:id="rId20"/>
    <p:sldId id="279" r:id="rId21"/>
    <p:sldId id="323" r:id="rId22"/>
    <p:sldId id="286" r:id="rId23"/>
    <p:sldId id="288" r:id="rId24"/>
    <p:sldId id="290" r:id="rId25"/>
    <p:sldId id="292" r:id="rId26"/>
    <p:sldId id="328" r:id="rId27"/>
    <p:sldId id="329" r:id="rId28"/>
    <p:sldId id="295" r:id="rId29"/>
    <p:sldId id="297" r:id="rId30"/>
    <p:sldId id="298" r:id="rId31"/>
    <p:sldId id="330" r:id="rId32"/>
    <p:sldId id="299" r:id="rId33"/>
    <p:sldId id="303" r:id="rId34"/>
    <p:sldId id="331" r:id="rId35"/>
    <p:sldId id="306" r:id="rId36"/>
    <p:sldId id="325" r:id="rId37"/>
    <p:sldId id="313" r:id="rId38"/>
    <p:sldId id="312" r:id="rId39"/>
    <p:sldId id="314" r:id="rId40"/>
    <p:sldId id="316" r:id="rId41"/>
    <p:sldId id="319" r:id="rId42"/>
    <p:sldId id="320" r:id="rId43"/>
    <p:sldId id="321" r:id="rId4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howGuides="1">
      <p:cViewPr>
        <p:scale>
          <a:sx n="71" d="100"/>
          <a:sy n="71" d="100"/>
        </p:scale>
        <p:origin x="-1344" y="-2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67FE2896-10F0-4D21-8BFF-BD272E01A52A}" type="datetimeFigureOut">
              <a:rPr lang="ar-IQ" smtClean="0"/>
              <a:pPr/>
              <a:t>11/01/1439</a:t>
            </a:fld>
            <a:endParaRPr lang="ar-IQ"/>
          </a:p>
        </p:txBody>
      </p:sp>
      <p:sp>
        <p:nvSpPr>
          <p:cNvPr id="8" name="Slide Number Placeholder 7"/>
          <p:cNvSpPr>
            <a:spLocks noGrp="1"/>
          </p:cNvSpPr>
          <p:nvPr>
            <p:ph type="sldNum" sz="quarter" idx="11"/>
          </p:nvPr>
        </p:nvSpPr>
        <p:spPr/>
        <p:txBody>
          <a:bodyPr/>
          <a:lstStyle/>
          <a:p>
            <a:fld id="{E03CFBA4-4014-4BF6-849D-4B9367F999DD}" type="slidenum">
              <a:rPr lang="ar-IQ" smtClean="0"/>
              <a:pPr/>
              <a:t>‹#›</a:t>
            </a:fld>
            <a:endParaRPr lang="ar-IQ"/>
          </a:p>
        </p:txBody>
      </p:sp>
      <p:sp>
        <p:nvSpPr>
          <p:cNvPr id="9" name="Footer Placeholder 8"/>
          <p:cNvSpPr>
            <a:spLocks noGrp="1"/>
          </p:cNvSpPr>
          <p:nvPr>
            <p:ph type="ftr" sz="quarter" idx="12"/>
          </p:nvPr>
        </p:nvSpPr>
        <p:spPr/>
        <p:txBody>
          <a:bodyPr/>
          <a:lstStyle/>
          <a:p>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FE2896-10F0-4D21-8BFF-BD272E01A52A}" type="datetimeFigureOut">
              <a:rPr lang="ar-IQ" smtClean="0"/>
              <a:pPr/>
              <a:t>11/01/1439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03CFBA4-4014-4BF6-849D-4B9367F999DD}"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FE2896-10F0-4D21-8BFF-BD272E01A52A}" type="datetimeFigureOut">
              <a:rPr lang="ar-IQ" smtClean="0"/>
              <a:pPr/>
              <a:t>11/01/1439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03CFBA4-4014-4BF6-849D-4B9367F999DD}"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67FE2896-10F0-4D21-8BFF-BD272E01A52A}" type="datetimeFigureOut">
              <a:rPr lang="ar-IQ" smtClean="0"/>
              <a:pPr/>
              <a:t>11/01/1439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03CFBA4-4014-4BF6-849D-4B9367F999DD}"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FE2896-10F0-4D21-8BFF-BD272E01A52A}" type="datetimeFigureOut">
              <a:rPr lang="ar-IQ" smtClean="0"/>
              <a:pPr/>
              <a:t>11/01/1439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03CFBA4-4014-4BF6-849D-4B9367F999DD}" type="slidenum">
              <a:rPr lang="ar-IQ" smtClean="0"/>
              <a:pPr/>
              <a:t>‹#›</a:t>
            </a:fld>
            <a:endParaRPr lang="ar-IQ"/>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67FE2896-10F0-4D21-8BFF-BD272E01A52A}" type="datetimeFigureOut">
              <a:rPr lang="ar-IQ" smtClean="0"/>
              <a:pPr/>
              <a:t>11/01/1439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03CFBA4-4014-4BF6-849D-4B9367F999DD}" type="slidenum">
              <a:rPr lang="ar-IQ" smtClean="0"/>
              <a:pPr/>
              <a:t>‹#›</a:t>
            </a:fld>
            <a:endParaRPr lang="ar-IQ"/>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67FE2896-10F0-4D21-8BFF-BD272E01A52A}" type="datetimeFigureOut">
              <a:rPr lang="ar-IQ" smtClean="0"/>
              <a:pPr/>
              <a:t>11/01/1439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E03CFBA4-4014-4BF6-849D-4B9367F999DD}" type="slidenum">
              <a:rPr lang="ar-IQ" smtClean="0"/>
              <a:pPr/>
              <a:t>‹#›</a:t>
            </a:fld>
            <a:endParaRPr lang="ar-IQ"/>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FE2896-10F0-4D21-8BFF-BD272E01A52A}" type="datetimeFigureOut">
              <a:rPr lang="ar-IQ" smtClean="0"/>
              <a:pPr/>
              <a:t>11/01/1439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E03CFBA4-4014-4BF6-849D-4B9367F999DD}"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FE2896-10F0-4D21-8BFF-BD272E01A52A}" type="datetimeFigureOut">
              <a:rPr lang="ar-IQ" smtClean="0"/>
              <a:pPr/>
              <a:t>11/01/1439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E03CFBA4-4014-4BF6-849D-4B9367F999DD}"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FE2896-10F0-4D21-8BFF-BD272E01A52A}" type="datetimeFigureOut">
              <a:rPr lang="ar-IQ" smtClean="0"/>
              <a:pPr/>
              <a:t>11/01/1439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03CFBA4-4014-4BF6-849D-4B9367F999DD}"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FE2896-10F0-4D21-8BFF-BD272E01A52A}" type="datetimeFigureOut">
              <a:rPr lang="ar-IQ" smtClean="0"/>
              <a:pPr/>
              <a:t>11/01/1439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03CFBA4-4014-4BF6-849D-4B9367F999DD}"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67FE2896-10F0-4D21-8BFF-BD272E01A52A}" type="datetimeFigureOut">
              <a:rPr lang="ar-IQ" smtClean="0"/>
              <a:pPr/>
              <a:t>11/01/1439</a:t>
            </a:fld>
            <a:endParaRPr lang="ar-IQ"/>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ar-IQ"/>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E03CFBA4-4014-4BF6-849D-4B9367F999DD}" type="slidenum">
              <a:rPr lang="ar-IQ" smtClean="0"/>
              <a:pPr/>
              <a:t>‹#›</a:t>
            </a:fld>
            <a:endParaRPr lang="ar-IQ"/>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1"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r" defTabSz="914400" rtl="1"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GB" sz="7200" dirty="0" smtClean="0"/>
              <a:t>Biopharmaceutics </a:t>
            </a:r>
            <a:endParaRPr lang="ar-IQ" sz="7200" dirty="0"/>
          </a:p>
        </p:txBody>
      </p:sp>
      <p:sp>
        <p:nvSpPr>
          <p:cNvPr id="3" name="Subtitle 2"/>
          <p:cNvSpPr>
            <a:spLocks noGrp="1"/>
          </p:cNvSpPr>
          <p:nvPr>
            <p:ph type="subTitle" idx="1"/>
          </p:nvPr>
        </p:nvSpPr>
        <p:spPr/>
        <p:txBody>
          <a:bodyPr/>
          <a:lstStyle/>
          <a:p>
            <a:pPr algn="l" rtl="0"/>
            <a:r>
              <a:rPr lang="en-GB" dirty="0" smtClean="0"/>
              <a:t> Ali K. </a:t>
            </a:r>
            <a:r>
              <a:rPr lang="en-GB" smtClean="0"/>
              <a:t>Alobaidy</a:t>
            </a:r>
            <a:endParaRPr lang="ar-IQ"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GB" dirty="0" smtClean="0"/>
              <a:t>Pharmacodynamics </a:t>
            </a:r>
            <a:endParaRPr lang="ar-IQ" dirty="0"/>
          </a:p>
        </p:txBody>
      </p:sp>
      <p:sp>
        <p:nvSpPr>
          <p:cNvPr id="2" name="Content Placeholder 1"/>
          <p:cNvSpPr>
            <a:spLocks noGrp="1"/>
          </p:cNvSpPr>
          <p:nvPr>
            <p:ph idx="1"/>
          </p:nvPr>
        </p:nvSpPr>
        <p:spPr>
          <a:xfrm>
            <a:off x="457200" y="1600200"/>
            <a:ext cx="8229600" cy="4853136"/>
          </a:xfrm>
        </p:spPr>
        <p:txBody>
          <a:bodyPr>
            <a:normAutofit/>
          </a:bodyPr>
          <a:lstStyle/>
          <a:p>
            <a:pPr algn="just" rtl="0"/>
            <a:r>
              <a:rPr lang="en-US" dirty="0"/>
              <a:t>Pharmacodynamics refers to the relationship between the drug concentration at the site of action (receptor) and pharmacologic response, including biochemical and physiologic effects that influence the interaction of drug with the receptor</a:t>
            </a:r>
            <a:r>
              <a:rPr lang="en-US" dirty="0" smtClean="0"/>
              <a:t>.</a:t>
            </a:r>
          </a:p>
          <a:p>
            <a:pPr algn="just" rtl="0"/>
            <a:endParaRPr lang="en-US" dirty="0"/>
          </a:p>
          <a:p>
            <a:pPr algn="just" rtl="0"/>
            <a:r>
              <a:rPr lang="en-US" dirty="0" smtClean="0"/>
              <a:t> </a:t>
            </a:r>
            <a:r>
              <a:rPr lang="en-US" dirty="0"/>
              <a:t>The interaction of a drug molecule with a receptor causes the initiation of a sequence of molecular events resulting in a pharmacologic or toxic response.</a:t>
            </a:r>
            <a:endParaRPr lang="en-GB"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GB" sz="3200" i="1" dirty="0" smtClean="0"/>
              <a:t>Measurement of drug concentrations</a:t>
            </a:r>
            <a:endParaRPr lang="ar-IQ" sz="3200" i="1" dirty="0"/>
          </a:p>
        </p:txBody>
      </p:sp>
      <p:sp>
        <p:nvSpPr>
          <p:cNvPr id="2" name="Content Placeholder 1"/>
          <p:cNvSpPr>
            <a:spLocks noGrp="1"/>
          </p:cNvSpPr>
          <p:nvPr>
            <p:ph idx="1"/>
          </p:nvPr>
        </p:nvSpPr>
        <p:spPr/>
        <p:txBody>
          <a:bodyPr>
            <a:normAutofit lnSpcReduction="10000"/>
          </a:bodyPr>
          <a:lstStyle/>
          <a:p>
            <a:pPr algn="just" rtl="0"/>
            <a:r>
              <a:rPr lang="en-GB" dirty="0" smtClean="0"/>
              <a:t> </a:t>
            </a:r>
            <a:r>
              <a:rPr lang="en-US" dirty="0"/>
              <a:t>Because drug concentrations are an important element in determining individual or population pharmacokinetics, drug concentrations are measured in biologic samples, such as milk, saliva, plasma, and urine</a:t>
            </a:r>
            <a:r>
              <a:rPr lang="en-US" dirty="0" smtClean="0"/>
              <a:t>.</a:t>
            </a:r>
          </a:p>
          <a:p>
            <a:pPr algn="just" rtl="0"/>
            <a:r>
              <a:rPr lang="en-US" dirty="0" smtClean="0"/>
              <a:t> </a:t>
            </a:r>
            <a:r>
              <a:rPr lang="en-US" dirty="0"/>
              <a:t>Sensitive, accurate, and precise analytical methods are available for the direct measurement of drugs in biologic matrices</a:t>
            </a:r>
            <a:r>
              <a:rPr lang="en-US" dirty="0" smtClean="0"/>
              <a:t>.</a:t>
            </a:r>
          </a:p>
          <a:p>
            <a:pPr algn="just" rtl="0"/>
            <a:r>
              <a:rPr lang="en-US" dirty="0"/>
              <a:t>In general, chromatographic methods are most frequently employed for drug concentration measurement, because chromatography separates the drug from other related materials that may cause assay interference.</a:t>
            </a:r>
          </a:p>
          <a:p>
            <a:pPr marL="109728" indent="0" algn="just" rtl="0">
              <a:buNone/>
            </a:pPr>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9552" y="260648"/>
            <a:ext cx="8229600" cy="936104"/>
          </a:xfrm>
        </p:spPr>
        <p:txBody>
          <a:bodyPr>
            <a:noAutofit/>
          </a:bodyPr>
          <a:lstStyle/>
          <a:p>
            <a:r>
              <a:rPr lang="en-US" sz="3200" i="1" dirty="0">
                <a:solidFill>
                  <a:srgbClr val="2F5897"/>
                </a:solidFill>
              </a:rPr>
              <a:t/>
            </a:r>
            <a:br>
              <a:rPr lang="en-US" sz="3200" i="1" dirty="0">
                <a:solidFill>
                  <a:srgbClr val="2F5897"/>
                </a:solidFill>
              </a:rPr>
            </a:br>
            <a:r>
              <a:rPr lang="en-US" sz="3200" i="1" dirty="0">
                <a:solidFill>
                  <a:srgbClr val="2F5897"/>
                </a:solidFill>
              </a:rPr>
              <a:t/>
            </a:r>
            <a:br>
              <a:rPr lang="en-US" sz="3200" i="1" dirty="0">
                <a:solidFill>
                  <a:srgbClr val="2F5897"/>
                </a:solidFill>
              </a:rPr>
            </a:br>
            <a:r>
              <a:rPr lang="en-US" sz="3200" i="1" dirty="0">
                <a:solidFill>
                  <a:srgbClr val="2F5897"/>
                </a:solidFill>
              </a:rPr>
              <a:t/>
            </a:r>
            <a:br>
              <a:rPr lang="en-US" sz="3200" i="1" dirty="0">
                <a:solidFill>
                  <a:srgbClr val="2F5897"/>
                </a:solidFill>
              </a:rPr>
            </a:br>
            <a:r>
              <a:rPr lang="en-US" sz="3200" i="1" dirty="0">
                <a:solidFill>
                  <a:srgbClr val="2F5897"/>
                </a:solidFill>
              </a:rPr>
              <a:t/>
            </a:r>
            <a:br>
              <a:rPr lang="en-US" sz="3200" i="1" dirty="0">
                <a:solidFill>
                  <a:srgbClr val="2F5897"/>
                </a:solidFill>
              </a:rPr>
            </a:br>
            <a:r>
              <a:rPr lang="en-US" sz="3200" i="1" dirty="0">
                <a:solidFill>
                  <a:srgbClr val="2F5897"/>
                </a:solidFill>
              </a:rPr>
              <a:t/>
            </a:r>
            <a:br>
              <a:rPr lang="en-US" sz="3200" i="1" dirty="0">
                <a:solidFill>
                  <a:srgbClr val="2F5897"/>
                </a:solidFill>
              </a:rPr>
            </a:br>
            <a:r>
              <a:rPr lang="en-US" sz="3200" i="1" dirty="0">
                <a:solidFill>
                  <a:srgbClr val="2F5897"/>
                </a:solidFill>
              </a:rPr>
              <a:t/>
            </a:r>
            <a:br>
              <a:rPr lang="en-US" sz="3200" i="1" dirty="0">
                <a:solidFill>
                  <a:srgbClr val="2F5897"/>
                </a:solidFill>
              </a:rPr>
            </a:br>
            <a:r>
              <a:rPr lang="en-US" sz="3200" i="1" dirty="0">
                <a:solidFill>
                  <a:srgbClr val="2F5897"/>
                </a:solidFill>
              </a:rPr>
              <a:t/>
            </a:r>
            <a:br>
              <a:rPr lang="en-US" sz="3200" i="1" dirty="0">
                <a:solidFill>
                  <a:srgbClr val="2F5897"/>
                </a:solidFill>
              </a:rPr>
            </a:br>
            <a:r>
              <a:rPr lang="en-US" sz="3200" i="1" dirty="0">
                <a:solidFill>
                  <a:srgbClr val="2F5897"/>
                </a:solidFill>
              </a:rPr>
              <a:t/>
            </a:r>
            <a:br>
              <a:rPr lang="en-US" sz="3200" i="1" dirty="0">
                <a:solidFill>
                  <a:srgbClr val="2F5897"/>
                </a:solidFill>
              </a:rPr>
            </a:br>
            <a:r>
              <a:rPr lang="en-US" sz="3200" i="1" dirty="0">
                <a:solidFill>
                  <a:srgbClr val="2F5897"/>
                </a:solidFill>
              </a:rPr>
              <a:t/>
            </a:r>
            <a:br>
              <a:rPr lang="en-US" sz="3200" i="1" dirty="0">
                <a:solidFill>
                  <a:srgbClr val="2F5897"/>
                </a:solidFill>
              </a:rPr>
            </a:br>
            <a:r>
              <a:rPr lang="en-US" sz="3200" i="1" dirty="0">
                <a:solidFill>
                  <a:srgbClr val="2F5897"/>
                </a:solidFill>
              </a:rPr>
              <a:t/>
            </a:r>
            <a:br>
              <a:rPr lang="en-US" sz="3200" i="1" dirty="0">
                <a:solidFill>
                  <a:srgbClr val="2F5897"/>
                </a:solidFill>
              </a:rPr>
            </a:br>
            <a:r>
              <a:rPr lang="en-US" sz="3200" i="1" dirty="0">
                <a:solidFill>
                  <a:srgbClr val="2F5897"/>
                </a:solidFill>
              </a:rPr>
              <a:t/>
            </a:r>
            <a:br>
              <a:rPr lang="en-US" sz="3200" i="1" dirty="0">
                <a:solidFill>
                  <a:srgbClr val="2F5897"/>
                </a:solidFill>
              </a:rPr>
            </a:br>
            <a:r>
              <a:rPr lang="en-US" sz="3200" i="1" dirty="0" smtClean="0">
                <a:solidFill>
                  <a:srgbClr val="2F5897"/>
                </a:solidFill>
              </a:rPr>
              <a:t/>
            </a:r>
            <a:br>
              <a:rPr lang="en-US" sz="3200" i="1" dirty="0" smtClean="0">
                <a:solidFill>
                  <a:srgbClr val="2F5897"/>
                </a:solidFill>
              </a:rPr>
            </a:br>
            <a:r>
              <a:rPr lang="en-US" sz="3200" i="1" dirty="0">
                <a:solidFill>
                  <a:srgbClr val="2F5897"/>
                </a:solidFill>
              </a:rPr>
              <a:t/>
            </a:r>
            <a:br>
              <a:rPr lang="en-US" sz="3200" i="1" dirty="0">
                <a:solidFill>
                  <a:srgbClr val="2F5897"/>
                </a:solidFill>
              </a:rPr>
            </a:br>
            <a:r>
              <a:rPr lang="en-US" sz="3200" i="1" dirty="0" smtClean="0">
                <a:solidFill>
                  <a:srgbClr val="2F5897"/>
                </a:solidFill>
              </a:rPr>
              <a:t>Sampling </a:t>
            </a:r>
            <a:r>
              <a:rPr lang="en-US" sz="3200" i="1" dirty="0">
                <a:solidFill>
                  <a:srgbClr val="2F5897"/>
                </a:solidFill>
              </a:rPr>
              <a:t>of Biologic </a:t>
            </a:r>
            <a:r>
              <a:rPr lang="en-US" sz="3200" i="1" dirty="0" smtClean="0">
                <a:solidFill>
                  <a:srgbClr val="2F5897"/>
                </a:solidFill>
              </a:rPr>
              <a:t>Specimens</a:t>
            </a:r>
            <a:endParaRPr lang="ar-IQ" sz="3200" i="1" dirty="0"/>
          </a:p>
        </p:txBody>
      </p:sp>
      <p:sp>
        <p:nvSpPr>
          <p:cNvPr id="2" name="Content Placeholder 1"/>
          <p:cNvSpPr>
            <a:spLocks noGrp="1"/>
          </p:cNvSpPr>
          <p:nvPr>
            <p:ph idx="1"/>
          </p:nvPr>
        </p:nvSpPr>
        <p:spPr>
          <a:xfrm>
            <a:off x="251520" y="1268760"/>
            <a:ext cx="8784976" cy="5184576"/>
          </a:xfrm>
        </p:spPr>
        <p:txBody>
          <a:bodyPr>
            <a:normAutofit lnSpcReduction="10000"/>
          </a:bodyPr>
          <a:lstStyle/>
          <a:p>
            <a:pPr algn="just" rtl="0"/>
            <a:r>
              <a:rPr lang="en-US" dirty="0"/>
              <a:t>Invasive methods include sampling blood, spinal fluid, synovial fluid, tissue biopsy, or any biologic material that requires parenteral or surgical intervention in the </a:t>
            </a:r>
            <a:r>
              <a:rPr lang="en-US" dirty="0" smtClean="0"/>
              <a:t>patient. </a:t>
            </a:r>
          </a:p>
          <a:p>
            <a:pPr algn="just" rtl="0"/>
            <a:r>
              <a:rPr lang="en-US" dirty="0" smtClean="0"/>
              <a:t>noninvasive </a:t>
            </a:r>
            <a:r>
              <a:rPr lang="en-US" dirty="0"/>
              <a:t>methods include sampling of urine, saliva, feces, expired air, or any biologic material that can be obtained without parenteral or surgical intervention</a:t>
            </a:r>
            <a:r>
              <a:rPr lang="en-US" dirty="0" smtClean="0"/>
              <a:t>.</a:t>
            </a:r>
          </a:p>
          <a:p>
            <a:pPr algn="just" rtl="0"/>
            <a:r>
              <a:rPr lang="en-US" dirty="0" smtClean="0"/>
              <a:t> </a:t>
            </a:r>
            <a:r>
              <a:rPr lang="en-US" dirty="0"/>
              <a:t>The measurement of drug and metabolite concentration in each of these biologic materials yields important information, such as </a:t>
            </a:r>
            <a:endParaRPr lang="en-US" dirty="0" smtClean="0"/>
          </a:p>
          <a:p>
            <a:pPr marL="0" indent="0" algn="just" rtl="0">
              <a:buNone/>
            </a:pPr>
            <a:r>
              <a:rPr lang="en-US" dirty="0" smtClean="0"/>
              <a:t>1- the </a:t>
            </a:r>
            <a:r>
              <a:rPr lang="en-US" dirty="0"/>
              <a:t>amount of drug retained in, or transported into, that region of the tissue or fluid, </a:t>
            </a:r>
            <a:endParaRPr lang="en-US" dirty="0" smtClean="0"/>
          </a:p>
          <a:p>
            <a:pPr marL="0" indent="0" algn="just" rtl="0">
              <a:buNone/>
            </a:pPr>
            <a:r>
              <a:rPr lang="en-US" dirty="0" smtClean="0"/>
              <a:t>2- the </a:t>
            </a:r>
            <a:r>
              <a:rPr lang="en-US" dirty="0"/>
              <a:t>likely pharmacologic or </a:t>
            </a:r>
            <a:r>
              <a:rPr lang="en-US" dirty="0" smtClean="0"/>
              <a:t>toxicological </a:t>
            </a:r>
            <a:r>
              <a:rPr lang="en-US" dirty="0"/>
              <a:t>outcome of drug dosing, and drug metabolite formation or transport.</a:t>
            </a:r>
          </a:p>
          <a:p>
            <a:pPr algn="just" rtl="0"/>
            <a:endParaRPr lang="ar-IQ"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rtl="0"/>
            <a:r>
              <a:rPr lang="en-US" sz="4000" i="1" dirty="0"/>
              <a:t/>
            </a:r>
            <a:br>
              <a:rPr lang="en-US" sz="4000" i="1" dirty="0"/>
            </a:br>
            <a:r>
              <a:rPr lang="en-US" sz="4000" i="1" dirty="0" smtClean="0"/>
              <a:t>Drug Concentrations in Blood, Plasma, or Serum</a:t>
            </a:r>
            <a:endParaRPr lang="ar-IQ" dirty="0"/>
          </a:p>
        </p:txBody>
      </p:sp>
      <p:sp>
        <p:nvSpPr>
          <p:cNvPr id="2" name="Content Placeholder 1"/>
          <p:cNvSpPr>
            <a:spLocks noGrp="1"/>
          </p:cNvSpPr>
          <p:nvPr>
            <p:ph idx="1"/>
          </p:nvPr>
        </p:nvSpPr>
        <p:spPr/>
        <p:txBody>
          <a:bodyPr>
            <a:normAutofit/>
          </a:bodyPr>
          <a:lstStyle/>
          <a:p>
            <a:pPr algn="just" rtl="0"/>
            <a:r>
              <a:rPr lang="en-US" dirty="0"/>
              <a:t>Measurement of drug concentration </a:t>
            </a:r>
            <a:r>
              <a:rPr lang="en-US" dirty="0" smtClean="0"/>
              <a:t>in </a:t>
            </a:r>
            <a:r>
              <a:rPr lang="en-US" dirty="0"/>
              <a:t>the blood, serum, or plasma is the most direct approach to assessing the pharmacokinetics of the drug in the body. </a:t>
            </a:r>
            <a:endParaRPr lang="en-US" dirty="0" smtClean="0"/>
          </a:p>
          <a:p>
            <a:pPr marL="0" indent="0" algn="just" rtl="0">
              <a:buNone/>
            </a:pPr>
            <a:endParaRPr lang="en-US" dirty="0" smtClean="0"/>
          </a:p>
          <a:p>
            <a:pPr algn="just" rtl="0"/>
            <a:r>
              <a:rPr lang="en-US" dirty="0" smtClean="0"/>
              <a:t>Whole </a:t>
            </a:r>
            <a:r>
              <a:rPr lang="en-US" dirty="0"/>
              <a:t>blood contains cellular elements including red blood cells, white blood cells, platelets, and various other proteins, such as albumin and globulins. In general, serum or plasma is most commonly used for drug measurement</a:t>
            </a:r>
            <a:r>
              <a:rPr lang="en-US" dirty="0" smtClean="0"/>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20688"/>
            <a:ext cx="8229600" cy="5386603"/>
          </a:xfrm>
        </p:spPr>
        <p:txBody>
          <a:bodyPr>
            <a:normAutofit/>
          </a:bodyPr>
          <a:lstStyle/>
          <a:p>
            <a:pPr algn="l" rtl="0"/>
            <a:r>
              <a:rPr lang="en-US" dirty="0" smtClean="0"/>
              <a:t> </a:t>
            </a:r>
            <a:r>
              <a:rPr lang="en-US" dirty="0"/>
              <a:t>Plasma </a:t>
            </a:r>
            <a:r>
              <a:rPr lang="en-US" dirty="0" smtClean="0"/>
              <a:t>perfuse </a:t>
            </a:r>
            <a:r>
              <a:rPr lang="en-US" dirty="0"/>
              <a:t>all the tissues of the body, including the cellular elements in the blood. </a:t>
            </a:r>
            <a:endParaRPr lang="en-US" dirty="0" smtClean="0"/>
          </a:p>
          <a:p>
            <a:pPr marL="0" indent="0" algn="l" rtl="0">
              <a:buNone/>
            </a:pPr>
            <a:endParaRPr lang="en-US" dirty="0" smtClean="0"/>
          </a:p>
          <a:p>
            <a:pPr algn="l" rtl="0"/>
            <a:r>
              <a:rPr lang="en-US" dirty="0" smtClean="0"/>
              <a:t>Assuming </a:t>
            </a:r>
            <a:r>
              <a:rPr lang="en-US" dirty="0"/>
              <a:t>that a drug in the plasma is in dynamic equilibrium with the tissues, then changes in the drug concentration in plasma will reflect changes in tissue drug concentrations.</a:t>
            </a:r>
          </a:p>
          <a:p>
            <a:pPr marL="109728" indent="0" algn="l" rtl="0">
              <a:buNone/>
            </a:pPr>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algn="ctr" rtl="0"/>
            <a:r>
              <a:rPr lang="en-GB" sz="3200" dirty="0" smtClean="0"/>
              <a:t>Differences between plasma and serum </a:t>
            </a:r>
            <a:endParaRPr lang="ar-IQ" sz="3200" dirty="0"/>
          </a:p>
        </p:txBody>
      </p:sp>
      <p:sp>
        <p:nvSpPr>
          <p:cNvPr id="2" name="Content Placeholder 1"/>
          <p:cNvSpPr>
            <a:spLocks noGrp="1"/>
          </p:cNvSpPr>
          <p:nvPr>
            <p:ph idx="1"/>
          </p:nvPr>
        </p:nvSpPr>
        <p:spPr>
          <a:xfrm>
            <a:off x="251520" y="1481328"/>
            <a:ext cx="8784976" cy="4900000"/>
          </a:xfrm>
        </p:spPr>
        <p:txBody>
          <a:bodyPr>
            <a:normAutofit fontScale="92500" lnSpcReduction="10000"/>
          </a:bodyPr>
          <a:lstStyle/>
          <a:p>
            <a:pPr algn="just" rtl="0">
              <a:lnSpc>
                <a:spcPct val="160000"/>
              </a:lnSpc>
              <a:buNone/>
            </a:pPr>
            <a:r>
              <a:rPr lang="en-US" dirty="0" smtClean="0"/>
              <a:t>   1. Plasma is the part of the blood that contains both the serum and clotting factors.</a:t>
            </a:r>
          </a:p>
          <a:p>
            <a:pPr algn="just" rtl="0">
              <a:lnSpc>
                <a:spcPct val="160000"/>
              </a:lnSpc>
              <a:buNone/>
            </a:pPr>
            <a:r>
              <a:rPr lang="en-US" dirty="0" smtClean="0"/>
              <a:t/>
            </a:r>
            <a:br>
              <a:rPr lang="en-US" dirty="0" smtClean="0"/>
            </a:br>
            <a:r>
              <a:rPr lang="en-US" dirty="0" smtClean="0"/>
              <a:t>2. Serum is the part of the blood that remains once the clotting factors like fibrin have been removed.</a:t>
            </a:r>
          </a:p>
          <a:p>
            <a:pPr algn="just" rtl="0">
              <a:lnSpc>
                <a:spcPct val="160000"/>
              </a:lnSpc>
              <a:buNone/>
            </a:pPr>
            <a:r>
              <a:rPr lang="en-US" dirty="0" smtClean="0"/>
              <a:t/>
            </a:r>
            <a:br>
              <a:rPr lang="en-US" dirty="0" smtClean="0"/>
            </a:br>
            <a:r>
              <a:rPr lang="en-US" dirty="0" smtClean="0"/>
              <a:t>3. Plasma contains the clotting factors and water, while serum contains proteins like albumin and globulins.</a:t>
            </a:r>
            <a:br>
              <a:rPr lang="en-US" dirty="0" smtClean="0"/>
            </a:br>
            <a:endParaRPr lang="ar-IQ"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ar-IQ" i="1" dirty="0" smtClean="0"/>
              <a:t/>
            </a:r>
            <a:br>
              <a:rPr lang="ar-IQ" i="1" dirty="0" smtClean="0"/>
            </a:br>
            <a:r>
              <a:rPr lang="en-US" i="1" dirty="0" smtClean="0"/>
              <a:t>Plasma Level-Time Curve</a:t>
            </a:r>
            <a:br>
              <a:rPr lang="en-US" i="1" dirty="0" smtClean="0"/>
            </a:br>
            <a:endParaRPr lang="ar-IQ" i="1" dirty="0"/>
          </a:p>
        </p:txBody>
      </p:sp>
      <p:sp>
        <p:nvSpPr>
          <p:cNvPr id="2" name="Content Placeholder 1"/>
          <p:cNvSpPr>
            <a:spLocks noGrp="1"/>
          </p:cNvSpPr>
          <p:nvPr>
            <p:ph idx="1"/>
          </p:nvPr>
        </p:nvSpPr>
        <p:spPr>
          <a:xfrm>
            <a:off x="251520" y="1268760"/>
            <a:ext cx="8712968" cy="5328592"/>
          </a:xfrm>
        </p:spPr>
        <p:txBody>
          <a:bodyPr>
            <a:normAutofit/>
          </a:bodyPr>
          <a:lstStyle/>
          <a:p>
            <a:pPr algn="just" rtl="0"/>
            <a:r>
              <a:rPr lang="en-US" dirty="0"/>
              <a:t>The plasma level–time curve is generated by obtaining the drug concentration in plasma samples taken at various time intervals after a drug product is administered. </a:t>
            </a:r>
            <a:endParaRPr lang="en-US" dirty="0" smtClean="0"/>
          </a:p>
          <a:p>
            <a:pPr algn="just" rtl="0"/>
            <a:r>
              <a:rPr lang="en-US" dirty="0"/>
              <a:t>As the drug reaches the general (systemic) circulation, plasma drug concentrations will rise up to a maximum</a:t>
            </a:r>
            <a:r>
              <a:rPr lang="en-US" dirty="0" smtClean="0"/>
              <a:t>.</a:t>
            </a:r>
          </a:p>
          <a:p>
            <a:pPr algn="just" rtl="0"/>
            <a:r>
              <a:rPr lang="en-US" dirty="0" smtClean="0"/>
              <a:t> </a:t>
            </a:r>
            <a:r>
              <a:rPr lang="en-US" dirty="0"/>
              <a:t>Usually, absorption of a drug is more rapid than elimination. </a:t>
            </a:r>
            <a:endParaRPr lang="en-US" dirty="0" smtClean="0"/>
          </a:p>
          <a:p>
            <a:pPr algn="just" rtl="0"/>
            <a:r>
              <a:rPr lang="en-US" dirty="0" smtClean="0"/>
              <a:t>As </a:t>
            </a:r>
            <a:r>
              <a:rPr lang="en-US" dirty="0"/>
              <a:t>the drug is being absorbed into the systemic circulation, the drug is distributed to all the tissues in the body and is also simultaneously being eliminated</a:t>
            </a:r>
            <a:r>
              <a:rPr lang="en-US" dirty="0" smtClean="0"/>
              <a:t>.</a:t>
            </a:r>
          </a:p>
          <a:p>
            <a:pPr algn="just" rtl="0"/>
            <a:r>
              <a:rPr lang="en-US" dirty="0" smtClean="0"/>
              <a:t> </a:t>
            </a:r>
            <a:r>
              <a:rPr lang="en-US" dirty="0"/>
              <a:t>Elimination of a drug can proceed by excretion, biotransformation, or a combination of both.</a:t>
            </a:r>
          </a:p>
          <a:p>
            <a:pPr algn="just" rtl="0"/>
            <a:endParaRPr 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lstStyle/>
          <a:p>
            <a:pPr algn="just" rtl="0"/>
            <a:r>
              <a:rPr lang="en-US" sz="2200" dirty="0">
                <a:solidFill>
                  <a:prstClr val="black">
                    <a:lumMod val="50000"/>
                    <a:lumOff val="50000"/>
                  </a:prstClr>
                </a:solidFill>
              </a:rPr>
              <a:t>The relationship of the drug level–time curve and various pharmacologic parameters for the drug is shown </a:t>
            </a:r>
            <a:r>
              <a:rPr lang="en-US" sz="2200" dirty="0" smtClean="0">
                <a:solidFill>
                  <a:prstClr val="black">
                    <a:lumMod val="50000"/>
                    <a:lumOff val="50000"/>
                  </a:prstClr>
                </a:solidFill>
              </a:rPr>
              <a:t>in the next Fig. </a:t>
            </a:r>
            <a:r>
              <a:rPr lang="en-US" sz="2200" dirty="0">
                <a:solidFill>
                  <a:prstClr val="black">
                    <a:lumMod val="50000"/>
                    <a:lumOff val="50000"/>
                  </a:prstClr>
                </a:solidFill>
              </a:rPr>
              <a:t>. </a:t>
            </a:r>
            <a:endParaRPr lang="en-US" sz="2200" dirty="0" smtClean="0">
              <a:solidFill>
                <a:prstClr val="black">
                  <a:lumMod val="50000"/>
                  <a:lumOff val="50000"/>
                </a:prstClr>
              </a:solidFill>
            </a:endParaRPr>
          </a:p>
          <a:p>
            <a:pPr algn="just" rtl="0"/>
            <a:r>
              <a:rPr lang="en-US" sz="2200" dirty="0" smtClean="0">
                <a:solidFill>
                  <a:prstClr val="black">
                    <a:lumMod val="50000"/>
                    <a:lumOff val="50000"/>
                  </a:prstClr>
                </a:solidFill>
              </a:rPr>
              <a:t>MEC </a:t>
            </a:r>
            <a:r>
              <a:rPr lang="en-US" sz="2200" dirty="0">
                <a:solidFill>
                  <a:prstClr val="black">
                    <a:lumMod val="50000"/>
                    <a:lumOff val="50000"/>
                  </a:prstClr>
                </a:solidFill>
              </a:rPr>
              <a:t>and MTC represent the minimum effective concentration and minimum toxic concentration of drug, respectively</a:t>
            </a:r>
            <a:r>
              <a:rPr lang="en-US" sz="2200" dirty="0" smtClean="0">
                <a:solidFill>
                  <a:prstClr val="black">
                    <a:lumMod val="50000"/>
                    <a:lumOff val="50000"/>
                  </a:prstClr>
                </a:solidFill>
              </a:rPr>
              <a:t>.</a:t>
            </a:r>
          </a:p>
          <a:p>
            <a:pPr marL="0" indent="0" algn="just" rtl="0">
              <a:buNone/>
            </a:pPr>
            <a:endParaRPr lang="en-US" sz="2200" dirty="0" smtClean="0">
              <a:solidFill>
                <a:prstClr val="black">
                  <a:lumMod val="50000"/>
                  <a:lumOff val="50000"/>
                </a:prstClr>
              </a:solidFill>
            </a:endParaRPr>
          </a:p>
          <a:p>
            <a:pPr algn="just" rtl="0"/>
            <a:r>
              <a:rPr lang="en-US" sz="2200" dirty="0" smtClean="0">
                <a:solidFill>
                  <a:prstClr val="black">
                    <a:lumMod val="50000"/>
                    <a:lumOff val="50000"/>
                  </a:prstClr>
                </a:solidFill>
              </a:rPr>
              <a:t>Assuming </a:t>
            </a:r>
            <a:r>
              <a:rPr lang="en-US" sz="2200" dirty="0">
                <a:solidFill>
                  <a:prstClr val="black">
                    <a:lumMod val="50000"/>
                    <a:lumOff val="50000"/>
                  </a:prstClr>
                </a:solidFill>
              </a:rPr>
              <a:t>the drug concentration in the plasma is in equilibrium with the tissues, the MEC reflects the minimum concentration of drug needed at the receptors to produce the desired pharmacologic effect</a:t>
            </a:r>
            <a:r>
              <a:rPr lang="en-US" sz="2200" dirty="0" smtClean="0">
                <a:solidFill>
                  <a:prstClr val="black">
                    <a:lumMod val="50000"/>
                    <a:lumOff val="50000"/>
                  </a:prstClr>
                </a:solidFill>
              </a:rPr>
              <a:t>.</a:t>
            </a:r>
          </a:p>
          <a:p>
            <a:pPr algn="just" rtl="0"/>
            <a:endParaRPr lang="en-US" sz="2200" dirty="0">
              <a:solidFill>
                <a:prstClr val="black">
                  <a:lumMod val="50000"/>
                  <a:lumOff val="50000"/>
                </a:prstClr>
              </a:solidFill>
            </a:endParaRPr>
          </a:p>
          <a:p>
            <a:pPr lvl="0" algn="l" rtl="0"/>
            <a:r>
              <a:rPr lang="en-US" sz="2200" dirty="0">
                <a:solidFill>
                  <a:prstClr val="black">
                    <a:lumMod val="50000"/>
                    <a:lumOff val="50000"/>
                  </a:prstClr>
                </a:solidFill>
              </a:rPr>
              <a:t>Similarly, the MTC represents the drug concentration needed to just barely produce a toxic effect.</a:t>
            </a:r>
          </a:p>
          <a:p>
            <a:pPr algn="just" rtl="0"/>
            <a:endParaRPr lang="en-US" sz="2200" dirty="0" smtClean="0">
              <a:solidFill>
                <a:prstClr val="black">
                  <a:lumMod val="50000"/>
                  <a:lumOff val="50000"/>
                </a:prstClr>
              </a:solidFill>
            </a:endParaRPr>
          </a:p>
          <a:p>
            <a:pPr algn="just" rtl="0"/>
            <a:endParaRPr lang="ar-IQ" dirty="0"/>
          </a:p>
        </p:txBody>
      </p:sp>
    </p:spTree>
    <p:extLst>
      <p:ext uri="{BB962C8B-B14F-4D97-AF65-F5344CB8AC3E}">
        <p14:creationId xmlns:p14="http://schemas.microsoft.com/office/powerpoint/2010/main" val="983899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lstStyle/>
          <a:p>
            <a:pPr algn="just" rtl="0"/>
            <a:r>
              <a:rPr lang="en-US" sz="2200" dirty="0" smtClean="0">
                <a:solidFill>
                  <a:prstClr val="black">
                    <a:lumMod val="50000"/>
                    <a:lumOff val="50000"/>
                  </a:prstClr>
                </a:solidFill>
              </a:rPr>
              <a:t>The </a:t>
            </a:r>
            <a:r>
              <a:rPr lang="en-US" sz="2200" dirty="0">
                <a:solidFill>
                  <a:prstClr val="black">
                    <a:lumMod val="50000"/>
                    <a:lumOff val="50000"/>
                  </a:prstClr>
                </a:solidFill>
              </a:rPr>
              <a:t>onset time corresponds to the time required for the drug to reach the MEC</a:t>
            </a:r>
            <a:r>
              <a:rPr lang="en-US" sz="2200" dirty="0" smtClean="0">
                <a:solidFill>
                  <a:prstClr val="black">
                    <a:lumMod val="50000"/>
                    <a:lumOff val="50000"/>
                  </a:prstClr>
                </a:solidFill>
              </a:rPr>
              <a:t>.</a:t>
            </a:r>
          </a:p>
          <a:p>
            <a:pPr marL="0" indent="0" algn="just" rtl="0">
              <a:buNone/>
            </a:pPr>
            <a:r>
              <a:rPr lang="en-US" sz="2200" dirty="0" smtClean="0">
                <a:solidFill>
                  <a:prstClr val="black">
                    <a:lumMod val="50000"/>
                    <a:lumOff val="50000"/>
                  </a:prstClr>
                </a:solidFill>
              </a:rPr>
              <a:t> </a:t>
            </a:r>
          </a:p>
          <a:p>
            <a:pPr algn="just" rtl="0"/>
            <a:r>
              <a:rPr lang="en-US" sz="2200" dirty="0" smtClean="0">
                <a:solidFill>
                  <a:prstClr val="black">
                    <a:lumMod val="50000"/>
                    <a:lumOff val="50000"/>
                  </a:prstClr>
                </a:solidFill>
              </a:rPr>
              <a:t>The </a:t>
            </a:r>
            <a:r>
              <a:rPr lang="en-US" sz="2200" dirty="0">
                <a:solidFill>
                  <a:prstClr val="black">
                    <a:lumMod val="50000"/>
                    <a:lumOff val="50000"/>
                  </a:prstClr>
                </a:solidFill>
              </a:rPr>
              <a:t>intensity of the pharmacologic effect is proportional to the number of drug receptors occupied, which is reflected in the observation that higher plasma drug concentrations produce a greater pharmacologic response, up to a </a:t>
            </a:r>
            <a:r>
              <a:rPr lang="en-US" sz="2200" dirty="0" smtClean="0">
                <a:solidFill>
                  <a:prstClr val="black">
                    <a:lumMod val="50000"/>
                    <a:lumOff val="50000"/>
                  </a:prstClr>
                </a:solidFill>
              </a:rPr>
              <a:t>maximum.</a:t>
            </a:r>
          </a:p>
          <a:p>
            <a:pPr marL="0" indent="0" algn="just" rtl="0">
              <a:buNone/>
            </a:pPr>
            <a:endParaRPr lang="en-US" sz="2200" dirty="0" smtClean="0">
              <a:solidFill>
                <a:prstClr val="black">
                  <a:lumMod val="50000"/>
                  <a:lumOff val="50000"/>
                </a:prstClr>
              </a:solidFill>
            </a:endParaRPr>
          </a:p>
          <a:p>
            <a:pPr algn="just" rtl="0"/>
            <a:r>
              <a:rPr lang="en-US" sz="2200" dirty="0" smtClean="0">
                <a:solidFill>
                  <a:prstClr val="black">
                    <a:lumMod val="50000"/>
                    <a:lumOff val="50000"/>
                  </a:prstClr>
                </a:solidFill>
              </a:rPr>
              <a:t>The </a:t>
            </a:r>
            <a:r>
              <a:rPr lang="en-US" sz="2200" dirty="0">
                <a:solidFill>
                  <a:prstClr val="black">
                    <a:lumMod val="50000"/>
                    <a:lumOff val="50000"/>
                  </a:prstClr>
                </a:solidFill>
              </a:rPr>
              <a:t>duration of drug action is the difference between the onset time and the time for the drug to decline back to the MEC.</a:t>
            </a:r>
          </a:p>
          <a:p>
            <a:pPr algn="just" rtl="0"/>
            <a:endParaRPr lang="ar-IQ" dirty="0"/>
          </a:p>
        </p:txBody>
      </p:sp>
    </p:spTree>
    <p:extLst>
      <p:ext uri="{BB962C8B-B14F-4D97-AF65-F5344CB8AC3E}">
        <p14:creationId xmlns:p14="http://schemas.microsoft.com/office/powerpoint/2010/main" val="18374489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0" dirty="0">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rPr>
              <a:t>Generalized plasma level-time curve after oral administration of a drug</a:t>
            </a:r>
            <a:endParaRPr lang="ar-IQ"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546934" y="1600200"/>
            <a:ext cx="8050131"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95114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Reference text</a:t>
            </a:r>
            <a:endParaRPr lang="ar-IQ" dirty="0"/>
          </a:p>
        </p:txBody>
      </p:sp>
      <p:sp>
        <p:nvSpPr>
          <p:cNvPr id="2" name="Content Placeholder 1"/>
          <p:cNvSpPr>
            <a:spLocks noGrp="1"/>
          </p:cNvSpPr>
          <p:nvPr>
            <p:ph idx="1"/>
          </p:nvPr>
        </p:nvSpPr>
        <p:spPr/>
        <p:txBody>
          <a:bodyPr>
            <a:normAutofit/>
          </a:bodyPr>
          <a:lstStyle/>
          <a:p>
            <a:pPr algn="l" rtl="0">
              <a:buNone/>
            </a:pPr>
            <a:r>
              <a:rPr lang="en-GB" sz="4000" dirty="0" err="1" smtClean="0"/>
              <a:t>Shargel</a:t>
            </a:r>
            <a:r>
              <a:rPr lang="en-GB" sz="4000" dirty="0" smtClean="0"/>
              <a:t> L., Yu AB</a:t>
            </a:r>
          </a:p>
          <a:p>
            <a:pPr algn="l" rtl="0">
              <a:buNone/>
            </a:pPr>
            <a:r>
              <a:rPr lang="en-GB" sz="4000" dirty="0" smtClean="0"/>
              <a:t>Applied Biopharmaceutics and Pharmacokinetics</a:t>
            </a:r>
            <a:endParaRPr lang="ar-IQ" sz="4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404664"/>
            <a:ext cx="8568952" cy="5904656"/>
          </a:xfrm>
        </p:spPr>
        <p:txBody>
          <a:bodyPr>
            <a:normAutofit/>
          </a:bodyPr>
          <a:lstStyle/>
          <a:p>
            <a:pPr algn="just" rtl="0"/>
            <a:r>
              <a:rPr lang="en-US" dirty="0"/>
              <a:t>In contrast, the </a:t>
            </a:r>
            <a:r>
              <a:rPr lang="en-US" dirty="0" err="1"/>
              <a:t>pharmacokineticist</a:t>
            </a:r>
            <a:r>
              <a:rPr lang="en-US" dirty="0"/>
              <a:t> can also describe the plasma level–time curve in terms of such pharmacokinetic terms as peak plasma level, time for peak plasma level, and area under the </a:t>
            </a:r>
            <a:r>
              <a:rPr lang="en-US" dirty="0" smtClean="0"/>
              <a:t>curve(AUC) . </a:t>
            </a:r>
          </a:p>
          <a:p>
            <a:pPr algn="just" rtl="0"/>
            <a:r>
              <a:rPr lang="en-US" dirty="0" smtClean="0"/>
              <a:t>The </a:t>
            </a:r>
            <a:r>
              <a:rPr lang="en-US" dirty="0"/>
              <a:t>time of peak plasma level is the time of maximum drug concentration in the plasma and is a rough marker of average </a:t>
            </a:r>
            <a:r>
              <a:rPr lang="en-US" u="sng" dirty="0"/>
              <a:t>rate</a:t>
            </a:r>
            <a:r>
              <a:rPr lang="en-US" dirty="0"/>
              <a:t> of drug absorption</a:t>
            </a:r>
            <a:r>
              <a:rPr lang="en-US" dirty="0" smtClean="0"/>
              <a:t>.</a:t>
            </a:r>
          </a:p>
          <a:p>
            <a:pPr algn="just" rtl="0"/>
            <a:r>
              <a:rPr lang="en-US" dirty="0" smtClean="0"/>
              <a:t> </a:t>
            </a:r>
            <a:r>
              <a:rPr lang="en-US" dirty="0"/>
              <a:t>The peak plasma level or maximum drug concentration is related to the dose, the rate constant for absorption, and the elimination constant of the drug. </a:t>
            </a:r>
            <a:endParaRPr lang="en-US" dirty="0" smtClean="0"/>
          </a:p>
          <a:p>
            <a:pPr algn="just" rtl="0"/>
            <a:r>
              <a:rPr lang="en-US" dirty="0" smtClean="0"/>
              <a:t>The </a:t>
            </a:r>
            <a:r>
              <a:rPr lang="en-US" dirty="0"/>
              <a:t>AUC is related to the </a:t>
            </a:r>
            <a:r>
              <a:rPr lang="en-US" u="sng" dirty="0"/>
              <a:t>amount</a:t>
            </a:r>
            <a:r>
              <a:rPr lang="en-US" dirty="0"/>
              <a:t> of drug absorbed systemically. </a:t>
            </a:r>
            <a:endParaRPr lang="ar-IQ"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000" i="1" dirty="0">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rPr>
              <a:t>Plasma level-time curve showing peak time and concentration. The shaded portion represents the AUC (area under the curve)</a:t>
            </a:r>
            <a:endParaRPr lang="ar-IQ"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828925" y="1867694"/>
            <a:ext cx="3486150" cy="3990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88272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rtl="0"/>
            <a:r>
              <a:rPr lang="en-GB" sz="3600" i="1" dirty="0" smtClean="0"/>
              <a:t>Drug Concentrations in Tissues</a:t>
            </a:r>
            <a:endParaRPr lang="ar-IQ" sz="3600" i="1" dirty="0"/>
          </a:p>
        </p:txBody>
      </p:sp>
      <p:sp>
        <p:nvSpPr>
          <p:cNvPr id="2" name="Content Placeholder 1"/>
          <p:cNvSpPr>
            <a:spLocks noGrp="1"/>
          </p:cNvSpPr>
          <p:nvPr>
            <p:ph idx="1"/>
          </p:nvPr>
        </p:nvSpPr>
        <p:spPr>
          <a:xfrm>
            <a:off x="323528" y="1600200"/>
            <a:ext cx="8568952" cy="4781128"/>
          </a:xfrm>
        </p:spPr>
        <p:txBody>
          <a:bodyPr>
            <a:normAutofit lnSpcReduction="10000"/>
          </a:bodyPr>
          <a:lstStyle/>
          <a:p>
            <a:pPr algn="just" rtl="0"/>
            <a:r>
              <a:rPr lang="en-GB" dirty="0" smtClean="0"/>
              <a:t> </a:t>
            </a:r>
            <a:r>
              <a:rPr lang="en-US" dirty="0"/>
              <a:t>Tissue biopsies are occasionally removed for diagnostic purposes, such as the verification of a malignancy. Usually, only a small sample of tissue is removed, making drug concentration measurement difficult. </a:t>
            </a:r>
            <a:endParaRPr lang="en-US" dirty="0" smtClean="0"/>
          </a:p>
          <a:p>
            <a:pPr algn="just" rtl="0"/>
            <a:r>
              <a:rPr lang="en-US" dirty="0" smtClean="0"/>
              <a:t>Drug </a:t>
            </a:r>
            <a:r>
              <a:rPr lang="en-US" dirty="0"/>
              <a:t>concentrations in tissue biopsies may not reflect drug concentration in other tissues nor the drug concentration in all parts of the tissue from which the biopsy material was removed. For example, if the tissue biopsy was for the diagnosis of a tumor within the tissue, the blood flow to the tumor cells may not be the same as the blood flow to other cells in this tissue. </a:t>
            </a:r>
          </a:p>
          <a:p>
            <a:pPr algn="just" rtl="0">
              <a:buNone/>
            </a:pPr>
            <a:endParaRPr lang="ar-IQ"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rtl="0"/>
            <a:r>
              <a:rPr lang="en-GB" sz="3200" i="1" dirty="0" smtClean="0"/>
              <a:t>Drug concentration in urine and feces</a:t>
            </a:r>
            <a:endParaRPr lang="ar-IQ" sz="3200" i="1" dirty="0"/>
          </a:p>
        </p:txBody>
      </p:sp>
      <p:sp>
        <p:nvSpPr>
          <p:cNvPr id="2" name="Content Placeholder 1"/>
          <p:cNvSpPr>
            <a:spLocks noGrp="1"/>
          </p:cNvSpPr>
          <p:nvPr>
            <p:ph idx="1"/>
          </p:nvPr>
        </p:nvSpPr>
        <p:spPr>
          <a:xfrm>
            <a:off x="457200" y="1600200"/>
            <a:ext cx="8229600" cy="4709120"/>
          </a:xfrm>
        </p:spPr>
        <p:txBody>
          <a:bodyPr>
            <a:normAutofit/>
          </a:bodyPr>
          <a:lstStyle/>
          <a:p>
            <a:pPr algn="just" rtl="0"/>
            <a:r>
              <a:rPr lang="en-US" dirty="0"/>
              <a:t>Measurement of drug in urine is an indirect method to ascertain the bioavailability of a drug</a:t>
            </a:r>
            <a:r>
              <a:rPr lang="en-US" dirty="0" smtClean="0"/>
              <a:t>.</a:t>
            </a:r>
          </a:p>
          <a:p>
            <a:pPr marL="0" indent="0" algn="just" rtl="0">
              <a:buNone/>
            </a:pPr>
            <a:endParaRPr lang="en-US" dirty="0" smtClean="0"/>
          </a:p>
          <a:p>
            <a:pPr algn="just" rtl="0"/>
            <a:r>
              <a:rPr lang="en-US" dirty="0" smtClean="0"/>
              <a:t>The </a:t>
            </a:r>
            <a:r>
              <a:rPr lang="en-US" dirty="0"/>
              <a:t>rate and extent of drug excreted in the urine reflects the rate and extent of systemic drug absorption</a:t>
            </a:r>
            <a:r>
              <a:rPr lang="en-US" dirty="0" smtClean="0"/>
              <a:t>.</a:t>
            </a:r>
          </a:p>
          <a:p>
            <a:pPr marL="0" indent="0" algn="just" rtl="0">
              <a:buNone/>
            </a:pPr>
            <a:endParaRPr lang="en-US" dirty="0" smtClean="0"/>
          </a:p>
          <a:p>
            <a:pPr algn="just" rtl="0"/>
            <a:r>
              <a:rPr lang="en-US" dirty="0"/>
              <a:t>Measurement of drug in feces may reflect drug that has not been absorbed after an oral dose or may reflect drug that has been expelled by biliary secretion after systemic absorption.</a:t>
            </a:r>
            <a:endParaRPr lang="ar-IQ"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sz="3200" i="1" dirty="0" smtClean="0"/>
              <a:t>Drug concentration in saliva</a:t>
            </a:r>
            <a:endParaRPr lang="ar-IQ" sz="3200" i="1" dirty="0"/>
          </a:p>
        </p:txBody>
      </p:sp>
      <p:sp>
        <p:nvSpPr>
          <p:cNvPr id="2" name="Content Placeholder 1"/>
          <p:cNvSpPr>
            <a:spLocks noGrp="1"/>
          </p:cNvSpPr>
          <p:nvPr>
            <p:ph idx="1"/>
          </p:nvPr>
        </p:nvSpPr>
        <p:spPr>
          <a:xfrm>
            <a:off x="457200" y="1556792"/>
            <a:ext cx="8229600" cy="4824536"/>
          </a:xfrm>
        </p:spPr>
        <p:txBody>
          <a:bodyPr>
            <a:normAutofit/>
          </a:bodyPr>
          <a:lstStyle/>
          <a:p>
            <a:pPr algn="just" rtl="0"/>
            <a:r>
              <a:rPr lang="en-US" dirty="0"/>
              <a:t>Saliva drug concentrations have been reviewed for many drugs </a:t>
            </a:r>
            <a:r>
              <a:rPr lang="en-US" dirty="0" smtClean="0"/>
              <a:t>(for </a:t>
            </a:r>
            <a:r>
              <a:rPr lang="en-US" dirty="0"/>
              <a:t>therapeutic drug monitoring </a:t>
            </a:r>
            <a:r>
              <a:rPr lang="en-US" dirty="0" smtClean="0"/>
              <a:t>).</a:t>
            </a:r>
          </a:p>
          <a:p>
            <a:pPr marL="0" indent="0" algn="just" rtl="0">
              <a:buNone/>
            </a:pPr>
            <a:endParaRPr lang="en-US" dirty="0" smtClean="0"/>
          </a:p>
          <a:p>
            <a:pPr algn="just" rtl="0"/>
            <a:r>
              <a:rPr lang="en-US" dirty="0" smtClean="0"/>
              <a:t> </a:t>
            </a:r>
            <a:r>
              <a:rPr lang="en-US" dirty="0"/>
              <a:t>Because only free drug diffuses into the saliva, saliva drug levels tend to approximate free drug rather than total plasma drug concentration</a:t>
            </a:r>
            <a:r>
              <a:rPr lang="en-US" dirty="0" smtClean="0"/>
              <a:t>.</a:t>
            </a:r>
          </a:p>
          <a:p>
            <a:pPr marL="0" indent="0" algn="just" rtl="0">
              <a:buNone/>
            </a:pPr>
            <a:r>
              <a:rPr lang="en-US" dirty="0" smtClean="0"/>
              <a:t> </a:t>
            </a:r>
            <a:endParaRPr lang="en-US" dirty="0" smtClean="0"/>
          </a:p>
          <a:p>
            <a:pPr algn="just" rtl="0"/>
            <a:r>
              <a:rPr lang="en-US" dirty="0" smtClean="0"/>
              <a:t>The </a:t>
            </a:r>
            <a:r>
              <a:rPr lang="en-US" dirty="0"/>
              <a:t>use of salivary drug concentrations as a therapeutic indicator should be used with caution and preferably as a secondary indicator.</a:t>
            </a:r>
          </a:p>
          <a:p>
            <a:pPr algn="just" rtl="0"/>
            <a:endParaRPr lang="ar-IQ" u="sng"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Significance of Measuring Plasma Drug Concentrations</a:t>
            </a:r>
            <a:endParaRPr lang="ar-IQ" dirty="0"/>
          </a:p>
        </p:txBody>
      </p:sp>
      <p:sp>
        <p:nvSpPr>
          <p:cNvPr id="2" name="Content Placeholder 1"/>
          <p:cNvSpPr>
            <a:spLocks noGrp="1"/>
          </p:cNvSpPr>
          <p:nvPr>
            <p:ph idx="1"/>
          </p:nvPr>
        </p:nvSpPr>
        <p:spPr>
          <a:xfrm>
            <a:off x="179512" y="1628800"/>
            <a:ext cx="8712968" cy="4968552"/>
          </a:xfrm>
        </p:spPr>
        <p:txBody>
          <a:bodyPr>
            <a:normAutofit/>
          </a:bodyPr>
          <a:lstStyle/>
          <a:p>
            <a:pPr algn="just" rtl="0"/>
            <a:r>
              <a:rPr lang="en-US" dirty="0"/>
              <a:t>The intensity of the pharmacologic or toxic effect of a drug is often related to the concentration of the drug at the receptor site, usually located in the tissue cells. </a:t>
            </a:r>
            <a:endParaRPr lang="en-US" dirty="0" smtClean="0"/>
          </a:p>
          <a:p>
            <a:pPr algn="just" rtl="0"/>
            <a:r>
              <a:rPr lang="en-US" dirty="0" smtClean="0"/>
              <a:t>Because </a:t>
            </a:r>
            <a:r>
              <a:rPr lang="en-US" dirty="0"/>
              <a:t>most of the tissue cells are richly perfused with tissue fluids or plasma, measuring the plasma drug level is a responsive method of monitoring the course of therapy</a:t>
            </a:r>
            <a:r>
              <a:rPr lang="en-US" dirty="0" smtClean="0"/>
              <a:t>.</a:t>
            </a:r>
          </a:p>
          <a:p>
            <a:pPr lvl="0" algn="just" rtl="0"/>
            <a:r>
              <a:rPr lang="en-US" dirty="0"/>
              <a:t>Monitoring the concentration of drugs in the blood or plasma ascertains that the calculated dose actually delivers the plasma level required for therapeutic effect.</a:t>
            </a:r>
          </a:p>
          <a:p>
            <a:pPr marL="0" indent="0" algn="just" rtl="0">
              <a:buNone/>
            </a:pPr>
            <a:endParaRPr lang="en-US" dirty="0" smtClean="0"/>
          </a:p>
          <a:p>
            <a:pPr algn="just" rtl="0"/>
            <a:endParaRPr lang="en-US" dirty="0"/>
          </a:p>
          <a:p>
            <a:pPr algn="just" rtl="0"/>
            <a:endParaRPr lang="en-US" dirty="0"/>
          </a:p>
          <a:p>
            <a:pPr algn="just" rtl="0"/>
            <a:endParaRPr lang="ar-IQ"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404664"/>
            <a:ext cx="8640960" cy="6048672"/>
          </a:xfrm>
        </p:spPr>
        <p:txBody>
          <a:bodyPr>
            <a:normAutofit/>
          </a:bodyPr>
          <a:lstStyle/>
          <a:p>
            <a:pPr lvl="0" algn="just" rtl="0"/>
            <a:r>
              <a:rPr lang="en-US" dirty="0" smtClean="0"/>
              <a:t>Clinically</a:t>
            </a:r>
            <a:r>
              <a:rPr lang="en-US" dirty="0"/>
              <a:t>, individual variations in the pharmacokinetics of drugs are quite common.</a:t>
            </a:r>
          </a:p>
          <a:p>
            <a:pPr lvl="0" algn="just" rtl="0"/>
            <a:endParaRPr lang="en-US" dirty="0" smtClean="0"/>
          </a:p>
          <a:p>
            <a:pPr lvl="0" algn="just" rtl="0"/>
            <a:r>
              <a:rPr lang="en-US" dirty="0"/>
              <a:t>With some drugs, receptor expression and/or sensitivity in individuals varies, so monitoring of plasma levels is needed to distinguish the patient who is receiving too much of a drug from the patient who is supersensitive to the drug</a:t>
            </a:r>
            <a:r>
              <a:rPr lang="en-US" dirty="0" smtClean="0"/>
              <a:t>.</a:t>
            </a:r>
          </a:p>
          <a:p>
            <a:pPr lvl="0" algn="just" rtl="0"/>
            <a:r>
              <a:rPr lang="en-US" dirty="0"/>
              <a:t>Moreover, the patient's physiologic functions may be affected by disease, nutrition, environment, concurrent drug therapy, and other factors</a:t>
            </a:r>
            <a:r>
              <a:rPr lang="en-US" dirty="0" smtClean="0"/>
              <a:t>.</a:t>
            </a:r>
          </a:p>
          <a:p>
            <a:pPr lvl="0" algn="just" rtl="0"/>
            <a:r>
              <a:rPr lang="en-US" dirty="0"/>
              <a:t>Pharmacokinetic models allow more accurate interpretation of the relationship between plasma drug levels and pharmacologic </a:t>
            </a:r>
            <a:r>
              <a:rPr lang="en-US" dirty="0" smtClean="0"/>
              <a:t>response.</a:t>
            </a:r>
            <a:endParaRPr lang="en-US" dirty="0"/>
          </a:p>
          <a:p>
            <a:pPr algn="just" rtl="0"/>
            <a:endParaRPr lang="ar-IQ" dirty="0"/>
          </a:p>
        </p:txBody>
      </p:sp>
    </p:spTree>
    <p:extLst>
      <p:ext uri="{BB962C8B-B14F-4D97-AF65-F5344CB8AC3E}">
        <p14:creationId xmlns:p14="http://schemas.microsoft.com/office/powerpoint/2010/main" val="13294719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60648"/>
            <a:ext cx="8712968" cy="6192688"/>
          </a:xfrm>
        </p:spPr>
        <p:txBody>
          <a:bodyPr/>
          <a:lstStyle/>
          <a:p>
            <a:pPr algn="just" rtl="0"/>
            <a:r>
              <a:rPr lang="en-US" dirty="0"/>
              <a:t>In many cases, the </a:t>
            </a:r>
            <a:r>
              <a:rPr lang="en-US" dirty="0" err="1"/>
              <a:t>pharmacodynamic</a:t>
            </a:r>
            <a:r>
              <a:rPr lang="en-US" dirty="0"/>
              <a:t> response to the drug may be more important to measure than just the plasma drug concentration. For example: most diabetic patients taking insulin will monitor their own blood or urine glucose levels</a:t>
            </a:r>
            <a:r>
              <a:rPr lang="en-US" dirty="0" smtClean="0"/>
              <a:t>.</a:t>
            </a:r>
          </a:p>
          <a:p>
            <a:pPr algn="just" rtl="0"/>
            <a:r>
              <a:rPr lang="en-US" dirty="0"/>
              <a:t>For drugs that act irreversibly at the receptor site, plasma drug concentrations may not accurately predict </a:t>
            </a:r>
            <a:r>
              <a:rPr lang="en-US" dirty="0" err="1"/>
              <a:t>pharmacodynamic</a:t>
            </a:r>
            <a:r>
              <a:rPr lang="en-US" dirty="0"/>
              <a:t> response. Drugs used in cancer chemotherapy often interfere with nucleic acid or protein biosynthesis to destroy tumor cells. For these drugs, the plasma drug concentration does not relate directly to the </a:t>
            </a:r>
            <a:r>
              <a:rPr lang="en-US" dirty="0" err="1"/>
              <a:t>pharmacodynamic</a:t>
            </a:r>
            <a:r>
              <a:rPr lang="en-US" dirty="0"/>
              <a:t> response. In this case, other pathophysiologic parameters and side effects are monitored in the patient to prevent adverse toxicity.</a:t>
            </a:r>
          </a:p>
          <a:p>
            <a:pPr algn="just" rtl="0"/>
            <a:endParaRPr lang="en-US" dirty="0"/>
          </a:p>
          <a:p>
            <a:pPr algn="just" rtl="0"/>
            <a:endParaRPr lang="ar-IQ" dirty="0"/>
          </a:p>
        </p:txBody>
      </p:sp>
    </p:spTree>
    <p:extLst>
      <p:ext uri="{BB962C8B-B14F-4D97-AF65-F5344CB8AC3E}">
        <p14:creationId xmlns:p14="http://schemas.microsoft.com/office/powerpoint/2010/main" val="35972988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rtl="0"/>
            <a:r>
              <a:rPr lang="en-US" sz="3200" i="1" dirty="0" smtClean="0"/>
              <a:t>Basic </a:t>
            </a:r>
            <a:r>
              <a:rPr lang="en-US" sz="3200" i="1" dirty="0"/>
              <a:t>Pharmacokinetics and Pharmacokinetic Models</a:t>
            </a:r>
            <a:endParaRPr lang="ar-IQ" sz="3200" i="1" dirty="0"/>
          </a:p>
        </p:txBody>
      </p:sp>
      <p:sp>
        <p:nvSpPr>
          <p:cNvPr id="6" name="Content Placeholder 5"/>
          <p:cNvSpPr>
            <a:spLocks noGrp="1"/>
          </p:cNvSpPr>
          <p:nvPr>
            <p:ph idx="1"/>
          </p:nvPr>
        </p:nvSpPr>
        <p:spPr>
          <a:xfrm>
            <a:off x="251520" y="1600200"/>
            <a:ext cx="8712968" cy="4781128"/>
          </a:xfrm>
        </p:spPr>
        <p:txBody>
          <a:bodyPr>
            <a:normAutofit fontScale="92500" lnSpcReduction="10000"/>
          </a:bodyPr>
          <a:lstStyle/>
          <a:p>
            <a:pPr algn="just" rtl="0"/>
            <a:r>
              <a:rPr lang="en-US" dirty="0"/>
              <a:t>A model is a hypothesis using mathematical terms to describe quantitative relationships concisely</a:t>
            </a:r>
            <a:r>
              <a:rPr lang="en-US" dirty="0" smtClean="0"/>
              <a:t>.</a:t>
            </a:r>
          </a:p>
          <a:p>
            <a:pPr algn="just" rtl="0"/>
            <a:r>
              <a:rPr lang="en-US" dirty="0" smtClean="0"/>
              <a:t> </a:t>
            </a:r>
            <a:r>
              <a:rPr lang="en-US" dirty="0"/>
              <a:t>The predictive capability of a model lies in the proper selection and development of mathematical function(s) that parameterize the essential factors governing the kinetic process. </a:t>
            </a:r>
            <a:endParaRPr lang="en-US" dirty="0" smtClean="0"/>
          </a:p>
          <a:p>
            <a:pPr algn="just" rtl="0"/>
            <a:r>
              <a:rPr lang="en-US" dirty="0" smtClean="0"/>
              <a:t>The </a:t>
            </a:r>
            <a:r>
              <a:rPr lang="en-US" dirty="0"/>
              <a:t>key parameters in a process are commonly estimated by fitting the model to the experimental data, known as variables. </a:t>
            </a:r>
            <a:endParaRPr lang="en-US" dirty="0" smtClean="0"/>
          </a:p>
          <a:p>
            <a:pPr algn="just" rtl="0"/>
            <a:r>
              <a:rPr lang="en-US" dirty="0" smtClean="0"/>
              <a:t>A </a:t>
            </a:r>
            <a:r>
              <a:rPr lang="en-US" dirty="0"/>
              <a:t>pharmacokinetic parameter is a constant for the drug that is estimated from the experimental data. For example, estimated pharmacokinetic parameters such as k depend on the method of tissue sampling, the timing of the sample, drug analysis, and the predictive model selected. </a:t>
            </a:r>
          </a:p>
          <a:p>
            <a:pPr algn="just" rtl="0"/>
            <a:endParaRPr lang="en-US" dirty="0"/>
          </a:p>
          <a:p>
            <a:pPr algn="just" rtl="0">
              <a:buNone/>
            </a:pPr>
            <a:endParaRPr lang="ar-IQ"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332656"/>
            <a:ext cx="8712968" cy="6264696"/>
          </a:xfrm>
        </p:spPr>
        <p:txBody>
          <a:bodyPr>
            <a:normAutofit fontScale="92500" lnSpcReduction="10000"/>
          </a:bodyPr>
          <a:lstStyle/>
          <a:p>
            <a:pPr algn="just" rtl="0"/>
            <a:r>
              <a:rPr lang="en-US" dirty="0"/>
              <a:t>Such mathematical models can be devised to simulate the rate processes of drug absorption, distribution, and elimination to describe and predict drug concentrations in the body as a function of time. </a:t>
            </a:r>
            <a:endParaRPr lang="en-US" dirty="0" smtClean="0"/>
          </a:p>
          <a:p>
            <a:pPr algn="just" rtl="0"/>
            <a:r>
              <a:rPr lang="en-US" dirty="0" smtClean="0"/>
              <a:t>Pharmacokinetic </a:t>
            </a:r>
            <a:r>
              <a:rPr lang="en-US" dirty="0"/>
              <a:t>models are used to</a:t>
            </a:r>
            <a:r>
              <a:rPr lang="en-US" dirty="0" smtClean="0"/>
              <a:t>:</a:t>
            </a:r>
            <a:endParaRPr lang="en-US" dirty="0"/>
          </a:p>
          <a:p>
            <a:pPr marL="137160" indent="0" algn="just" rtl="0">
              <a:buNone/>
            </a:pPr>
            <a:r>
              <a:rPr lang="en-US" dirty="0"/>
              <a:t>1. Predict plasma, tissue, and urine drug levels with any dosage </a:t>
            </a:r>
            <a:r>
              <a:rPr lang="en-US" dirty="0" smtClean="0"/>
              <a:t>regimen.</a:t>
            </a:r>
            <a:endParaRPr lang="en-US" dirty="0"/>
          </a:p>
          <a:p>
            <a:pPr marL="137160" indent="0" algn="just" rtl="0">
              <a:buNone/>
            </a:pPr>
            <a:r>
              <a:rPr lang="en-US" dirty="0"/>
              <a:t>2. Calculate the optimum dosage regimen for each patient </a:t>
            </a:r>
            <a:r>
              <a:rPr lang="en-US" dirty="0" smtClean="0"/>
              <a:t>individually.</a:t>
            </a:r>
            <a:endParaRPr lang="en-US" dirty="0"/>
          </a:p>
          <a:p>
            <a:pPr marL="137160" indent="0" algn="just" rtl="0">
              <a:buNone/>
            </a:pPr>
            <a:r>
              <a:rPr lang="en-US" dirty="0"/>
              <a:t>3. Estimate the possible accumulation of drugs and/or </a:t>
            </a:r>
            <a:r>
              <a:rPr lang="en-US" dirty="0" smtClean="0"/>
              <a:t>metabolites.</a:t>
            </a:r>
            <a:endParaRPr lang="en-US" dirty="0"/>
          </a:p>
          <a:p>
            <a:pPr marL="137160" indent="0" algn="just" rtl="0">
              <a:buNone/>
            </a:pPr>
            <a:r>
              <a:rPr lang="en-US" dirty="0"/>
              <a:t>4. Correlate drug concentrations with pharmacologic or </a:t>
            </a:r>
            <a:r>
              <a:rPr lang="en-US" dirty="0" smtClean="0"/>
              <a:t>toxicologic activity.</a:t>
            </a:r>
            <a:endParaRPr lang="en-US" dirty="0"/>
          </a:p>
          <a:p>
            <a:pPr marL="137160" indent="0" algn="just" rtl="0">
              <a:buNone/>
            </a:pPr>
            <a:r>
              <a:rPr lang="en-US" dirty="0"/>
              <a:t>5. Evaluate differences in the rate or extent of availability between formulations (bioequivalence</a:t>
            </a:r>
            <a:r>
              <a:rPr lang="en-US" dirty="0" smtClean="0"/>
              <a:t>).</a:t>
            </a:r>
            <a:endParaRPr lang="en-US" dirty="0"/>
          </a:p>
          <a:p>
            <a:pPr marL="137160" indent="0" algn="just" rtl="0">
              <a:buNone/>
            </a:pPr>
            <a:r>
              <a:rPr lang="en-US" dirty="0"/>
              <a:t>6. Describe how changes in physiology or disease affect the absorption, distribution, or elimination of the </a:t>
            </a:r>
            <a:r>
              <a:rPr lang="en-US" dirty="0" smtClean="0"/>
              <a:t>drug.</a:t>
            </a:r>
            <a:endParaRPr lang="en-US" dirty="0"/>
          </a:p>
          <a:p>
            <a:pPr marL="137160" indent="0" algn="just" rtl="0">
              <a:buNone/>
            </a:pPr>
            <a:r>
              <a:rPr lang="en-US" dirty="0"/>
              <a:t>7. Explain drug </a:t>
            </a:r>
            <a:r>
              <a:rPr lang="en-US" dirty="0" smtClean="0"/>
              <a:t>interactions.</a:t>
            </a:r>
            <a:endParaRPr lang="en-US" dirty="0"/>
          </a:p>
          <a:p>
            <a:pPr algn="just" rtl="0"/>
            <a:endParaRPr lang="ar-IQ"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620688"/>
            <a:ext cx="8496944" cy="6048672"/>
          </a:xfrm>
        </p:spPr>
        <p:txBody>
          <a:bodyPr>
            <a:normAutofit fontScale="92500" lnSpcReduction="10000"/>
          </a:bodyPr>
          <a:lstStyle/>
          <a:p>
            <a:pPr marL="0" indent="0" algn="just" rtl="0">
              <a:buNone/>
            </a:pPr>
            <a:r>
              <a:rPr lang="en-US" sz="4000" spc="-100" dirty="0">
                <a:solidFill>
                  <a:schemeClr val="tx2"/>
                </a:solidFill>
                <a:latin typeface="+mj-lt"/>
                <a:ea typeface="+mj-ea"/>
                <a:cs typeface="+mj-cs"/>
              </a:rPr>
              <a:t>  Introduction</a:t>
            </a:r>
          </a:p>
          <a:p>
            <a:pPr algn="just" rtl="0"/>
            <a:r>
              <a:rPr lang="en-US" dirty="0" smtClean="0"/>
              <a:t>The </a:t>
            </a:r>
            <a:r>
              <a:rPr lang="en-US" dirty="0"/>
              <a:t>physicochemical characteristics of the active pharmaceutical </a:t>
            </a:r>
            <a:r>
              <a:rPr lang="en-US" dirty="0" smtClean="0"/>
              <a:t>ingredient, </a:t>
            </a:r>
            <a:r>
              <a:rPr lang="en-US" dirty="0"/>
              <a:t>the dosage form </a:t>
            </a:r>
            <a:r>
              <a:rPr lang="en-US" dirty="0" smtClean="0"/>
              <a:t>of </a:t>
            </a:r>
            <a:r>
              <a:rPr lang="en-US" dirty="0"/>
              <a:t>the drug, and the route of administration are critical determinants of the in-vivo performance, safety and efficacy of the drug product. </a:t>
            </a:r>
            <a:endParaRPr lang="en-US" dirty="0" smtClean="0"/>
          </a:p>
          <a:p>
            <a:pPr algn="just" rtl="0"/>
            <a:endParaRPr lang="en-US" dirty="0" smtClean="0"/>
          </a:p>
          <a:p>
            <a:pPr algn="just" rtl="0"/>
            <a:r>
              <a:rPr lang="en-US" dirty="0" smtClean="0"/>
              <a:t>The </a:t>
            </a:r>
            <a:r>
              <a:rPr lang="en-US" dirty="0"/>
              <a:t>properties of the drug and its dosage form are carefully engineered and tested to produce a stable drug product that upon administration provides the desired therapeutic response in the patient. </a:t>
            </a:r>
            <a:endParaRPr lang="en-US" dirty="0" smtClean="0"/>
          </a:p>
          <a:p>
            <a:pPr algn="just" rtl="0"/>
            <a:endParaRPr lang="en-US" dirty="0" smtClean="0"/>
          </a:p>
          <a:p>
            <a:pPr algn="just" rtl="0"/>
            <a:r>
              <a:rPr lang="en-US" dirty="0" smtClean="0"/>
              <a:t>Both </a:t>
            </a:r>
            <a:r>
              <a:rPr lang="en-US" dirty="0"/>
              <a:t>the pharmacist and the pharmaceutical scientist must understand these complex relationships to comprehend the proper use and development of pharmaceuticals.</a:t>
            </a:r>
          </a:p>
          <a:p>
            <a:pPr marL="137160" indent="0" algn="just" rtl="0">
              <a:buNone/>
            </a:pPr>
            <a:r>
              <a:rPr lang="en-US" dirty="0" smtClean="0"/>
              <a:t> </a:t>
            </a:r>
            <a:endParaRPr lang="ar-IQ"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6120680"/>
          </a:xfrm>
        </p:spPr>
        <p:txBody>
          <a:bodyPr>
            <a:normAutofit/>
          </a:bodyPr>
          <a:lstStyle/>
          <a:p>
            <a:pPr algn="just" rtl="0"/>
            <a:r>
              <a:rPr lang="en-US" dirty="0"/>
              <a:t>A very simple and useful tool in pharmacokinetics is compartmentally based models. </a:t>
            </a:r>
            <a:endParaRPr lang="en-US" dirty="0" smtClean="0"/>
          </a:p>
          <a:p>
            <a:pPr algn="just" rtl="0"/>
            <a:endParaRPr lang="en-US" dirty="0" smtClean="0"/>
          </a:p>
          <a:p>
            <a:pPr algn="just" rtl="0"/>
            <a:r>
              <a:rPr lang="en-US" dirty="0" smtClean="0"/>
              <a:t>For </a:t>
            </a:r>
            <a:r>
              <a:rPr lang="en-US" dirty="0"/>
              <a:t>example, assume a drug is given by intravenous injection and that the drug dissolves (distributes) rapidly in the body fluids. One pharmacokinetic model that can describe this situation is a tank containing a volume of fluid that is rapidly equilibrated with the drug</a:t>
            </a:r>
            <a:r>
              <a:rPr lang="en-US" dirty="0" smtClean="0"/>
              <a:t>.</a:t>
            </a:r>
          </a:p>
          <a:p>
            <a:pPr marL="0" indent="0" algn="just" rtl="0">
              <a:buNone/>
            </a:pPr>
            <a:endParaRPr lang="en-US" dirty="0" smtClean="0"/>
          </a:p>
          <a:p>
            <a:pPr algn="just" rtl="0"/>
            <a:r>
              <a:rPr lang="en-US" dirty="0" smtClean="0"/>
              <a:t> </a:t>
            </a:r>
            <a:r>
              <a:rPr lang="en-US" dirty="0"/>
              <a:t>The concentration of the drug in the tank after a given dose is governed by two parameters: (1) the fluid volume of the tank that will dilute the drug, and (2) the elimination rate of drug per unit of time</a:t>
            </a:r>
            <a:r>
              <a:rPr lang="en-US" dirty="0" smtClean="0"/>
              <a:t>.</a:t>
            </a:r>
          </a:p>
          <a:p>
            <a:pPr marL="0" indent="0" algn="just" rtl="0">
              <a:buNone/>
            </a:pPr>
            <a:r>
              <a:rPr lang="en-US" dirty="0" smtClean="0"/>
              <a:t> </a:t>
            </a:r>
            <a:endParaRPr lang="ar-IQ"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60648"/>
            <a:ext cx="8712968" cy="6192688"/>
          </a:xfrm>
        </p:spPr>
        <p:txBody>
          <a:bodyPr/>
          <a:lstStyle/>
          <a:p>
            <a:pPr algn="just" rtl="0"/>
            <a:r>
              <a:rPr lang="en-US" dirty="0"/>
              <a:t>Though this model is perhaps an overly simplistic view of drug disposition in the human body, a drug's pharmacokinetic properties can frequently be described using a fluid-filled tank model called the one-compartment open model (see </a:t>
            </a:r>
            <a:r>
              <a:rPr lang="en-US" dirty="0" smtClean="0"/>
              <a:t>the next Fig.).</a:t>
            </a:r>
          </a:p>
          <a:p>
            <a:pPr algn="just" rtl="0"/>
            <a:r>
              <a:rPr lang="en-US" dirty="0"/>
              <a:t>In both the tank and the one-compartment body model, a fraction of the drug would be continually eliminated as a function of </a:t>
            </a:r>
            <a:r>
              <a:rPr lang="en-US" dirty="0" smtClean="0"/>
              <a:t>time.</a:t>
            </a:r>
          </a:p>
          <a:p>
            <a:pPr algn="just" rtl="0"/>
            <a:r>
              <a:rPr lang="en-US" dirty="0"/>
              <a:t>In pharmacokinetics, these parameters are assumed to be constant for a given drug. If drug concentrations in the tank are determined at various time intervals following administration of a known dose, then the volume of fluid in the tank or compartment (V D, volume of distribution) and the rate of drug elimination can be estimated.</a:t>
            </a:r>
            <a:endParaRPr lang="ar-IQ" dirty="0"/>
          </a:p>
          <a:p>
            <a:pPr algn="just" rtl="0"/>
            <a:endParaRPr lang="ar-IQ" dirty="0"/>
          </a:p>
        </p:txBody>
      </p:sp>
    </p:spTree>
    <p:extLst>
      <p:ext uri="{BB962C8B-B14F-4D97-AF65-F5344CB8AC3E}">
        <p14:creationId xmlns:p14="http://schemas.microsoft.com/office/powerpoint/2010/main" val="24850952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l" rtl="0">
              <a:buNone/>
            </a:pPr>
            <a:r>
              <a:rPr lang="en-GB" dirty="0" smtClean="0"/>
              <a:t>                                               </a:t>
            </a:r>
            <a:endParaRPr lang="ar-IQ"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7" y="764704"/>
            <a:ext cx="6984776" cy="44644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sz="2800" i="1" dirty="0"/>
              <a:t>Compartment </a:t>
            </a:r>
            <a:r>
              <a:rPr lang="en-GB" sz="2800" i="1" dirty="0" smtClean="0"/>
              <a:t>Models</a:t>
            </a:r>
            <a:endParaRPr lang="en-GB" sz="2800" i="1" dirty="0"/>
          </a:p>
        </p:txBody>
      </p:sp>
      <p:sp>
        <p:nvSpPr>
          <p:cNvPr id="2" name="Content Placeholder 1"/>
          <p:cNvSpPr>
            <a:spLocks noGrp="1"/>
          </p:cNvSpPr>
          <p:nvPr>
            <p:ph idx="1"/>
          </p:nvPr>
        </p:nvSpPr>
        <p:spPr>
          <a:xfrm>
            <a:off x="251520" y="1700808"/>
            <a:ext cx="8712968" cy="4781128"/>
          </a:xfrm>
        </p:spPr>
        <p:txBody>
          <a:bodyPr>
            <a:normAutofit/>
          </a:bodyPr>
          <a:lstStyle/>
          <a:p>
            <a:pPr algn="just" rtl="0"/>
            <a:r>
              <a:rPr lang="en-US" dirty="0"/>
              <a:t>because of the vast complexity of the body, drug kinetics in the body are frequently simplified to be represented by one or more tanks, or compartments, that communicate reversibly with each other. </a:t>
            </a:r>
            <a:endParaRPr lang="en-US" dirty="0" smtClean="0"/>
          </a:p>
          <a:p>
            <a:pPr marL="0" indent="0" algn="just" rtl="0">
              <a:buNone/>
            </a:pPr>
            <a:endParaRPr lang="en-US" dirty="0" smtClean="0"/>
          </a:p>
          <a:p>
            <a:pPr algn="just" rtl="0"/>
            <a:r>
              <a:rPr lang="en-US" dirty="0" smtClean="0"/>
              <a:t>A </a:t>
            </a:r>
            <a:r>
              <a:rPr lang="en-US" dirty="0"/>
              <a:t>compartment is not a real physiologic or anatomic region but is considered as a tissue or group of tissues that have similar blood flow and drug affinity</a:t>
            </a:r>
            <a:r>
              <a:rPr lang="en-US" dirty="0" smtClean="0"/>
              <a:t>.</a:t>
            </a:r>
          </a:p>
          <a:p>
            <a:pPr marL="0" indent="0" algn="just" rtl="0">
              <a:buNone/>
            </a:pPr>
            <a:r>
              <a:rPr lang="en-US" dirty="0" smtClean="0"/>
              <a:t> </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60648"/>
            <a:ext cx="8568952" cy="6120680"/>
          </a:xfrm>
        </p:spPr>
        <p:txBody>
          <a:bodyPr/>
          <a:lstStyle/>
          <a:p>
            <a:pPr algn="just" rtl="0"/>
            <a:r>
              <a:rPr lang="en-US" dirty="0"/>
              <a:t>Within each compartment, the drug is considered to be uniformly distributed. Mixing of the drug within a compartment is rapid and homogeneous and is considered to be "well stirred," so that the drug concentration represents an average concentration, and each drug molecule has an equal probability of leaving the compartment.</a:t>
            </a:r>
          </a:p>
          <a:p>
            <a:pPr algn="just" rtl="0"/>
            <a:r>
              <a:rPr lang="en-US" dirty="0"/>
              <a:t> Rate constants are used to represent the overall rate processes of drug entry into and exit from the compartment.</a:t>
            </a:r>
          </a:p>
          <a:p>
            <a:pPr algn="just" rtl="0"/>
            <a:r>
              <a:rPr lang="en-US" dirty="0"/>
              <a:t> The model is an open system because drug can be eliminated from the system.</a:t>
            </a:r>
          </a:p>
          <a:p>
            <a:pPr marL="0" indent="0" algn="l" rtl="0">
              <a:buNone/>
            </a:pPr>
            <a:endParaRPr lang="ar-IQ" dirty="0"/>
          </a:p>
        </p:txBody>
      </p:sp>
    </p:spTree>
    <p:extLst>
      <p:ext uri="{BB962C8B-B14F-4D97-AF65-F5344CB8AC3E}">
        <p14:creationId xmlns:p14="http://schemas.microsoft.com/office/powerpoint/2010/main" val="11524423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60648"/>
            <a:ext cx="8229600" cy="792088"/>
          </a:xfrm>
        </p:spPr>
        <p:txBody>
          <a:bodyPr>
            <a:noAutofit/>
          </a:bodyPr>
          <a:lstStyle/>
          <a:p>
            <a:r>
              <a:rPr lang="en-GB" sz="3200" dirty="0"/>
              <a:t>Mammillary Model</a:t>
            </a:r>
            <a:endParaRPr lang="ar-IQ" sz="3200" dirty="0"/>
          </a:p>
        </p:txBody>
      </p:sp>
      <p:sp>
        <p:nvSpPr>
          <p:cNvPr id="2" name="Content Placeholder 1"/>
          <p:cNvSpPr>
            <a:spLocks noGrp="1"/>
          </p:cNvSpPr>
          <p:nvPr>
            <p:ph idx="1"/>
          </p:nvPr>
        </p:nvSpPr>
        <p:spPr>
          <a:xfrm>
            <a:off x="179512" y="1196752"/>
            <a:ext cx="8784976" cy="5472608"/>
          </a:xfrm>
        </p:spPr>
        <p:txBody>
          <a:bodyPr>
            <a:normAutofit fontScale="55000" lnSpcReduction="20000"/>
          </a:bodyPr>
          <a:lstStyle/>
          <a:p>
            <a:pPr algn="just" rtl="0"/>
            <a:r>
              <a:rPr lang="en-US" sz="4200" dirty="0"/>
              <a:t>The mammillary model is the most common compartment model used in pharmacokinetics</a:t>
            </a:r>
            <a:r>
              <a:rPr lang="en-US" sz="4200" dirty="0" smtClean="0"/>
              <a:t>.</a:t>
            </a:r>
          </a:p>
          <a:p>
            <a:pPr algn="just" rtl="0"/>
            <a:r>
              <a:rPr lang="en-US" sz="4200" dirty="0" smtClean="0"/>
              <a:t> </a:t>
            </a:r>
            <a:r>
              <a:rPr lang="en-US" sz="4200" dirty="0"/>
              <a:t>The mammillary model is a strongly connected system, because one can estimate the amount of drug in any compartment of the system after drug is introduced into a given compartment. </a:t>
            </a:r>
            <a:endParaRPr lang="en-US" sz="4200" dirty="0" smtClean="0"/>
          </a:p>
          <a:p>
            <a:pPr algn="just" rtl="0"/>
            <a:r>
              <a:rPr lang="en-US" sz="4200" dirty="0" smtClean="0"/>
              <a:t>In </a:t>
            </a:r>
            <a:r>
              <a:rPr lang="en-US" sz="4200" dirty="0"/>
              <a:t>the one-compartment model, drug is both added to and eliminated from a central compartment</a:t>
            </a:r>
            <a:r>
              <a:rPr lang="en-US" sz="4200" dirty="0" smtClean="0"/>
              <a:t>.</a:t>
            </a:r>
          </a:p>
          <a:p>
            <a:pPr algn="just" rtl="0"/>
            <a:r>
              <a:rPr lang="en-US" sz="4200" dirty="0" smtClean="0"/>
              <a:t> </a:t>
            </a:r>
            <a:r>
              <a:rPr lang="en-US" sz="4200" dirty="0"/>
              <a:t>The central compartment is assigned to represent plasma and highly perfused tissues that rapidly equilibrate with drug. When an intravenous dose of drug is given, the drug enters directly into the central compartment. </a:t>
            </a:r>
            <a:endParaRPr lang="en-US" sz="4200" dirty="0" smtClean="0"/>
          </a:p>
          <a:p>
            <a:pPr algn="just" rtl="0"/>
            <a:r>
              <a:rPr lang="en-US" sz="4200" dirty="0" smtClean="0"/>
              <a:t>Elimination </a:t>
            </a:r>
            <a:r>
              <a:rPr lang="en-US" sz="4200" dirty="0"/>
              <a:t>of drug occurs from the central compartment because the organs involved in drug elimination, primarily kidney and liver, are well-perfused tissues</a:t>
            </a:r>
            <a:r>
              <a:rPr lang="en-US" sz="4000" dirty="0" smtClean="0"/>
              <a:t>.</a:t>
            </a:r>
          </a:p>
          <a:p>
            <a:pPr marL="137160" indent="0" algn="just" rtl="0">
              <a:buNone/>
            </a:pPr>
            <a:endParaRPr lang="en-US" sz="4000" dirty="0"/>
          </a:p>
          <a:p>
            <a:pPr algn="just" rtl="0"/>
            <a:endParaRPr lang="en-US" dirty="0"/>
          </a:p>
          <a:p>
            <a:pPr marL="137160" indent="0" algn="just" rtl="0">
              <a:buNone/>
            </a:pPr>
            <a:endParaRPr lang="en-US" dirty="0" smtClean="0"/>
          </a:p>
          <a:p>
            <a:pPr algn="just" rtl="0"/>
            <a:endParaRPr lang="en-US" dirty="0" smtClean="0"/>
          </a:p>
          <a:p>
            <a:pPr marL="109728" indent="0" algn="just" rtl="0">
              <a:buNone/>
            </a:pPr>
            <a:endParaRPr lang="ar-IQ" sz="40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904656"/>
          </a:xfrm>
        </p:spPr>
        <p:txBody>
          <a:bodyPr>
            <a:normAutofit/>
          </a:bodyPr>
          <a:lstStyle/>
          <a:p>
            <a:pPr algn="just" rtl="0"/>
            <a:r>
              <a:rPr lang="en-US" dirty="0"/>
              <a:t>In a two-compartment model, drug can move between the central or plasma compartment to and from the tissue compartment. </a:t>
            </a:r>
            <a:endParaRPr lang="en-US" dirty="0" smtClean="0"/>
          </a:p>
          <a:p>
            <a:pPr algn="just" rtl="0"/>
            <a:r>
              <a:rPr lang="en-US" dirty="0" smtClean="0"/>
              <a:t>In </a:t>
            </a:r>
            <a:r>
              <a:rPr lang="en-US" dirty="0"/>
              <a:t>this model, the total amount of drug in the body is simply the sum of drug present in the central compartment plus the drug present in the tissue compartment. </a:t>
            </a:r>
            <a:endParaRPr lang="en-US" dirty="0" smtClean="0"/>
          </a:p>
          <a:p>
            <a:pPr algn="just" rtl="0"/>
            <a:r>
              <a:rPr lang="en-US" dirty="0" smtClean="0"/>
              <a:t>Knowing </a:t>
            </a:r>
            <a:r>
              <a:rPr lang="en-US" dirty="0"/>
              <a:t>the parameters of either the one- or two-compartment model, one can estimate the amount of drug left in the body and the amount of drug eliminated from the body at any time.</a:t>
            </a:r>
          </a:p>
          <a:p>
            <a:pPr algn="just" rtl="0"/>
            <a:r>
              <a:rPr lang="en-US" dirty="0"/>
              <a:t>The pharmacokinetic rate constants are represented by the letter k. </a:t>
            </a:r>
          </a:p>
          <a:p>
            <a:pPr algn="just" rtl="0"/>
            <a:endParaRPr lang="ar-IQ" dirty="0"/>
          </a:p>
        </p:txBody>
      </p:sp>
    </p:spTree>
    <p:extLst>
      <p:ext uri="{BB962C8B-B14F-4D97-AF65-F5344CB8AC3E}">
        <p14:creationId xmlns:p14="http://schemas.microsoft.com/office/powerpoint/2010/main" val="16073708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l" rtl="0"/>
            <a:r>
              <a:rPr lang="en-GB" dirty="0" smtClean="0"/>
              <a:t>Model 1. One-compartment open model, IV injection</a:t>
            </a:r>
          </a:p>
          <a:p>
            <a:pPr algn="l" rtl="0"/>
            <a:endParaRPr lang="en-GB" dirty="0" smtClean="0"/>
          </a:p>
          <a:p>
            <a:pPr algn="l" rtl="0">
              <a:buNone/>
            </a:pPr>
            <a:endParaRPr lang="en-GB" dirty="0" smtClean="0"/>
          </a:p>
          <a:p>
            <a:pPr algn="l" rtl="0"/>
            <a:endParaRPr lang="en-GB" dirty="0" smtClean="0"/>
          </a:p>
          <a:p>
            <a:pPr algn="l" rtl="0"/>
            <a:r>
              <a:rPr lang="en-GB" dirty="0" smtClean="0"/>
              <a:t>Model 2. One-compartment open model with first-order absorption </a:t>
            </a:r>
          </a:p>
          <a:p>
            <a:pPr algn="l" rtl="0">
              <a:buNone/>
            </a:pPr>
            <a:endParaRPr lang="en-GB" dirty="0" smtClean="0"/>
          </a:p>
          <a:p>
            <a:pPr algn="l" rtl="0">
              <a:buNone/>
            </a:pPr>
            <a:endParaRPr lang="en-GB" dirty="0" smtClean="0"/>
          </a:p>
          <a:p>
            <a:pPr algn="l" rtl="0">
              <a:buNone/>
            </a:pPr>
            <a:endParaRPr lang="ar-IQ" dirty="0"/>
          </a:p>
        </p:txBody>
      </p:sp>
      <p:grpSp>
        <p:nvGrpSpPr>
          <p:cNvPr id="9" name="Group 8"/>
          <p:cNvGrpSpPr/>
          <p:nvPr/>
        </p:nvGrpSpPr>
        <p:grpSpPr>
          <a:xfrm>
            <a:off x="3479304" y="2514600"/>
            <a:ext cx="2460848" cy="914400"/>
            <a:chOff x="4114800" y="2971800"/>
            <a:chExt cx="2460848" cy="914400"/>
          </a:xfrm>
        </p:grpSpPr>
        <p:sp>
          <p:nvSpPr>
            <p:cNvPr id="4" name="Rectangle 3"/>
            <p:cNvSpPr/>
            <p:nvPr/>
          </p:nvSpPr>
          <p:spPr>
            <a:xfrm>
              <a:off x="4114800" y="2971800"/>
              <a:ext cx="914400" cy="914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solidFill>
                  <a:prstClr val="white"/>
                </a:solidFill>
              </a:endParaRPr>
            </a:p>
          </p:txBody>
        </p:sp>
        <p:cxnSp>
          <p:nvCxnSpPr>
            <p:cNvPr id="6" name="Straight Arrow Connector 5"/>
            <p:cNvCxnSpPr>
              <a:stCxn id="4" idx="3"/>
            </p:cNvCxnSpPr>
            <p:nvPr/>
          </p:nvCxnSpPr>
          <p:spPr>
            <a:xfrm>
              <a:off x="5029200" y="3429000"/>
              <a:ext cx="1546448" cy="2515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7" name="TextBox 6"/>
            <p:cNvSpPr txBox="1"/>
            <p:nvPr/>
          </p:nvSpPr>
          <p:spPr>
            <a:xfrm>
              <a:off x="4127376" y="3239869"/>
              <a:ext cx="899606" cy="646331"/>
            </a:xfrm>
            <a:prstGeom prst="rect">
              <a:avLst/>
            </a:prstGeom>
            <a:noFill/>
          </p:spPr>
          <p:txBody>
            <a:bodyPr wrap="none" rtlCol="1">
              <a:spAutoFit/>
            </a:bodyPr>
            <a:lstStyle/>
            <a:p>
              <a:pPr algn="ctr" rtl="0"/>
              <a:r>
                <a:rPr lang="en-GB" dirty="0" smtClean="0">
                  <a:solidFill>
                    <a:prstClr val="black"/>
                  </a:solidFill>
                </a:rPr>
                <a:t>1</a:t>
              </a:r>
            </a:p>
            <a:p>
              <a:pPr algn="ctr" rtl="0"/>
              <a:r>
                <a:rPr lang="en-GB" dirty="0" smtClean="0">
                  <a:solidFill>
                    <a:prstClr val="black"/>
                  </a:solidFill>
                </a:rPr>
                <a:t>Blood </a:t>
              </a:r>
              <a:endParaRPr lang="ar-IQ" dirty="0">
                <a:solidFill>
                  <a:prstClr val="black"/>
                </a:solidFill>
              </a:endParaRPr>
            </a:p>
          </p:txBody>
        </p:sp>
        <p:sp>
          <p:nvSpPr>
            <p:cNvPr id="8" name="TextBox 7"/>
            <p:cNvSpPr txBox="1"/>
            <p:nvPr/>
          </p:nvSpPr>
          <p:spPr>
            <a:xfrm>
              <a:off x="5567536" y="3094112"/>
              <a:ext cx="319319" cy="369332"/>
            </a:xfrm>
            <a:prstGeom prst="rect">
              <a:avLst/>
            </a:prstGeom>
            <a:noFill/>
          </p:spPr>
          <p:txBody>
            <a:bodyPr wrap="none" rtlCol="1">
              <a:spAutoFit/>
            </a:bodyPr>
            <a:lstStyle/>
            <a:p>
              <a:r>
                <a:rPr lang="en-GB" i="1" dirty="0" smtClean="0">
                  <a:solidFill>
                    <a:prstClr val="black"/>
                  </a:solidFill>
                </a:rPr>
                <a:t>k</a:t>
              </a:r>
              <a:endParaRPr lang="ar-IQ" i="1" dirty="0">
                <a:solidFill>
                  <a:prstClr val="black"/>
                </a:solidFill>
              </a:endParaRPr>
            </a:p>
          </p:txBody>
        </p:sp>
      </p:grpSp>
      <p:grpSp>
        <p:nvGrpSpPr>
          <p:cNvPr id="10" name="Group 9"/>
          <p:cNvGrpSpPr/>
          <p:nvPr/>
        </p:nvGrpSpPr>
        <p:grpSpPr>
          <a:xfrm>
            <a:off x="3479304" y="4869160"/>
            <a:ext cx="2460848" cy="914400"/>
            <a:chOff x="4114800" y="2971800"/>
            <a:chExt cx="2460848" cy="914400"/>
          </a:xfrm>
        </p:grpSpPr>
        <p:sp>
          <p:nvSpPr>
            <p:cNvPr id="11" name="Rectangle 10"/>
            <p:cNvSpPr/>
            <p:nvPr/>
          </p:nvSpPr>
          <p:spPr>
            <a:xfrm>
              <a:off x="4114800" y="2971800"/>
              <a:ext cx="914400" cy="914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solidFill>
                  <a:prstClr val="white"/>
                </a:solidFill>
              </a:endParaRPr>
            </a:p>
          </p:txBody>
        </p:sp>
        <p:cxnSp>
          <p:nvCxnSpPr>
            <p:cNvPr id="12" name="Straight Arrow Connector 11"/>
            <p:cNvCxnSpPr>
              <a:stCxn id="11" idx="3"/>
            </p:cNvCxnSpPr>
            <p:nvPr/>
          </p:nvCxnSpPr>
          <p:spPr>
            <a:xfrm flipV="1">
              <a:off x="5029200" y="3403848"/>
              <a:ext cx="1546448" cy="2515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3" name="TextBox 12"/>
            <p:cNvSpPr txBox="1"/>
            <p:nvPr/>
          </p:nvSpPr>
          <p:spPr>
            <a:xfrm>
              <a:off x="4406730" y="3244334"/>
              <a:ext cx="330540" cy="369332"/>
            </a:xfrm>
            <a:prstGeom prst="rect">
              <a:avLst/>
            </a:prstGeom>
            <a:noFill/>
          </p:spPr>
          <p:txBody>
            <a:bodyPr wrap="none" rtlCol="1">
              <a:spAutoFit/>
            </a:bodyPr>
            <a:lstStyle/>
            <a:p>
              <a:r>
                <a:rPr lang="en-GB" dirty="0" smtClean="0">
                  <a:solidFill>
                    <a:prstClr val="black"/>
                  </a:solidFill>
                </a:rPr>
                <a:t>1</a:t>
              </a:r>
              <a:endParaRPr lang="ar-IQ" dirty="0">
                <a:solidFill>
                  <a:prstClr val="black"/>
                </a:solidFill>
              </a:endParaRPr>
            </a:p>
          </p:txBody>
        </p:sp>
        <p:sp>
          <p:nvSpPr>
            <p:cNvPr id="14" name="TextBox 13"/>
            <p:cNvSpPr txBox="1"/>
            <p:nvPr/>
          </p:nvSpPr>
          <p:spPr>
            <a:xfrm>
              <a:off x="5567536" y="3115816"/>
              <a:ext cx="319319" cy="369332"/>
            </a:xfrm>
            <a:prstGeom prst="rect">
              <a:avLst/>
            </a:prstGeom>
            <a:noFill/>
          </p:spPr>
          <p:txBody>
            <a:bodyPr wrap="none" rtlCol="1">
              <a:spAutoFit/>
            </a:bodyPr>
            <a:lstStyle/>
            <a:p>
              <a:r>
                <a:rPr lang="en-GB" i="1" dirty="0" smtClean="0">
                  <a:solidFill>
                    <a:prstClr val="black"/>
                  </a:solidFill>
                </a:rPr>
                <a:t>k</a:t>
              </a:r>
              <a:endParaRPr lang="ar-IQ" i="1" dirty="0">
                <a:solidFill>
                  <a:prstClr val="black"/>
                </a:solidFill>
              </a:endParaRPr>
            </a:p>
          </p:txBody>
        </p:sp>
      </p:grpSp>
      <p:cxnSp>
        <p:nvCxnSpPr>
          <p:cNvPr id="18" name="Straight Arrow Connector 17"/>
          <p:cNvCxnSpPr/>
          <p:nvPr/>
        </p:nvCxnSpPr>
        <p:spPr>
          <a:xfrm>
            <a:off x="2123728" y="5301208"/>
            <a:ext cx="1355576"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6" name="TextBox 25"/>
          <p:cNvSpPr txBox="1"/>
          <p:nvPr/>
        </p:nvSpPr>
        <p:spPr>
          <a:xfrm>
            <a:off x="2555776" y="5013176"/>
            <a:ext cx="404277" cy="369332"/>
          </a:xfrm>
          <a:prstGeom prst="rect">
            <a:avLst/>
          </a:prstGeom>
          <a:noFill/>
        </p:spPr>
        <p:txBody>
          <a:bodyPr wrap="none" rtlCol="1">
            <a:spAutoFit/>
          </a:bodyPr>
          <a:lstStyle/>
          <a:p>
            <a:r>
              <a:rPr lang="en-GB" i="1" dirty="0" smtClean="0">
                <a:solidFill>
                  <a:prstClr val="black"/>
                </a:solidFill>
              </a:rPr>
              <a:t>k</a:t>
            </a:r>
            <a:r>
              <a:rPr lang="en-GB" i="1" baseline="-25000" dirty="0" smtClean="0">
                <a:solidFill>
                  <a:prstClr val="black"/>
                </a:solidFill>
              </a:rPr>
              <a:t>a</a:t>
            </a:r>
            <a:endParaRPr lang="ar-IQ" i="1" baseline="-25000" dirty="0">
              <a:solidFill>
                <a:prstClr val="black"/>
              </a:solidFill>
            </a:endParaRPr>
          </a:p>
        </p:txBody>
      </p:sp>
      <p:sp>
        <p:nvSpPr>
          <p:cNvPr id="16" name="TextBox 15"/>
          <p:cNvSpPr txBox="1"/>
          <p:nvPr/>
        </p:nvSpPr>
        <p:spPr>
          <a:xfrm>
            <a:off x="4572000" y="3059668"/>
            <a:ext cx="1438214" cy="369332"/>
          </a:xfrm>
          <a:prstGeom prst="rect">
            <a:avLst/>
          </a:prstGeom>
          <a:noFill/>
        </p:spPr>
        <p:txBody>
          <a:bodyPr wrap="none" rtlCol="1">
            <a:spAutoFit/>
          </a:bodyPr>
          <a:lstStyle/>
          <a:p>
            <a:r>
              <a:rPr lang="en-GB" dirty="0" smtClean="0">
                <a:solidFill>
                  <a:prstClr val="black"/>
                </a:solidFill>
              </a:rPr>
              <a:t>elimination</a:t>
            </a:r>
            <a:endParaRPr lang="ar-IQ" dirty="0">
              <a:solidFill>
                <a:prstClr val="black"/>
              </a:solidFill>
            </a:endParaRPr>
          </a:p>
        </p:txBody>
      </p:sp>
      <p:sp>
        <p:nvSpPr>
          <p:cNvPr id="19" name="TextBox 18"/>
          <p:cNvSpPr txBox="1"/>
          <p:nvPr/>
        </p:nvSpPr>
        <p:spPr>
          <a:xfrm>
            <a:off x="2051720" y="5373216"/>
            <a:ext cx="1394934" cy="369332"/>
          </a:xfrm>
          <a:prstGeom prst="rect">
            <a:avLst/>
          </a:prstGeom>
          <a:noFill/>
        </p:spPr>
        <p:txBody>
          <a:bodyPr wrap="none" rtlCol="1">
            <a:spAutoFit/>
          </a:bodyPr>
          <a:lstStyle/>
          <a:p>
            <a:r>
              <a:rPr lang="en-GB" dirty="0" smtClean="0">
                <a:solidFill>
                  <a:prstClr val="black"/>
                </a:solidFill>
              </a:rPr>
              <a:t>absorption</a:t>
            </a:r>
            <a:endParaRPr lang="ar-IQ" dirty="0">
              <a:solidFill>
                <a:prstClr val="black"/>
              </a:solidFill>
            </a:endParaRPr>
          </a:p>
        </p:txBody>
      </p:sp>
      <p:sp>
        <p:nvSpPr>
          <p:cNvPr id="21" name="TextBox 20"/>
          <p:cNvSpPr txBox="1"/>
          <p:nvPr/>
        </p:nvSpPr>
        <p:spPr>
          <a:xfrm>
            <a:off x="4427984" y="5373216"/>
            <a:ext cx="1438214" cy="369332"/>
          </a:xfrm>
          <a:prstGeom prst="rect">
            <a:avLst/>
          </a:prstGeom>
          <a:noFill/>
        </p:spPr>
        <p:txBody>
          <a:bodyPr wrap="none" rtlCol="1">
            <a:spAutoFit/>
          </a:bodyPr>
          <a:lstStyle/>
          <a:p>
            <a:r>
              <a:rPr lang="en-GB" dirty="0" smtClean="0">
                <a:solidFill>
                  <a:prstClr val="black"/>
                </a:solidFill>
              </a:rPr>
              <a:t>elimination</a:t>
            </a:r>
            <a:endParaRPr lang="ar-IQ" dirty="0">
              <a:solidFill>
                <a:prstClr val="black"/>
              </a:solidFill>
            </a:endParaRPr>
          </a:p>
        </p:txBody>
      </p:sp>
    </p:spTree>
    <p:extLst>
      <p:ext uri="{BB962C8B-B14F-4D97-AF65-F5344CB8AC3E}">
        <p14:creationId xmlns:p14="http://schemas.microsoft.com/office/powerpoint/2010/main" val="164475281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20688"/>
            <a:ext cx="8229600" cy="4525963"/>
          </a:xfrm>
        </p:spPr>
        <p:txBody>
          <a:bodyPr/>
          <a:lstStyle/>
          <a:p>
            <a:pPr algn="l" rtl="0"/>
            <a:r>
              <a:rPr lang="en-GB" dirty="0" smtClean="0"/>
              <a:t>Model 3. Two-compartment open model, IV injection.</a:t>
            </a:r>
          </a:p>
          <a:p>
            <a:pPr algn="l" rtl="0"/>
            <a:endParaRPr lang="en-GB" dirty="0" smtClean="0"/>
          </a:p>
          <a:p>
            <a:pPr algn="l" rtl="0"/>
            <a:endParaRPr lang="en-GB" dirty="0" smtClean="0"/>
          </a:p>
          <a:p>
            <a:pPr algn="l" rtl="0"/>
            <a:endParaRPr lang="en-GB" dirty="0" smtClean="0"/>
          </a:p>
          <a:p>
            <a:pPr algn="l" rtl="0"/>
            <a:endParaRPr lang="en-GB" dirty="0" smtClean="0"/>
          </a:p>
          <a:p>
            <a:pPr algn="l" rtl="0"/>
            <a:r>
              <a:rPr lang="en-GB" dirty="0" smtClean="0"/>
              <a:t> model 4. Two-compartment open model with first-order absorption.</a:t>
            </a:r>
          </a:p>
          <a:p>
            <a:pPr algn="l" rtl="0">
              <a:buNone/>
            </a:pPr>
            <a:endParaRPr lang="en-GB" dirty="0" smtClean="0"/>
          </a:p>
          <a:p>
            <a:pPr algn="ctr" rtl="0">
              <a:buNone/>
            </a:pPr>
            <a:endParaRPr lang="ar-IQ" dirty="0"/>
          </a:p>
        </p:txBody>
      </p:sp>
      <p:grpSp>
        <p:nvGrpSpPr>
          <p:cNvPr id="39" name="Group 38"/>
          <p:cNvGrpSpPr/>
          <p:nvPr/>
        </p:nvGrpSpPr>
        <p:grpSpPr>
          <a:xfrm>
            <a:off x="2051720" y="4437112"/>
            <a:ext cx="4099892" cy="1584176"/>
            <a:chOff x="2051720" y="4437112"/>
            <a:chExt cx="4099892" cy="1584176"/>
          </a:xfrm>
        </p:grpSpPr>
        <p:grpSp>
          <p:nvGrpSpPr>
            <p:cNvPr id="35" name="Group 34"/>
            <p:cNvGrpSpPr/>
            <p:nvPr/>
          </p:nvGrpSpPr>
          <p:grpSpPr>
            <a:xfrm>
              <a:off x="2051720" y="4437112"/>
              <a:ext cx="4099892" cy="1584176"/>
              <a:chOff x="2051720" y="4437112"/>
              <a:chExt cx="4099892" cy="1584176"/>
            </a:xfrm>
          </p:grpSpPr>
          <p:cxnSp>
            <p:nvCxnSpPr>
              <p:cNvPr id="33" name="Straight Arrow Connector 32"/>
              <p:cNvCxnSpPr/>
              <p:nvPr/>
            </p:nvCxnSpPr>
            <p:spPr>
              <a:xfrm>
                <a:off x="2051720" y="4869160"/>
                <a:ext cx="864096"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nvGrpSpPr>
              <p:cNvPr id="37" name="Group 36"/>
              <p:cNvGrpSpPr/>
              <p:nvPr/>
            </p:nvGrpSpPr>
            <p:grpSpPr>
              <a:xfrm>
                <a:off x="2192214" y="4437112"/>
                <a:ext cx="3959398" cy="1584176"/>
                <a:chOff x="2192214" y="4437112"/>
                <a:chExt cx="3959398" cy="1584176"/>
              </a:xfrm>
            </p:grpSpPr>
            <p:grpSp>
              <p:nvGrpSpPr>
                <p:cNvPr id="22" name="Group 21"/>
                <p:cNvGrpSpPr/>
                <p:nvPr/>
              </p:nvGrpSpPr>
              <p:grpSpPr>
                <a:xfrm>
                  <a:off x="2992388" y="4437112"/>
                  <a:ext cx="3159224" cy="1584176"/>
                  <a:chOff x="3479304" y="2971800"/>
                  <a:chExt cx="3159224" cy="1584176"/>
                </a:xfrm>
              </p:grpSpPr>
              <p:grpSp>
                <p:nvGrpSpPr>
                  <p:cNvPr id="23" name="Group 3"/>
                  <p:cNvGrpSpPr/>
                  <p:nvPr/>
                </p:nvGrpSpPr>
                <p:grpSpPr>
                  <a:xfrm>
                    <a:off x="3479304" y="2971800"/>
                    <a:ext cx="2185392" cy="914400"/>
                    <a:chOff x="4114800" y="2971800"/>
                    <a:chExt cx="2185392" cy="914400"/>
                  </a:xfrm>
                </p:grpSpPr>
                <p:sp>
                  <p:nvSpPr>
                    <p:cNvPr id="28" name="Rectangle 27"/>
                    <p:cNvSpPr/>
                    <p:nvPr/>
                  </p:nvSpPr>
                  <p:spPr>
                    <a:xfrm>
                      <a:off x="4114800" y="2971800"/>
                      <a:ext cx="914400" cy="914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solidFill>
                          <a:prstClr val="white"/>
                        </a:solidFill>
                      </a:endParaRPr>
                    </a:p>
                  </p:txBody>
                </p:sp>
                <p:cxnSp>
                  <p:nvCxnSpPr>
                    <p:cNvPr id="29" name="Straight Arrow Connector 28"/>
                    <p:cNvCxnSpPr>
                      <a:stCxn id="28" idx="3"/>
                    </p:cNvCxnSpPr>
                    <p:nvPr/>
                  </p:nvCxnSpPr>
                  <p:spPr>
                    <a:xfrm>
                      <a:off x="5029200" y="3429000"/>
                      <a:ext cx="1270992"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0" name="TextBox 29"/>
                    <p:cNvSpPr txBox="1"/>
                    <p:nvPr/>
                  </p:nvSpPr>
                  <p:spPr>
                    <a:xfrm>
                      <a:off x="4406730" y="3244334"/>
                      <a:ext cx="330540" cy="369332"/>
                    </a:xfrm>
                    <a:prstGeom prst="rect">
                      <a:avLst/>
                    </a:prstGeom>
                    <a:noFill/>
                  </p:spPr>
                  <p:txBody>
                    <a:bodyPr wrap="none" rtlCol="1">
                      <a:spAutoFit/>
                    </a:bodyPr>
                    <a:lstStyle/>
                    <a:p>
                      <a:r>
                        <a:rPr lang="en-GB" dirty="0" smtClean="0">
                          <a:solidFill>
                            <a:prstClr val="black"/>
                          </a:solidFill>
                        </a:rPr>
                        <a:t>1</a:t>
                      </a:r>
                      <a:endParaRPr lang="ar-IQ" dirty="0">
                        <a:solidFill>
                          <a:prstClr val="black"/>
                        </a:solidFill>
                      </a:endParaRPr>
                    </a:p>
                  </p:txBody>
                </p:sp>
                <p:sp>
                  <p:nvSpPr>
                    <p:cNvPr id="31" name="TextBox 30"/>
                    <p:cNvSpPr txBox="1"/>
                    <p:nvPr/>
                  </p:nvSpPr>
                  <p:spPr>
                    <a:xfrm>
                      <a:off x="5371970" y="3094112"/>
                      <a:ext cx="514885" cy="369332"/>
                    </a:xfrm>
                    <a:prstGeom prst="rect">
                      <a:avLst/>
                    </a:prstGeom>
                    <a:noFill/>
                  </p:spPr>
                  <p:txBody>
                    <a:bodyPr wrap="none" rtlCol="1">
                      <a:spAutoFit/>
                    </a:bodyPr>
                    <a:lstStyle/>
                    <a:p>
                      <a:r>
                        <a:rPr lang="en-GB" i="1" dirty="0" smtClean="0">
                          <a:solidFill>
                            <a:prstClr val="black"/>
                          </a:solidFill>
                        </a:rPr>
                        <a:t>k</a:t>
                      </a:r>
                      <a:r>
                        <a:rPr lang="en-GB" i="1" baseline="-25000" dirty="0" smtClean="0">
                          <a:solidFill>
                            <a:prstClr val="black"/>
                          </a:solidFill>
                        </a:rPr>
                        <a:t>12</a:t>
                      </a:r>
                      <a:endParaRPr lang="ar-IQ" i="1" baseline="-25000" dirty="0">
                        <a:solidFill>
                          <a:prstClr val="black"/>
                        </a:solidFill>
                      </a:endParaRPr>
                    </a:p>
                  </p:txBody>
                </p:sp>
              </p:grpSp>
              <p:sp>
                <p:nvSpPr>
                  <p:cNvPr id="24" name="TextBox 23"/>
                  <p:cNvSpPr txBox="1"/>
                  <p:nvPr/>
                </p:nvSpPr>
                <p:spPr>
                  <a:xfrm>
                    <a:off x="4673894" y="3717032"/>
                    <a:ext cx="514885" cy="369332"/>
                  </a:xfrm>
                  <a:prstGeom prst="rect">
                    <a:avLst/>
                  </a:prstGeom>
                  <a:noFill/>
                </p:spPr>
                <p:txBody>
                  <a:bodyPr wrap="none" rtlCol="1">
                    <a:spAutoFit/>
                  </a:bodyPr>
                  <a:lstStyle/>
                  <a:p>
                    <a:r>
                      <a:rPr lang="en-GB" i="1" dirty="0" smtClean="0">
                        <a:solidFill>
                          <a:prstClr val="black"/>
                        </a:solidFill>
                      </a:rPr>
                      <a:t>k</a:t>
                    </a:r>
                    <a:r>
                      <a:rPr lang="en-GB" baseline="-25000" dirty="0" smtClean="0">
                        <a:solidFill>
                          <a:prstClr val="black"/>
                        </a:solidFill>
                      </a:rPr>
                      <a:t>21</a:t>
                    </a:r>
                    <a:endParaRPr lang="ar-IQ" i="1" baseline="-25000" dirty="0">
                      <a:solidFill>
                        <a:prstClr val="black"/>
                      </a:solidFill>
                    </a:endParaRPr>
                  </a:p>
                </p:txBody>
              </p:sp>
              <p:sp>
                <p:nvSpPr>
                  <p:cNvPr id="25" name="Rectangle 24"/>
                  <p:cNvSpPr/>
                  <p:nvPr/>
                </p:nvSpPr>
                <p:spPr>
                  <a:xfrm>
                    <a:off x="5724128" y="2971800"/>
                    <a:ext cx="914400" cy="914400"/>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en-GB" dirty="0" smtClean="0">
                        <a:solidFill>
                          <a:prstClr val="black"/>
                        </a:solidFill>
                      </a:rPr>
                      <a:t>2</a:t>
                    </a:r>
                    <a:endParaRPr lang="ar-IQ" dirty="0">
                      <a:solidFill>
                        <a:prstClr val="black"/>
                      </a:solidFill>
                    </a:endParaRPr>
                  </a:p>
                </p:txBody>
              </p:sp>
              <p:cxnSp>
                <p:nvCxnSpPr>
                  <p:cNvPr id="26" name="Straight Arrow Connector 25"/>
                  <p:cNvCxnSpPr>
                    <a:stCxn id="28" idx="2"/>
                  </p:cNvCxnSpPr>
                  <p:nvPr/>
                </p:nvCxnSpPr>
                <p:spPr>
                  <a:xfrm flipH="1">
                    <a:off x="3923928" y="3886200"/>
                    <a:ext cx="12576" cy="6697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7" name="TextBox 26"/>
                  <p:cNvSpPr txBox="1"/>
                  <p:nvPr/>
                </p:nvSpPr>
                <p:spPr>
                  <a:xfrm>
                    <a:off x="3563888" y="4005064"/>
                    <a:ext cx="319319" cy="369332"/>
                  </a:xfrm>
                  <a:prstGeom prst="rect">
                    <a:avLst/>
                  </a:prstGeom>
                  <a:noFill/>
                </p:spPr>
                <p:txBody>
                  <a:bodyPr wrap="none" rtlCol="1">
                    <a:spAutoFit/>
                  </a:bodyPr>
                  <a:lstStyle/>
                  <a:p>
                    <a:r>
                      <a:rPr lang="en-GB" i="1" dirty="0" smtClean="0">
                        <a:solidFill>
                          <a:prstClr val="black"/>
                        </a:solidFill>
                      </a:rPr>
                      <a:t>k</a:t>
                    </a:r>
                    <a:endParaRPr lang="ar-IQ" i="1" dirty="0">
                      <a:solidFill>
                        <a:prstClr val="black"/>
                      </a:solidFill>
                    </a:endParaRPr>
                  </a:p>
                </p:txBody>
              </p:sp>
            </p:grpSp>
            <p:sp>
              <p:nvSpPr>
                <p:cNvPr id="36" name="TextBox 35"/>
                <p:cNvSpPr txBox="1"/>
                <p:nvPr/>
              </p:nvSpPr>
              <p:spPr>
                <a:xfrm>
                  <a:off x="2192214" y="4581128"/>
                  <a:ext cx="404277" cy="369332"/>
                </a:xfrm>
                <a:prstGeom prst="rect">
                  <a:avLst/>
                </a:prstGeom>
                <a:noFill/>
              </p:spPr>
              <p:txBody>
                <a:bodyPr wrap="none" rtlCol="1">
                  <a:spAutoFit/>
                </a:bodyPr>
                <a:lstStyle/>
                <a:p>
                  <a:r>
                    <a:rPr lang="en-GB" i="1" dirty="0" smtClean="0">
                      <a:solidFill>
                        <a:prstClr val="black"/>
                      </a:solidFill>
                    </a:rPr>
                    <a:t>k</a:t>
                  </a:r>
                  <a:r>
                    <a:rPr lang="en-GB" baseline="-25000" dirty="0" smtClean="0">
                      <a:solidFill>
                        <a:prstClr val="black"/>
                      </a:solidFill>
                    </a:rPr>
                    <a:t>a</a:t>
                  </a:r>
                  <a:endParaRPr lang="ar-IQ" i="1" baseline="-25000" dirty="0">
                    <a:solidFill>
                      <a:prstClr val="black"/>
                    </a:solidFill>
                  </a:endParaRPr>
                </a:p>
              </p:txBody>
            </p:sp>
          </p:grpSp>
        </p:grpSp>
        <p:cxnSp>
          <p:nvCxnSpPr>
            <p:cNvPr id="38" name="Straight Arrow Connector 37"/>
            <p:cNvCxnSpPr/>
            <p:nvPr/>
          </p:nvCxnSpPr>
          <p:spPr>
            <a:xfrm flipH="1">
              <a:off x="3923928" y="5085184"/>
              <a:ext cx="1224136"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grpSp>
        <p:nvGrpSpPr>
          <p:cNvPr id="32" name="Group 31"/>
          <p:cNvGrpSpPr/>
          <p:nvPr/>
        </p:nvGrpSpPr>
        <p:grpSpPr>
          <a:xfrm>
            <a:off x="2992014" y="1556792"/>
            <a:ext cx="3159598" cy="1584176"/>
            <a:chOff x="2992014" y="1556792"/>
            <a:chExt cx="3159598" cy="1584176"/>
          </a:xfrm>
        </p:grpSpPr>
        <p:grpSp>
          <p:nvGrpSpPr>
            <p:cNvPr id="21" name="Group 20"/>
            <p:cNvGrpSpPr/>
            <p:nvPr/>
          </p:nvGrpSpPr>
          <p:grpSpPr>
            <a:xfrm>
              <a:off x="2992014" y="1556792"/>
              <a:ext cx="3159598" cy="1584176"/>
              <a:chOff x="3478930" y="2971800"/>
              <a:chExt cx="3159598" cy="1584176"/>
            </a:xfrm>
          </p:grpSpPr>
          <p:grpSp>
            <p:nvGrpSpPr>
              <p:cNvPr id="4" name="Group 3"/>
              <p:cNvGrpSpPr/>
              <p:nvPr/>
            </p:nvGrpSpPr>
            <p:grpSpPr>
              <a:xfrm>
                <a:off x="3479304" y="2971800"/>
                <a:ext cx="2185392" cy="914400"/>
                <a:chOff x="4114800" y="2971800"/>
                <a:chExt cx="2185392" cy="914400"/>
              </a:xfrm>
            </p:grpSpPr>
            <p:sp>
              <p:nvSpPr>
                <p:cNvPr id="5" name="Rectangle 4"/>
                <p:cNvSpPr/>
                <p:nvPr/>
              </p:nvSpPr>
              <p:spPr>
                <a:xfrm>
                  <a:off x="4114800" y="2971800"/>
                  <a:ext cx="914400" cy="914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solidFill>
                      <a:prstClr val="white"/>
                    </a:solidFill>
                  </a:endParaRPr>
                </a:p>
              </p:txBody>
            </p:sp>
            <p:cxnSp>
              <p:nvCxnSpPr>
                <p:cNvPr id="6" name="Straight Arrow Connector 5"/>
                <p:cNvCxnSpPr>
                  <a:stCxn id="5" idx="3"/>
                </p:cNvCxnSpPr>
                <p:nvPr/>
              </p:nvCxnSpPr>
              <p:spPr>
                <a:xfrm>
                  <a:off x="5029200" y="3429000"/>
                  <a:ext cx="1270992"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7" name="TextBox 6"/>
                <p:cNvSpPr txBox="1"/>
                <p:nvPr/>
              </p:nvSpPr>
              <p:spPr>
                <a:xfrm>
                  <a:off x="4406730" y="3244334"/>
                  <a:ext cx="330540" cy="369332"/>
                </a:xfrm>
                <a:prstGeom prst="rect">
                  <a:avLst/>
                </a:prstGeom>
                <a:noFill/>
              </p:spPr>
              <p:txBody>
                <a:bodyPr wrap="none" rtlCol="1">
                  <a:spAutoFit/>
                </a:bodyPr>
                <a:lstStyle/>
                <a:p>
                  <a:r>
                    <a:rPr lang="en-GB" dirty="0" smtClean="0">
                      <a:solidFill>
                        <a:prstClr val="black"/>
                      </a:solidFill>
                    </a:rPr>
                    <a:t>1</a:t>
                  </a:r>
                  <a:endParaRPr lang="ar-IQ" dirty="0">
                    <a:solidFill>
                      <a:prstClr val="black"/>
                    </a:solidFill>
                  </a:endParaRPr>
                </a:p>
              </p:txBody>
            </p:sp>
            <p:sp>
              <p:nvSpPr>
                <p:cNvPr id="8" name="TextBox 7"/>
                <p:cNvSpPr txBox="1"/>
                <p:nvPr/>
              </p:nvSpPr>
              <p:spPr>
                <a:xfrm>
                  <a:off x="5371970" y="3094112"/>
                  <a:ext cx="514885" cy="369332"/>
                </a:xfrm>
                <a:prstGeom prst="rect">
                  <a:avLst/>
                </a:prstGeom>
                <a:noFill/>
              </p:spPr>
              <p:txBody>
                <a:bodyPr wrap="none" rtlCol="1">
                  <a:spAutoFit/>
                </a:bodyPr>
                <a:lstStyle/>
                <a:p>
                  <a:r>
                    <a:rPr lang="en-GB" i="1" dirty="0" smtClean="0">
                      <a:solidFill>
                        <a:prstClr val="black"/>
                      </a:solidFill>
                    </a:rPr>
                    <a:t>k</a:t>
                  </a:r>
                  <a:r>
                    <a:rPr lang="en-GB" i="1" baseline="-25000" dirty="0" smtClean="0">
                      <a:solidFill>
                        <a:prstClr val="black"/>
                      </a:solidFill>
                    </a:rPr>
                    <a:t>12</a:t>
                  </a:r>
                  <a:endParaRPr lang="ar-IQ" i="1" baseline="-25000" dirty="0">
                    <a:solidFill>
                      <a:prstClr val="black"/>
                    </a:solidFill>
                  </a:endParaRPr>
                </a:p>
              </p:txBody>
            </p:sp>
          </p:grpSp>
          <p:sp>
            <p:nvSpPr>
              <p:cNvPr id="9" name="TextBox 8"/>
              <p:cNvSpPr txBox="1"/>
              <p:nvPr/>
            </p:nvSpPr>
            <p:spPr>
              <a:xfrm>
                <a:off x="4673894" y="3717032"/>
                <a:ext cx="514885" cy="369332"/>
              </a:xfrm>
              <a:prstGeom prst="rect">
                <a:avLst/>
              </a:prstGeom>
              <a:noFill/>
            </p:spPr>
            <p:txBody>
              <a:bodyPr wrap="none" rtlCol="1">
                <a:spAutoFit/>
              </a:bodyPr>
              <a:lstStyle/>
              <a:p>
                <a:r>
                  <a:rPr lang="en-GB" i="1" dirty="0" smtClean="0">
                    <a:solidFill>
                      <a:prstClr val="black"/>
                    </a:solidFill>
                  </a:rPr>
                  <a:t>k</a:t>
                </a:r>
                <a:r>
                  <a:rPr lang="en-GB" baseline="-25000" dirty="0" smtClean="0">
                    <a:solidFill>
                      <a:prstClr val="black"/>
                    </a:solidFill>
                  </a:rPr>
                  <a:t>21</a:t>
                </a:r>
                <a:endParaRPr lang="ar-IQ" i="1" baseline="-25000" dirty="0">
                  <a:solidFill>
                    <a:prstClr val="black"/>
                  </a:solidFill>
                </a:endParaRPr>
              </a:p>
            </p:txBody>
          </p:sp>
          <p:sp>
            <p:nvSpPr>
              <p:cNvPr id="10" name="Rectangle 9"/>
              <p:cNvSpPr/>
              <p:nvPr/>
            </p:nvSpPr>
            <p:spPr>
              <a:xfrm>
                <a:off x="5724128" y="2971800"/>
                <a:ext cx="914400" cy="914400"/>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en-GB" dirty="0" smtClean="0">
                    <a:solidFill>
                      <a:prstClr val="black"/>
                    </a:solidFill>
                  </a:rPr>
                  <a:t>2</a:t>
                </a:r>
                <a:endParaRPr lang="ar-IQ" dirty="0">
                  <a:solidFill>
                    <a:prstClr val="black"/>
                  </a:solidFill>
                </a:endParaRPr>
              </a:p>
            </p:txBody>
          </p:sp>
          <p:cxnSp>
            <p:nvCxnSpPr>
              <p:cNvPr id="12" name="Straight Arrow Connector 11"/>
              <p:cNvCxnSpPr>
                <a:stCxn id="5" idx="2"/>
              </p:cNvCxnSpPr>
              <p:nvPr/>
            </p:nvCxnSpPr>
            <p:spPr>
              <a:xfrm flipH="1">
                <a:off x="3923928" y="3886200"/>
                <a:ext cx="12576" cy="6697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0" name="TextBox 19"/>
              <p:cNvSpPr txBox="1"/>
              <p:nvPr/>
            </p:nvSpPr>
            <p:spPr>
              <a:xfrm>
                <a:off x="3478930" y="4005064"/>
                <a:ext cx="404277" cy="369332"/>
              </a:xfrm>
              <a:prstGeom prst="rect">
                <a:avLst/>
              </a:prstGeom>
              <a:noFill/>
            </p:spPr>
            <p:txBody>
              <a:bodyPr wrap="none" rtlCol="1">
                <a:spAutoFit/>
              </a:bodyPr>
              <a:lstStyle/>
              <a:p>
                <a:r>
                  <a:rPr lang="en-GB" i="1" dirty="0" smtClean="0">
                    <a:solidFill>
                      <a:prstClr val="black"/>
                    </a:solidFill>
                  </a:rPr>
                  <a:t>k</a:t>
                </a:r>
                <a:r>
                  <a:rPr lang="en-GB" i="1" baseline="-25000" dirty="0" smtClean="0">
                    <a:solidFill>
                      <a:prstClr val="black"/>
                    </a:solidFill>
                  </a:rPr>
                  <a:t>e</a:t>
                </a:r>
                <a:endParaRPr lang="ar-IQ" i="1" baseline="-25000" dirty="0">
                  <a:solidFill>
                    <a:prstClr val="black"/>
                  </a:solidFill>
                </a:endParaRPr>
              </a:p>
            </p:txBody>
          </p:sp>
        </p:grpSp>
        <p:cxnSp>
          <p:nvCxnSpPr>
            <p:cNvPr id="34" name="Straight Arrow Connector 33"/>
            <p:cNvCxnSpPr/>
            <p:nvPr/>
          </p:nvCxnSpPr>
          <p:spPr>
            <a:xfrm flipH="1">
              <a:off x="3995936" y="2204864"/>
              <a:ext cx="1152128"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266001381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260648"/>
            <a:ext cx="8229600" cy="864096"/>
          </a:xfrm>
        </p:spPr>
        <p:txBody>
          <a:bodyPr/>
          <a:lstStyle/>
          <a:p>
            <a:r>
              <a:rPr lang="en-US" dirty="0"/>
              <a:t>Catenary Model</a:t>
            </a:r>
            <a:endParaRPr lang="ar-IQ" dirty="0"/>
          </a:p>
        </p:txBody>
      </p:sp>
      <p:sp>
        <p:nvSpPr>
          <p:cNvPr id="2" name="Content Placeholder 1"/>
          <p:cNvSpPr>
            <a:spLocks noGrp="1"/>
          </p:cNvSpPr>
          <p:nvPr>
            <p:ph idx="1"/>
          </p:nvPr>
        </p:nvSpPr>
        <p:spPr>
          <a:xfrm>
            <a:off x="251520" y="1268760"/>
            <a:ext cx="8640960" cy="5112568"/>
          </a:xfrm>
        </p:spPr>
        <p:txBody>
          <a:bodyPr>
            <a:normAutofit/>
          </a:bodyPr>
          <a:lstStyle/>
          <a:p>
            <a:pPr algn="just" rtl="0"/>
            <a:r>
              <a:rPr lang="en-US" dirty="0" smtClean="0"/>
              <a:t>The </a:t>
            </a:r>
            <a:r>
              <a:rPr lang="en-US" dirty="0"/>
              <a:t>catenary model consists of compartments joined to one another like the compartments of a train </a:t>
            </a:r>
            <a:r>
              <a:rPr lang="en-US" dirty="0" smtClean="0"/>
              <a:t>.</a:t>
            </a:r>
          </a:p>
          <a:p>
            <a:pPr marL="0" indent="0" algn="just" rtl="0">
              <a:buNone/>
            </a:pPr>
            <a:endParaRPr lang="en-US" dirty="0" smtClean="0"/>
          </a:p>
          <a:p>
            <a:pPr algn="just" rtl="0"/>
            <a:r>
              <a:rPr lang="en-US" dirty="0" smtClean="0"/>
              <a:t> </a:t>
            </a:r>
            <a:r>
              <a:rPr lang="en-US" dirty="0"/>
              <a:t>In contrast, the mammillary model consists of one or more compartments around a central compartment like satellites</a:t>
            </a:r>
            <a:r>
              <a:rPr lang="en-US" dirty="0" smtClean="0"/>
              <a:t>.</a:t>
            </a:r>
          </a:p>
          <a:p>
            <a:pPr marL="0" indent="0" algn="just" rtl="0">
              <a:buNone/>
            </a:pPr>
            <a:endParaRPr lang="en-US" dirty="0" smtClean="0"/>
          </a:p>
          <a:p>
            <a:pPr algn="just" rtl="0"/>
            <a:r>
              <a:rPr lang="en-US" dirty="0" smtClean="0"/>
              <a:t> </a:t>
            </a:r>
            <a:r>
              <a:rPr lang="en-US" dirty="0"/>
              <a:t>Because the catenary model does not apply to the way most functional organs in the body are directly connected to the plasma, it is not used as often as the mammillary model.</a:t>
            </a:r>
          </a:p>
          <a:p>
            <a:pPr algn="just" rtl="0"/>
            <a:endParaRPr lang="en-US" dirty="0"/>
          </a:p>
          <a:p>
            <a:pPr algn="just" rtl="0"/>
            <a:endParaRPr lang="ar-IQ" dirty="0"/>
          </a:p>
        </p:txBody>
      </p:sp>
    </p:spTree>
    <p:extLst>
      <p:ext uri="{BB962C8B-B14F-4D97-AF65-F5344CB8AC3E}">
        <p14:creationId xmlns:p14="http://schemas.microsoft.com/office/powerpoint/2010/main" val="2190654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404664"/>
            <a:ext cx="8712968" cy="6336704"/>
          </a:xfrm>
        </p:spPr>
        <p:txBody>
          <a:bodyPr>
            <a:normAutofit/>
          </a:bodyPr>
          <a:lstStyle/>
          <a:p>
            <a:pPr algn="just" rtl="0"/>
            <a:r>
              <a:rPr lang="en-US" dirty="0"/>
              <a:t>To illustrate the importance of the drug substance and the drug formulation on absorption, and distribution of the drug to the site of action, one must first consider the sequence of events that precede elicitation of a drug's therapeutic effect</a:t>
            </a:r>
            <a:r>
              <a:rPr lang="en-US" dirty="0" smtClean="0"/>
              <a:t>.</a:t>
            </a:r>
          </a:p>
          <a:p>
            <a:pPr marL="0" indent="0" algn="just" rtl="0">
              <a:buNone/>
            </a:pPr>
            <a:r>
              <a:rPr lang="en-US" dirty="0" smtClean="0"/>
              <a:t> </a:t>
            </a:r>
          </a:p>
          <a:p>
            <a:pPr marL="0" indent="0" algn="just" rtl="0">
              <a:buNone/>
            </a:pPr>
            <a:r>
              <a:rPr lang="en-US" dirty="0" smtClean="0"/>
              <a:t>1- First</a:t>
            </a:r>
            <a:r>
              <a:rPr lang="en-US" dirty="0"/>
              <a:t>, the drug in its dosage form is taken by the patient either by an oral, intravenous, subcutaneous, transdermal, </a:t>
            </a:r>
            <a:r>
              <a:rPr lang="en-US" dirty="0" smtClean="0"/>
              <a:t>or by other route </a:t>
            </a:r>
            <a:r>
              <a:rPr lang="en-US" dirty="0"/>
              <a:t>of administration. </a:t>
            </a:r>
            <a:endParaRPr lang="en-US" dirty="0" smtClean="0"/>
          </a:p>
          <a:p>
            <a:pPr marL="0" indent="0" algn="just" rtl="0">
              <a:buNone/>
            </a:pPr>
            <a:r>
              <a:rPr lang="en-US" dirty="0" smtClean="0"/>
              <a:t>2- Next</a:t>
            </a:r>
            <a:r>
              <a:rPr lang="en-US" dirty="0"/>
              <a:t>, the drug is released from the dosage form in a predictable and </a:t>
            </a:r>
            <a:r>
              <a:rPr lang="en-US" dirty="0" err="1"/>
              <a:t>characterizable</a:t>
            </a:r>
            <a:r>
              <a:rPr lang="en-US" dirty="0"/>
              <a:t> manner. </a:t>
            </a:r>
            <a:endParaRPr lang="en-US" dirty="0" smtClean="0"/>
          </a:p>
          <a:p>
            <a:pPr marL="0" indent="0" algn="just" rtl="0">
              <a:buNone/>
            </a:pPr>
            <a:r>
              <a:rPr lang="en-US" dirty="0" smtClean="0"/>
              <a:t>3- Then, some </a:t>
            </a:r>
            <a:r>
              <a:rPr lang="en-US" dirty="0"/>
              <a:t>fraction of the drug is absorbed from the site of administration into either the surrounding tissue, into the body (as with oral dosage forms), or both. </a:t>
            </a:r>
            <a:endParaRPr lang="en-US" dirty="0" smtClean="0"/>
          </a:p>
          <a:p>
            <a:pPr marL="0" indent="0" algn="just" rtl="0">
              <a:buNone/>
            </a:pPr>
            <a:r>
              <a:rPr lang="en-US" dirty="0" smtClean="0"/>
              <a:t>4- Finally</a:t>
            </a:r>
            <a:r>
              <a:rPr lang="en-US" dirty="0"/>
              <a:t>, the drug reaches the site of action. </a:t>
            </a:r>
            <a:endParaRPr lang="en-US"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Group 35"/>
          <p:cNvGrpSpPr/>
          <p:nvPr/>
        </p:nvGrpSpPr>
        <p:grpSpPr>
          <a:xfrm>
            <a:off x="1187624" y="2276871"/>
            <a:ext cx="6768752" cy="1192778"/>
            <a:chOff x="1187624" y="2871718"/>
            <a:chExt cx="5522913" cy="928251"/>
          </a:xfrm>
        </p:grpSpPr>
        <p:grpSp>
          <p:nvGrpSpPr>
            <p:cNvPr id="33" name="Group 32"/>
            <p:cNvGrpSpPr/>
            <p:nvPr/>
          </p:nvGrpSpPr>
          <p:grpSpPr>
            <a:xfrm>
              <a:off x="1187624" y="2871718"/>
              <a:ext cx="5522913" cy="914401"/>
              <a:chOff x="1187624" y="2871718"/>
              <a:chExt cx="5522913" cy="914401"/>
            </a:xfrm>
          </p:grpSpPr>
          <p:cxnSp>
            <p:nvCxnSpPr>
              <p:cNvPr id="12" name="Straight Arrow Connector 11"/>
              <p:cNvCxnSpPr/>
              <p:nvPr/>
            </p:nvCxnSpPr>
            <p:spPr>
              <a:xfrm>
                <a:off x="3229001" y="3263988"/>
                <a:ext cx="72008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nvGrpSpPr>
              <p:cNvPr id="32" name="Group 31"/>
              <p:cNvGrpSpPr/>
              <p:nvPr/>
            </p:nvGrpSpPr>
            <p:grpSpPr>
              <a:xfrm>
                <a:off x="1187624" y="2871718"/>
                <a:ext cx="5522913" cy="914401"/>
                <a:chOff x="755576" y="2971800"/>
                <a:chExt cx="5522913" cy="914401"/>
              </a:xfrm>
            </p:grpSpPr>
            <p:cxnSp>
              <p:nvCxnSpPr>
                <p:cNvPr id="14" name="Straight Arrow Connector 13"/>
                <p:cNvCxnSpPr/>
                <p:nvPr/>
              </p:nvCxnSpPr>
              <p:spPr>
                <a:xfrm flipH="1">
                  <a:off x="2796953" y="3532186"/>
                  <a:ext cx="72008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nvGrpSpPr>
                <p:cNvPr id="31" name="Group 30"/>
                <p:cNvGrpSpPr/>
                <p:nvPr/>
              </p:nvGrpSpPr>
              <p:grpSpPr>
                <a:xfrm>
                  <a:off x="755576" y="2971800"/>
                  <a:ext cx="5522913" cy="914401"/>
                  <a:chOff x="755576" y="2971800"/>
                  <a:chExt cx="5522913" cy="914401"/>
                </a:xfrm>
              </p:grpSpPr>
              <p:cxnSp>
                <p:nvCxnSpPr>
                  <p:cNvPr id="5" name="Straight Arrow Connector 4"/>
                  <p:cNvCxnSpPr/>
                  <p:nvPr/>
                </p:nvCxnSpPr>
                <p:spPr>
                  <a:xfrm>
                    <a:off x="755576" y="3476147"/>
                    <a:ext cx="936104"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9" name="TextBox 8"/>
                  <p:cNvSpPr txBox="1"/>
                  <p:nvPr/>
                </p:nvSpPr>
                <p:spPr>
                  <a:xfrm>
                    <a:off x="971600" y="3059669"/>
                    <a:ext cx="404277" cy="287424"/>
                  </a:xfrm>
                  <a:prstGeom prst="rect">
                    <a:avLst/>
                  </a:prstGeom>
                  <a:noFill/>
                </p:spPr>
                <p:txBody>
                  <a:bodyPr wrap="square" rtlCol="1">
                    <a:spAutoFit/>
                  </a:bodyPr>
                  <a:lstStyle/>
                  <a:p>
                    <a:r>
                      <a:rPr lang="en-GB" i="1" dirty="0" smtClean="0">
                        <a:solidFill>
                          <a:prstClr val="black"/>
                        </a:solidFill>
                      </a:rPr>
                      <a:t>k</a:t>
                    </a:r>
                    <a:r>
                      <a:rPr lang="en-GB" baseline="-25000" dirty="0" smtClean="0">
                        <a:solidFill>
                          <a:prstClr val="black"/>
                        </a:solidFill>
                      </a:rPr>
                      <a:t>a</a:t>
                    </a:r>
                    <a:endParaRPr lang="ar-IQ" i="1" baseline="-25000" dirty="0">
                      <a:solidFill>
                        <a:prstClr val="black"/>
                      </a:solidFill>
                    </a:endParaRPr>
                  </a:p>
                </p:txBody>
              </p:sp>
              <p:sp>
                <p:nvSpPr>
                  <p:cNvPr id="10" name="Rectangle 9"/>
                  <p:cNvSpPr/>
                  <p:nvPr/>
                </p:nvSpPr>
                <p:spPr>
                  <a:xfrm>
                    <a:off x="1695646" y="2971800"/>
                    <a:ext cx="1050746" cy="896616"/>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en-GB" dirty="0" smtClean="0">
                        <a:solidFill>
                          <a:prstClr val="black"/>
                        </a:solidFill>
                      </a:rPr>
                      <a:t>1</a:t>
                    </a:r>
                    <a:endParaRPr lang="ar-IQ" dirty="0">
                      <a:solidFill>
                        <a:prstClr val="black"/>
                      </a:solidFill>
                    </a:endParaRPr>
                  </a:p>
                </p:txBody>
              </p:sp>
              <p:sp>
                <p:nvSpPr>
                  <p:cNvPr id="16" name="TextBox 15"/>
                  <p:cNvSpPr txBox="1"/>
                  <p:nvPr/>
                </p:nvSpPr>
                <p:spPr>
                  <a:xfrm>
                    <a:off x="2891192" y="3059669"/>
                    <a:ext cx="420117" cy="287424"/>
                  </a:xfrm>
                  <a:prstGeom prst="rect">
                    <a:avLst/>
                  </a:prstGeom>
                  <a:noFill/>
                </p:spPr>
                <p:txBody>
                  <a:bodyPr wrap="none" rtlCol="1">
                    <a:spAutoFit/>
                  </a:bodyPr>
                  <a:lstStyle/>
                  <a:p>
                    <a:pPr algn="ctr"/>
                    <a:r>
                      <a:rPr lang="en-GB" i="1" dirty="0" smtClean="0">
                        <a:solidFill>
                          <a:prstClr val="black"/>
                        </a:solidFill>
                      </a:rPr>
                      <a:t>k</a:t>
                    </a:r>
                    <a:r>
                      <a:rPr lang="en-GB" baseline="-25000" dirty="0" smtClean="0">
                        <a:solidFill>
                          <a:prstClr val="black"/>
                        </a:solidFill>
                      </a:rPr>
                      <a:t>12</a:t>
                    </a:r>
                    <a:endParaRPr lang="ar-IQ" i="1" baseline="-25000" dirty="0">
                      <a:solidFill>
                        <a:prstClr val="black"/>
                      </a:solidFill>
                    </a:endParaRPr>
                  </a:p>
                </p:txBody>
              </p:sp>
              <p:sp>
                <p:nvSpPr>
                  <p:cNvPr id="18" name="TextBox 17"/>
                  <p:cNvSpPr txBox="1"/>
                  <p:nvPr/>
                </p:nvSpPr>
                <p:spPr>
                  <a:xfrm>
                    <a:off x="2870734" y="3580992"/>
                    <a:ext cx="420117" cy="287424"/>
                  </a:xfrm>
                  <a:prstGeom prst="rect">
                    <a:avLst/>
                  </a:prstGeom>
                  <a:noFill/>
                </p:spPr>
                <p:txBody>
                  <a:bodyPr wrap="none" rtlCol="1">
                    <a:spAutoFit/>
                  </a:bodyPr>
                  <a:lstStyle/>
                  <a:p>
                    <a:pPr algn="ctr"/>
                    <a:r>
                      <a:rPr lang="en-GB" i="1" dirty="0" smtClean="0">
                        <a:solidFill>
                          <a:prstClr val="black"/>
                        </a:solidFill>
                      </a:rPr>
                      <a:t>k</a:t>
                    </a:r>
                    <a:r>
                      <a:rPr lang="en-GB" baseline="-25000" dirty="0" smtClean="0">
                        <a:solidFill>
                          <a:prstClr val="black"/>
                        </a:solidFill>
                      </a:rPr>
                      <a:t>21</a:t>
                    </a:r>
                    <a:endParaRPr lang="ar-IQ" i="1" baseline="-25000" dirty="0">
                      <a:solidFill>
                        <a:prstClr val="black"/>
                      </a:solidFill>
                    </a:endParaRPr>
                  </a:p>
                </p:txBody>
              </p:sp>
              <p:sp>
                <p:nvSpPr>
                  <p:cNvPr id="21" name="Rectangle 20"/>
                  <p:cNvSpPr/>
                  <p:nvPr/>
                </p:nvSpPr>
                <p:spPr>
                  <a:xfrm>
                    <a:off x="3491880" y="2971800"/>
                    <a:ext cx="1052670" cy="896616"/>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en-GB" dirty="0" smtClean="0">
                        <a:solidFill>
                          <a:prstClr val="black"/>
                        </a:solidFill>
                      </a:rPr>
                      <a:t>2</a:t>
                    </a:r>
                    <a:endParaRPr lang="ar-IQ" dirty="0">
                      <a:solidFill>
                        <a:prstClr val="black"/>
                      </a:solidFill>
                    </a:endParaRPr>
                  </a:p>
                </p:txBody>
              </p:sp>
              <p:cxnSp>
                <p:nvCxnSpPr>
                  <p:cNvPr id="23" name="Straight Arrow Connector 22"/>
                  <p:cNvCxnSpPr/>
                  <p:nvPr/>
                </p:nvCxnSpPr>
                <p:spPr>
                  <a:xfrm>
                    <a:off x="4574612" y="3364070"/>
                    <a:ext cx="648072"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5" name="Straight Arrow Connector 24"/>
                  <p:cNvCxnSpPr/>
                  <p:nvPr/>
                </p:nvCxnSpPr>
                <p:spPr>
                  <a:xfrm flipH="1">
                    <a:off x="4515857" y="3532185"/>
                    <a:ext cx="72008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0" name="Rectangle 29"/>
                  <p:cNvSpPr/>
                  <p:nvPr/>
                </p:nvSpPr>
                <p:spPr>
                  <a:xfrm>
                    <a:off x="5250970" y="2971801"/>
                    <a:ext cx="1027519" cy="914400"/>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en-GB" dirty="0" smtClean="0">
                        <a:solidFill>
                          <a:prstClr val="black"/>
                        </a:solidFill>
                      </a:rPr>
                      <a:t>3</a:t>
                    </a:r>
                    <a:endParaRPr lang="ar-IQ" dirty="0">
                      <a:solidFill>
                        <a:prstClr val="black"/>
                      </a:solidFill>
                    </a:endParaRPr>
                  </a:p>
                </p:txBody>
              </p:sp>
            </p:grpSp>
          </p:grpSp>
        </p:grpSp>
        <p:sp>
          <p:nvSpPr>
            <p:cNvPr id="34" name="TextBox 33"/>
            <p:cNvSpPr txBox="1"/>
            <p:nvPr/>
          </p:nvSpPr>
          <p:spPr>
            <a:xfrm>
              <a:off x="5054044" y="2927757"/>
              <a:ext cx="420117" cy="287424"/>
            </a:xfrm>
            <a:prstGeom prst="rect">
              <a:avLst/>
            </a:prstGeom>
            <a:noFill/>
          </p:spPr>
          <p:txBody>
            <a:bodyPr wrap="none" rtlCol="1">
              <a:spAutoFit/>
            </a:bodyPr>
            <a:lstStyle/>
            <a:p>
              <a:pPr algn="ctr"/>
              <a:r>
                <a:rPr lang="en-GB" i="1" dirty="0" smtClean="0">
                  <a:solidFill>
                    <a:prstClr val="black"/>
                  </a:solidFill>
                </a:rPr>
                <a:t>k</a:t>
              </a:r>
              <a:r>
                <a:rPr lang="en-GB" i="1" baseline="-25000" dirty="0" smtClean="0">
                  <a:solidFill>
                    <a:prstClr val="black"/>
                  </a:solidFill>
                </a:rPr>
                <a:t>23</a:t>
              </a:r>
              <a:endParaRPr lang="ar-IQ" i="1" baseline="-25000" dirty="0">
                <a:solidFill>
                  <a:prstClr val="black"/>
                </a:solidFill>
              </a:endParaRPr>
            </a:p>
          </p:txBody>
        </p:sp>
        <p:sp>
          <p:nvSpPr>
            <p:cNvPr id="35" name="TextBox 34"/>
            <p:cNvSpPr txBox="1"/>
            <p:nvPr/>
          </p:nvSpPr>
          <p:spPr>
            <a:xfrm>
              <a:off x="5065414" y="3512545"/>
              <a:ext cx="456131" cy="287424"/>
            </a:xfrm>
            <a:prstGeom prst="rect">
              <a:avLst/>
            </a:prstGeom>
            <a:noFill/>
          </p:spPr>
          <p:txBody>
            <a:bodyPr wrap="square" rtlCol="1">
              <a:spAutoFit/>
            </a:bodyPr>
            <a:lstStyle/>
            <a:p>
              <a:pPr algn="ctr"/>
              <a:r>
                <a:rPr lang="en-GB" i="1" dirty="0" smtClean="0">
                  <a:solidFill>
                    <a:prstClr val="black"/>
                  </a:solidFill>
                </a:rPr>
                <a:t>k</a:t>
              </a:r>
              <a:r>
                <a:rPr lang="en-GB" baseline="-25000" dirty="0" smtClean="0">
                  <a:solidFill>
                    <a:prstClr val="black"/>
                  </a:solidFill>
                </a:rPr>
                <a:t>32</a:t>
              </a:r>
              <a:endParaRPr lang="ar-IQ" i="1" baseline="-25000" dirty="0">
                <a:solidFill>
                  <a:prstClr val="black"/>
                </a:solidFill>
              </a:endParaRPr>
            </a:p>
          </p:txBody>
        </p:sp>
      </p:grpSp>
      <p:sp>
        <p:nvSpPr>
          <p:cNvPr id="37" name="TextBox 36"/>
          <p:cNvSpPr txBox="1"/>
          <p:nvPr/>
        </p:nvSpPr>
        <p:spPr>
          <a:xfrm>
            <a:off x="1692846" y="908720"/>
            <a:ext cx="5758308" cy="584775"/>
          </a:xfrm>
          <a:prstGeom prst="rect">
            <a:avLst/>
          </a:prstGeom>
          <a:noFill/>
        </p:spPr>
        <p:txBody>
          <a:bodyPr wrap="none" rtlCol="1">
            <a:spAutoFit/>
          </a:bodyPr>
          <a:lstStyle/>
          <a:p>
            <a:pPr algn="ctr" rtl="0"/>
            <a:r>
              <a:rPr lang="en-GB" sz="3200" dirty="0" smtClean="0">
                <a:solidFill>
                  <a:prstClr val="black"/>
                </a:solidFill>
              </a:rPr>
              <a:t>Example of </a:t>
            </a:r>
            <a:r>
              <a:rPr lang="en-GB" sz="3200" dirty="0" err="1" smtClean="0">
                <a:solidFill>
                  <a:prstClr val="black"/>
                </a:solidFill>
              </a:rPr>
              <a:t>caternary</a:t>
            </a:r>
            <a:r>
              <a:rPr lang="en-GB" sz="3200" dirty="0" smtClean="0">
                <a:solidFill>
                  <a:prstClr val="black"/>
                </a:solidFill>
              </a:rPr>
              <a:t> model</a:t>
            </a:r>
            <a:endParaRPr lang="ar-IQ" sz="3200" dirty="0">
              <a:solidFill>
                <a:prstClr val="black"/>
              </a:solidFill>
            </a:endParaRPr>
          </a:p>
        </p:txBody>
      </p:sp>
    </p:spTree>
    <p:extLst>
      <p:ext uri="{BB962C8B-B14F-4D97-AF65-F5344CB8AC3E}">
        <p14:creationId xmlns:p14="http://schemas.microsoft.com/office/powerpoint/2010/main" val="168786466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792088"/>
          </a:xfrm>
        </p:spPr>
        <p:txBody>
          <a:bodyPr>
            <a:noAutofit/>
          </a:bodyPr>
          <a:lstStyle/>
          <a:p>
            <a:pPr rtl="0"/>
            <a:r>
              <a:rPr lang="en-GB" sz="2800" dirty="0" smtClean="0"/>
              <a:t/>
            </a:r>
            <a:br>
              <a:rPr lang="en-GB" sz="2800" dirty="0" smtClean="0"/>
            </a:br>
            <a:r>
              <a:rPr lang="en-GB" sz="2800" dirty="0" smtClean="0"/>
              <a:t/>
            </a:r>
            <a:br>
              <a:rPr lang="en-GB" sz="2800" dirty="0" smtClean="0"/>
            </a:br>
            <a:r>
              <a:rPr lang="en-GB" sz="2800" dirty="0" smtClean="0"/>
              <a:t>Physiologic Pharmacokinetic Model (Flow Model</a:t>
            </a:r>
            <a:r>
              <a:rPr lang="en-GB" sz="2800" dirty="0" smtClean="0"/>
              <a:t>)</a:t>
            </a:r>
            <a:endParaRPr lang="ar-IQ" sz="2800" dirty="0"/>
          </a:p>
        </p:txBody>
      </p:sp>
      <p:sp>
        <p:nvSpPr>
          <p:cNvPr id="3" name="Content Placeholder 2"/>
          <p:cNvSpPr>
            <a:spLocks noGrp="1"/>
          </p:cNvSpPr>
          <p:nvPr>
            <p:ph idx="1"/>
          </p:nvPr>
        </p:nvSpPr>
        <p:spPr>
          <a:xfrm>
            <a:off x="323528" y="1268760"/>
            <a:ext cx="8568952" cy="5256584"/>
          </a:xfrm>
        </p:spPr>
        <p:txBody>
          <a:bodyPr>
            <a:normAutofit/>
          </a:bodyPr>
          <a:lstStyle/>
          <a:p>
            <a:pPr algn="just" rtl="0"/>
            <a:r>
              <a:rPr lang="en-US" dirty="0"/>
              <a:t>Physiologic pharmacokinetic models, also known as blood flow or perfusion models, are pharmacokinetic models based on known anatomic and physiologic data</a:t>
            </a:r>
            <a:r>
              <a:rPr lang="en-US" dirty="0" smtClean="0"/>
              <a:t>.</a:t>
            </a:r>
          </a:p>
          <a:p>
            <a:pPr algn="just" rtl="0"/>
            <a:r>
              <a:rPr lang="en-US" dirty="0" smtClean="0"/>
              <a:t> </a:t>
            </a:r>
            <a:r>
              <a:rPr lang="en-US" dirty="0"/>
              <a:t>The models describe the data kinetically, with the consideration that blood flow is responsible for distributing drug to various parts of the body. Uptake of drug into organs is determined by the binding of drug in these tissues. </a:t>
            </a:r>
            <a:endParaRPr lang="en-US" dirty="0" smtClean="0"/>
          </a:p>
          <a:p>
            <a:pPr algn="just" rtl="0"/>
            <a:r>
              <a:rPr lang="en-US" dirty="0"/>
              <a:t>the physiologic pharmacokinetic model does provide much better insight into how physiologic factors may change drug distribution from one animal species to another</a:t>
            </a:r>
            <a:r>
              <a:rPr lang="en-US" dirty="0" smtClean="0"/>
              <a:t>. These factors include:</a:t>
            </a:r>
          </a:p>
          <a:p>
            <a:pPr algn="just" rtl="0"/>
            <a:endParaRPr lang="ar-IQ" dirty="0"/>
          </a:p>
        </p:txBody>
      </p:sp>
    </p:spTree>
    <p:extLst>
      <p:ext uri="{BB962C8B-B14F-4D97-AF65-F5344CB8AC3E}">
        <p14:creationId xmlns:p14="http://schemas.microsoft.com/office/powerpoint/2010/main" val="238773389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6264696"/>
          </a:xfrm>
        </p:spPr>
        <p:txBody>
          <a:bodyPr>
            <a:normAutofit fontScale="92500" lnSpcReduction="10000"/>
          </a:bodyPr>
          <a:lstStyle/>
          <a:p>
            <a:pPr marL="137160" indent="0" algn="just" rtl="0">
              <a:buNone/>
            </a:pPr>
            <a:r>
              <a:rPr lang="en-US" dirty="0" smtClean="0"/>
              <a:t>1. Drug </a:t>
            </a:r>
            <a:r>
              <a:rPr lang="en-US" dirty="0"/>
              <a:t>concentrations in the various tissues are predicted by organ tissue size, blood flow, and experimentally determined drug tissue–blood ratios (</a:t>
            </a:r>
            <a:r>
              <a:rPr lang="en-US" dirty="0" err="1"/>
              <a:t>ie</a:t>
            </a:r>
            <a:r>
              <a:rPr lang="en-US" dirty="0"/>
              <a:t>, partition of drug between tissue and blood).</a:t>
            </a:r>
          </a:p>
          <a:p>
            <a:pPr algn="just" rtl="0"/>
            <a:endParaRPr lang="en-US" dirty="0"/>
          </a:p>
          <a:p>
            <a:pPr marL="137160" indent="0" algn="just" rtl="0">
              <a:buNone/>
            </a:pPr>
            <a:r>
              <a:rPr lang="en-US" dirty="0" smtClean="0"/>
              <a:t>2. blood </a:t>
            </a:r>
            <a:r>
              <a:rPr lang="en-US" dirty="0"/>
              <a:t>flow, tissue size, and the drug tissue–blood ratios may vary due to certain pathophysiologic conditions. Thus, the effect of these variations on drug distribution must be taken into account in physiologic pharmacokinetic models.</a:t>
            </a:r>
          </a:p>
          <a:p>
            <a:pPr algn="just" rtl="0"/>
            <a:endParaRPr lang="en-US" dirty="0"/>
          </a:p>
          <a:p>
            <a:pPr marL="137160" indent="0" algn="just" rtl="0">
              <a:buNone/>
            </a:pPr>
            <a:r>
              <a:rPr lang="en-US" dirty="0" smtClean="0"/>
              <a:t>3. physiologically </a:t>
            </a:r>
            <a:r>
              <a:rPr lang="en-US" dirty="0"/>
              <a:t>based pharmacokinetic models can be applied to several species, and, for some drugs, human data may be extrapolated. Extrapolation from animal data is not possible with the compartment models, because the volume of distribution in such models is a mathematical concept that does not relate simply to blood volume and blood flow.</a:t>
            </a:r>
          </a:p>
          <a:p>
            <a:pPr algn="just" rtl="0"/>
            <a:endParaRPr lang="ar-IQ" dirty="0"/>
          </a:p>
        </p:txBody>
      </p:sp>
    </p:spTree>
    <p:extLst>
      <p:ext uri="{BB962C8B-B14F-4D97-AF65-F5344CB8AC3E}">
        <p14:creationId xmlns:p14="http://schemas.microsoft.com/office/powerpoint/2010/main" val="2284425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3568" y="692696"/>
            <a:ext cx="7704856" cy="56166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21251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7504" y="548680"/>
            <a:ext cx="8856984" cy="6048672"/>
          </a:xfrm>
        </p:spPr>
        <p:txBody>
          <a:bodyPr>
            <a:normAutofit lnSpcReduction="10000"/>
          </a:bodyPr>
          <a:lstStyle/>
          <a:p>
            <a:pPr algn="just" rtl="0"/>
            <a:r>
              <a:rPr lang="en-US" dirty="0"/>
              <a:t>If the drug concentration at the site of action exceeds the minimum effective concentration (MEC), a pharmacologic response results.</a:t>
            </a:r>
            <a:endParaRPr lang="ar-IQ" dirty="0"/>
          </a:p>
          <a:p>
            <a:pPr algn="just" rtl="0"/>
            <a:endParaRPr lang="en-US" dirty="0" smtClean="0"/>
          </a:p>
          <a:p>
            <a:pPr algn="just" rtl="0"/>
            <a:r>
              <a:rPr lang="en-US" dirty="0" smtClean="0"/>
              <a:t>Biopharmaceutics </a:t>
            </a:r>
            <a:r>
              <a:rPr lang="en-US" dirty="0"/>
              <a:t>is the science that examines </a:t>
            </a:r>
            <a:r>
              <a:rPr lang="en-US" dirty="0" smtClean="0"/>
              <a:t>the </a:t>
            </a:r>
            <a:r>
              <a:rPr lang="en-US" dirty="0"/>
              <a:t>interrelationship of the physicochemical properties of the drug, the dosage form in which the drug is given, and the route of administration on the rate and extent of systemic drug absorption. </a:t>
            </a:r>
            <a:endParaRPr lang="en-US" dirty="0" smtClean="0"/>
          </a:p>
          <a:p>
            <a:pPr algn="just" rtl="0"/>
            <a:r>
              <a:rPr lang="en-US" dirty="0"/>
              <a:t>B</a:t>
            </a:r>
            <a:r>
              <a:rPr lang="en-US" dirty="0" smtClean="0"/>
              <a:t>iopharmaceutics </a:t>
            </a:r>
            <a:r>
              <a:rPr lang="en-US" dirty="0"/>
              <a:t>involves factors that influence (1) the stability of the drug within the drug product, (2) the release of the drug from the drug product, (3) the rate of dissolution/release of the drug at the absorption site, and (4) the systemic absorption of the drug. A general scheme describing this dynamic relationship is described </a:t>
            </a:r>
            <a:r>
              <a:rPr lang="en-US" dirty="0" smtClean="0"/>
              <a:t>in fig.1 </a:t>
            </a:r>
            <a:r>
              <a:rPr lang="en-US" dirty="0"/>
              <a:t>.</a:t>
            </a:r>
            <a:endParaRPr lang="ar-IQ"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Group 28"/>
          <p:cNvGrpSpPr/>
          <p:nvPr/>
        </p:nvGrpSpPr>
        <p:grpSpPr>
          <a:xfrm>
            <a:off x="575556" y="1268760"/>
            <a:ext cx="7992888" cy="3083570"/>
            <a:chOff x="539552" y="1988840"/>
            <a:chExt cx="7992888" cy="3083570"/>
          </a:xfrm>
        </p:grpSpPr>
        <p:sp>
          <p:nvSpPr>
            <p:cNvPr id="4" name="Rectangle 3"/>
            <p:cNvSpPr/>
            <p:nvPr/>
          </p:nvSpPr>
          <p:spPr>
            <a:xfrm>
              <a:off x="539552" y="2060848"/>
              <a:ext cx="1872208"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GB" dirty="0" smtClean="0">
                  <a:solidFill>
                    <a:schemeClr val="tx1"/>
                  </a:solidFill>
                </a:rPr>
                <a:t>Drug release and dissolution </a:t>
              </a:r>
              <a:endParaRPr lang="ar-IQ" dirty="0">
                <a:solidFill>
                  <a:schemeClr val="tx1"/>
                </a:solidFill>
              </a:endParaRPr>
            </a:p>
          </p:txBody>
        </p:sp>
        <p:cxnSp>
          <p:nvCxnSpPr>
            <p:cNvPr id="6" name="Straight Arrow Connector 5"/>
            <p:cNvCxnSpPr>
              <a:stCxn id="4" idx="3"/>
            </p:cNvCxnSpPr>
            <p:nvPr/>
          </p:nvCxnSpPr>
          <p:spPr>
            <a:xfrm flipV="1">
              <a:off x="2411760" y="2492896"/>
              <a:ext cx="1728192" cy="2515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7" name="TextBox 6"/>
            <p:cNvSpPr txBox="1"/>
            <p:nvPr/>
          </p:nvSpPr>
          <p:spPr>
            <a:xfrm>
              <a:off x="2483768" y="2132856"/>
              <a:ext cx="1499129" cy="369332"/>
            </a:xfrm>
            <a:prstGeom prst="rect">
              <a:avLst/>
            </a:prstGeom>
            <a:noFill/>
          </p:spPr>
          <p:txBody>
            <a:bodyPr wrap="none" rtlCol="1">
              <a:spAutoFit/>
            </a:bodyPr>
            <a:lstStyle/>
            <a:p>
              <a:r>
                <a:rPr lang="en-GB" dirty="0" smtClean="0"/>
                <a:t>Absorption </a:t>
              </a:r>
              <a:endParaRPr lang="ar-IQ" dirty="0"/>
            </a:p>
          </p:txBody>
        </p:sp>
        <p:sp>
          <p:nvSpPr>
            <p:cNvPr id="9" name="Rectangle 8"/>
            <p:cNvSpPr/>
            <p:nvPr/>
          </p:nvSpPr>
          <p:spPr>
            <a:xfrm>
              <a:off x="4211960" y="2060848"/>
              <a:ext cx="1800200" cy="914400"/>
            </a:xfrm>
            <a:prstGeom prst="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GB" dirty="0" smtClean="0"/>
                <a:t>Drug in systemic circulation </a:t>
              </a:r>
              <a:endParaRPr lang="ar-IQ" dirty="0"/>
            </a:p>
          </p:txBody>
        </p:sp>
        <p:cxnSp>
          <p:nvCxnSpPr>
            <p:cNvPr id="11" name="Straight Arrow Connector 10"/>
            <p:cNvCxnSpPr/>
            <p:nvPr/>
          </p:nvCxnSpPr>
          <p:spPr>
            <a:xfrm>
              <a:off x="6084168" y="2348880"/>
              <a:ext cx="792088"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4" name="Straight Arrow Connector 13"/>
            <p:cNvCxnSpPr/>
            <p:nvPr/>
          </p:nvCxnSpPr>
          <p:spPr>
            <a:xfrm flipH="1">
              <a:off x="6084168" y="2636912"/>
              <a:ext cx="792088"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8" name="Rectangle 17"/>
            <p:cNvSpPr/>
            <p:nvPr/>
          </p:nvSpPr>
          <p:spPr>
            <a:xfrm>
              <a:off x="6948264" y="1988840"/>
              <a:ext cx="1440160" cy="914400"/>
            </a:xfrm>
            <a:prstGeom prst="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GB" dirty="0" smtClean="0"/>
                <a:t>Drug in Tissues</a:t>
              </a:r>
              <a:endParaRPr lang="ar-IQ" dirty="0"/>
            </a:p>
          </p:txBody>
        </p:sp>
        <p:cxnSp>
          <p:nvCxnSpPr>
            <p:cNvPr id="20" name="Straight Arrow Connector 19"/>
            <p:cNvCxnSpPr/>
            <p:nvPr/>
          </p:nvCxnSpPr>
          <p:spPr>
            <a:xfrm>
              <a:off x="5076056" y="3068960"/>
              <a:ext cx="0" cy="100811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2" name="TextBox 21"/>
            <p:cNvSpPr txBox="1"/>
            <p:nvPr/>
          </p:nvSpPr>
          <p:spPr>
            <a:xfrm>
              <a:off x="3491880" y="3429000"/>
              <a:ext cx="1508746" cy="369332"/>
            </a:xfrm>
            <a:prstGeom prst="rect">
              <a:avLst/>
            </a:prstGeom>
            <a:noFill/>
          </p:spPr>
          <p:txBody>
            <a:bodyPr wrap="none" rtlCol="1">
              <a:spAutoFit/>
            </a:bodyPr>
            <a:lstStyle/>
            <a:p>
              <a:pPr algn="l" rtl="0"/>
              <a:r>
                <a:rPr lang="en-GB" dirty="0" smtClean="0"/>
                <a:t>Elimination </a:t>
              </a:r>
              <a:endParaRPr lang="ar-IQ" dirty="0"/>
            </a:p>
          </p:txBody>
        </p:sp>
        <p:sp>
          <p:nvSpPr>
            <p:cNvPr id="23" name="TextBox 22"/>
            <p:cNvSpPr txBox="1"/>
            <p:nvPr/>
          </p:nvSpPr>
          <p:spPr>
            <a:xfrm>
              <a:off x="4283968" y="4149080"/>
              <a:ext cx="1728192" cy="923330"/>
            </a:xfrm>
            <a:prstGeom prst="rect">
              <a:avLst/>
            </a:prstGeom>
          </p:spPr>
          <p:style>
            <a:lnRef idx="2">
              <a:schemeClr val="dk1"/>
            </a:lnRef>
            <a:fillRef idx="1">
              <a:schemeClr val="lt1"/>
            </a:fillRef>
            <a:effectRef idx="0">
              <a:schemeClr val="dk1"/>
            </a:effectRef>
            <a:fontRef idx="minor">
              <a:schemeClr val="dk1"/>
            </a:fontRef>
          </p:style>
          <p:txBody>
            <a:bodyPr wrap="square" rtlCol="1">
              <a:spAutoFit/>
            </a:bodyPr>
            <a:lstStyle/>
            <a:p>
              <a:pPr algn="ctr"/>
              <a:r>
                <a:rPr lang="en-GB" dirty="0" smtClean="0"/>
                <a:t>Excretion </a:t>
              </a:r>
            </a:p>
            <a:p>
              <a:pPr algn="ctr"/>
              <a:r>
                <a:rPr lang="en-GB" dirty="0" smtClean="0"/>
                <a:t>and </a:t>
              </a:r>
            </a:p>
            <a:p>
              <a:pPr algn="ctr"/>
              <a:r>
                <a:rPr lang="en-GB" dirty="0" smtClean="0"/>
                <a:t>metabolism </a:t>
              </a:r>
              <a:endParaRPr lang="ar-IQ" dirty="0"/>
            </a:p>
          </p:txBody>
        </p:sp>
        <p:cxnSp>
          <p:nvCxnSpPr>
            <p:cNvPr id="25" name="Straight Arrow Connector 24"/>
            <p:cNvCxnSpPr/>
            <p:nvPr/>
          </p:nvCxnSpPr>
          <p:spPr>
            <a:xfrm>
              <a:off x="7596336" y="3068960"/>
              <a:ext cx="0" cy="100811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7" name="Rectangle 26"/>
            <p:cNvSpPr/>
            <p:nvPr/>
          </p:nvSpPr>
          <p:spPr>
            <a:xfrm>
              <a:off x="6660232" y="4149080"/>
              <a:ext cx="1872208" cy="914400"/>
            </a:xfrm>
            <a:prstGeom prst="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GB" dirty="0" smtClean="0"/>
                <a:t>Pharmacologic</a:t>
              </a:r>
            </a:p>
            <a:p>
              <a:pPr algn="ctr"/>
              <a:r>
                <a:rPr lang="en-GB" dirty="0" smtClean="0"/>
                <a:t>Or </a:t>
              </a:r>
            </a:p>
            <a:p>
              <a:pPr algn="ctr"/>
              <a:r>
                <a:rPr lang="en-GB" dirty="0" smtClean="0"/>
                <a:t>Clinical effect </a:t>
              </a:r>
              <a:endParaRPr lang="ar-IQ" dirty="0"/>
            </a:p>
          </p:txBody>
        </p:sp>
      </p:grpSp>
      <p:sp>
        <p:nvSpPr>
          <p:cNvPr id="28" name="TextBox 27"/>
          <p:cNvSpPr txBox="1"/>
          <p:nvPr/>
        </p:nvSpPr>
        <p:spPr>
          <a:xfrm>
            <a:off x="149927" y="4869160"/>
            <a:ext cx="8844145" cy="646331"/>
          </a:xfrm>
          <a:prstGeom prst="rect">
            <a:avLst/>
          </a:prstGeom>
          <a:noFill/>
        </p:spPr>
        <p:txBody>
          <a:bodyPr wrap="square" rtlCol="1">
            <a:spAutoFit/>
          </a:bodyPr>
          <a:lstStyle/>
          <a:p>
            <a:pPr algn="l" rtl="0"/>
            <a:r>
              <a:rPr lang="en-GB" dirty="0" smtClean="0"/>
              <a:t>Figure1-1 Scheme demonstrating the dynamic relationship between the drug, the drug product, and the pharmacologic effect. </a:t>
            </a:r>
            <a:endParaRPr lang="ar-IQ"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458611"/>
          </a:xfrm>
        </p:spPr>
        <p:txBody>
          <a:bodyPr>
            <a:normAutofit/>
          </a:bodyPr>
          <a:lstStyle/>
          <a:p>
            <a:pPr algn="just" rtl="0"/>
            <a:r>
              <a:rPr lang="en-US" dirty="0" smtClean="0"/>
              <a:t>The </a:t>
            </a:r>
            <a:r>
              <a:rPr lang="en-US" dirty="0"/>
              <a:t>study of biopharmaceutics is based on fundamental scientific principles and experimental methodology</a:t>
            </a:r>
            <a:r>
              <a:rPr lang="en-US" dirty="0" smtClean="0"/>
              <a:t>.</a:t>
            </a:r>
          </a:p>
          <a:p>
            <a:pPr algn="just" rtl="0"/>
            <a:endParaRPr lang="en-US" dirty="0" smtClean="0"/>
          </a:p>
          <a:p>
            <a:pPr algn="just" rtl="0"/>
            <a:r>
              <a:rPr lang="en-US" dirty="0" smtClean="0"/>
              <a:t> </a:t>
            </a:r>
            <a:r>
              <a:rPr lang="en-US" dirty="0"/>
              <a:t>Studies in biopharmaceutics use both in-vitro and in-vivo methods</a:t>
            </a:r>
            <a:r>
              <a:rPr lang="en-US" dirty="0" smtClean="0"/>
              <a:t>.</a:t>
            </a:r>
          </a:p>
          <a:p>
            <a:pPr marL="0" indent="0" algn="just" rtl="0">
              <a:buNone/>
            </a:pPr>
            <a:r>
              <a:rPr lang="en-US" dirty="0" smtClean="0"/>
              <a:t> </a:t>
            </a:r>
          </a:p>
          <a:p>
            <a:pPr algn="just" rtl="0"/>
            <a:r>
              <a:rPr lang="en-US" dirty="0" smtClean="0"/>
              <a:t>In-vitro </a:t>
            </a:r>
            <a:r>
              <a:rPr lang="en-US" dirty="0"/>
              <a:t>methods are procedures employing test apparatus and equipment without involving laboratory animals or humans. </a:t>
            </a:r>
            <a:endParaRPr lang="en-US" dirty="0" smtClean="0"/>
          </a:p>
          <a:p>
            <a:pPr algn="just" rtl="0"/>
            <a:r>
              <a:rPr lang="en-US" dirty="0" smtClean="0"/>
              <a:t>In-vivo </a:t>
            </a:r>
            <a:r>
              <a:rPr lang="en-US" dirty="0"/>
              <a:t>methods are more complex studies involving human subjects or laboratory animals.</a:t>
            </a:r>
            <a:endParaRPr lang="ar-IQ"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rtl="0"/>
            <a:r>
              <a:rPr lang="en-GB" dirty="0" smtClean="0"/>
              <a:t>Pharmacokinetics </a:t>
            </a:r>
            <a:endParaRPr lang="ar-IQ" dirty="0"/>
          </a:p>
        </p:txBody>
      </p:sp>
      <p:sp>
        <p:nvSpPr>
          <p:cNvPr id="2" name="Content Placeholder 1"/>
          <p:cNvSpPr>
            <a:spLocks noGrp="1"/>
          </p:cNvSpPr>
          <p:nvPr>
            <p:ph idx="1"/>
          </p:nvPr>
        </p:nvSpPr>
        <p:spPr>
          <a:xfrm>
            <a:off x="251520" y="1600200"/>
            <a:ext cx="8712968" cy="5069160"/>
          </a:xfrm>
        </p:spPr>
        <p:txBody>
          <a:bodyPr>
            <a:normAutofit fontScale="92500"/>
          </a:bodyPr>
          <a:lstStyle/>
          <a:p>
            <a:pPr algn="l" rtl="0"/>
            <a:r>
              <a:rPr lang="en-US" dirty="0"/>
              <a:t>After a drug is released from its dosage form, the drug is absorbed into the surrounding tissue, the body, or both</a:t>
            </a:r>
            <a:r>
              <a:rPr lang="en-US" dirty="0" smtClean="0"/>
              <a:t>.</a:t>
            </a:r>
          </a:p>
          <a:p>
            <a:pPr algn="l" rtl="0"/>
            <a:r>
              <a:rPr lang="en-US" dirty="0" smtClean="0"/>
              <a:t> </a:t>
            </a:r>
            <a:r>
              <a:rPr lang="en-US" dirty="0"/>
              <a:t>The distribution through and elimination of the drug in the body varies for each patient but can be characterized using mathematical models and statistics</a:t>
            </a:r>
            <a:r>
              <a:rPr lang="en-US" dirty="0" smtClean="0"/>
              <a:t>.</a:t>
            </a:r>
          </a:p>
          <a:p>
            <a:pPr algn="l" rtl="0"/>
            <a:r>
              <a:rPr lang="en-US" dirty="0" smtClean="0"/>
              <a:t> </a:t>
            </a:r>
            <a:r>
              <a:rPr lang="en-US" dirty="0"/>
              <a:t>Pharmacokinetics is the science of the kinetics of drug absorption, distribution, and elimination (</a:t>
            </a:r>
            <a:r>
              <a:rPr lang="en-US" dirty="0" err="1"/>
              <a:t>ie</a:t>
            </a:r>
            <a:r>
              <a:rPr lang="en-US" dirty="0"/>
              <a:t>, excretion and metabolism). </a:t>
            </a:r>
            <a:endParaRPr lang="en-US" dirty="0" smtClean="0"/>
          </a:p>
          <a:p>
            <a:pPr algn="l" rtl="0"/>
            <a:r>
              <a:rPr lang="en-US" dirty="0" smtClean="0"/>
              <a:t>The </a:t>
            </a:r>
            <a:r>
              <a:rPr lang="en-US" dirty="0"/>
              <a:t>description of drug distribution and elimination is often </a:t>
            </a:r>
            <a:r>
              <a:rPr lang="en-US" dirty="0" smtClean="0"/>
              <a:t>termed as </a:t>
            </a:r>
            <a:r>
              <a:rPr lang="en-US" dirty="0"/>
              <a:t>drug disposition</a:t>
            </a:r>
            <a:r>
              <a:rPr lang="en-US" dirty="0" smtClean="0"/>
              <a:t>.</a:t>
            </a:r>
          </a:p>
          <a:p>
            <a:pPr algn="l" rtl="0"/>
            <a:r>
              <a:rPr lang="en-US" dirty="0" smtClean="0"/>
              <a:t> </a:t>
            </a:r>
            <a:r>
              <a:rPr lang="en-US" dirty="0"/>
              <a:t>Characterization of drug disposition is an important prerequisite for determination or modification of dosing regimens for individuals and groups of patients. </a:t>
            </a:r>
          </a:p>
          <a:p>
            <a:pPr algn="l" rtl="0"/>
            <a:endParaRPr lang="en-US" dirty="0"/>
          </a:p>
          <a:p>
            <a:pPr algn="l" rtl="0"/>
            <a:endParaRPr lang="ar-IQ"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548680"/>
            <a:ext cx="8496944" cy="5904656"/>
          </a:xfrm>
        </p:spPr>
        <p:txBody>
          <a:bodyPr>
            <a:normAutofit/>
          </a:bodyPr>
          <a:lstStyle/>
          <a:p>
            <a:pPr algn="just" rtl="0"/>
            <a:r>
              <a:rPr lang="en-US" dirty="0"/>
              <a:t>intra- and </a:t>
            </a:r>
            <a:r>
              <a:rPr lang="en-US" dirty="0" err="1"/>
              <a:t>interindividual</a:t>
            </a:r>
            <a:r>
              <a:rPr lang="en-US" dirty="0"/>
              <a:t> variations will frequently result in either a </a:t>
            </a:r>
            <a:r>
              <a:rPr lang="en-US" dirty="0" err="1"/>
              <a:t>subtherapeutic</a:t>
            </a:r>
            <a:r>
              <a:rPr lang="en-US" dirty="0"/>
              <a:t> (drug concentration below the minimum </a:t>
            </a:r>
            <a:r>
              <a:rPr lang="en-US" dirty="0" smtClean="0"/>
              <a:t>effective concentration,  </a:t>
            </a:r>
            <a:r>
              <a:rPr lang="en-US" dirty="0"/>
              <a:t>MEC) or toxic response (drug concentrations above the minimum toxic concentration, MTC), which may then require adjustment to the dosing regimen</a:t>
            </a:r>
            <a:r>
              <a:rPr lang="en-US" dirty="0" smtClean="0"/>
              <a:t>.</a:t>
            </a:r>
          </a:p>
          <a:p>
            <a:pPr marL="0" indent="0" algn="just" rtl="0">
              <a:buNone/>
            </a:pPr>
            <a:endParaRPr lang="en-US" dirty="0" smtClean="0"/>
          </a:p>
          <a:p>
            <a:pPr algn="just" rtl="0"/>
            <a:r>
              <a:rPr lang="en-US" dirty="0" smtClean="0"/>
              <a:t> </a:t>
            </a:r>
            <a:r>
              <a:rPr lang="en-US" dirty="0"/>
              <a:t>Clinical pharmacokinetics is the application of pharmacokinetic methods to drug therapy. Clinical pharmacokinetics involves a multidisciplinary approach to individually optimized dosing strategies based on the patient's disease state and patient-specific considerations. </a:t>
            </a:r>
          </a:p>
          <a:p>
            <a:pPr algn="l" rtl="0"/>
            <a:endParaRPr lang="en-GB"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1038</TotalTime>
  <Words>3301</Words>
  <Application>Microsoft Office PowerPoint</Application>
  <PresentationFormat>On-screen Show (4:3)</PresentationFormat>
  <Paragraphs>226</Paragraphs>
  <Slides>43</Slides>
  <Notes>0</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Executive</vt:lpstr>
      <vt:lpstr>Biopharmaceutics </vt:lpstr>
      <vt:lpstr>Reference text</vt:lpstr>
      <vt:lpstr>PowerPoint Presentation</vt:lpstr>
      <vt:lpstr>PowerPoint Presentation</vt:lpstr>
      <vt:lpstr>PowerPoint Presentation</vt:lpstr>
      <vt:lpstr>PowerPoint Presentation</vt:lpstr>
      <vt:lpstr>PowerPoint Presentation</vt:lpstr>
      <vt:lpstr>Pharmacokinetics </vt:lpstr>
      <vt:lpstr>PowerPoint Presentation</vt:lpstr>
      <vt:lpstr>Pharmacodynamics </vt:lpstr>
      <vt:lpstr>Measurement of drug concentrations</vt:lpstr>
      <vt:lpstr>             Sampling of Biologic Specimens</vt:lpstr>
      <vt:lpstr> Drug Concentrations in Blood, Plasma, or Serum</vt:lpstr>
      <vt:lpstr>PowerPoint Presentation</vt:lpstr>
      <vt:lpstr>Differences between plasma and serum </vt:lpstr>
      <vt:lpstr> Plasma Level-Time Curve </vt:lpstr>
      <vt:lpstr>PowerPoint Presentation</vt:lpstr>
      <vt:lpstr>PowerPoint Presentation</vt:lpstr>
      <vt:lpstr>Generalized plasma level-time curve after oral administration of a drug</vt:lpstr>
      <vt:lpstr>PowerPoint Presentation</vt:lpstr>
      <vt:lpstr>Plasma level-time curve showing peak time and concentration. The shaded portion represents the AUC (area under the curve)</vt:lpstr>
      <vt:lpstr>Drug Concentrations in Tissues</vt:lpstr>
      <vt:lpstr>Drug concentration in urine and feces</vt:lpstr>
      <vt:lpstr>Drug concentration in saliva</vt:lpstr>
      <vt:lpstr>Significance of Measuring Plasma Drug Concentrations</vt:lpstr>
      <vt:lpstr>PowerPoint Presentation</vt:lpstr>
      <vt:lpstr>PowerPoint Presentation</vt:lpstr>
      <vt:lpstr>Basic Pharmacokinetics and Pharmacokinetic Models</vt:lpstr>
      <vt:lpstr>PowerPoint Presentation</vt:lpstr>
      <vt:lpstr>PowerPoint Presentation</vt:lpstr>
      <vt:lpstr>PowerPoint Presentation</vt:lpstr>
      <vt:lpstr>PowerPoint Presentation</vt:lpstr>
      <vt:lpstr>Compartment Models</vt:lpstr>
      <vt:lpstr>PowerPoint Presentation</vt:lpstr>
      <vt:lpstr>Mammillary Model</vt:lpstr>
      <vt:lpstr>PowerPoint Presentation</vt:lpstr>
      <vt:lpstr>PowerPoint Presentation</vt:lpstr>
      <vt:lpstr>PowerPoint Presentation</vt:lpstr>
      <vt:lpstr>Catenary Model</vt:lpstr>
      <vt:lpstr>PowerPoint Presentation</vt:lpstr>
      <vt:lpstr>  Physiologic Pharmacokinetic Model (Flow Model)</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Biopharmaceutics</dc:title>
  <dc:creator>hp pavilion</dc:creator>
  <cp:lastModifiedBy>ali</cp:lastModifiedBy>
  <cp:revision>243</cp:revision>
  <dcterms:created xsi:type="dcterms:W3CDTF">2013-08-27T07:57:26Z</dcterms:created>
  <dcterms:modified xsi:type="dcterms:W3CDTF">2017-10-01T15:08:04Z</dcterms:modified>
</cp:coreProperties>
</file>