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7" r:id="rId2"/>
    <p:sldId id="271" r:id="rId3"/>
    <p:sldId id="272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17" y="-14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443B-B62C-44D5-930C-C1D67C2F8966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8A443B-B62C-44D5-930C-C1D67C2F8966}" type="datetimeFigureOut">
              <a:rPr lang="en-GB" smtClean="0"/>
              <a:t>08/10/2017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4D7A3B-38F8-4D30-85B6-9B1A11CF9A6A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/>
          <a:lstStyle/>
          <a:p>
            <a:pPr algn="ctr"/>
            <a:r>
              <a:rPr lang="en-GB" b="1" dirty="0" smtClean="0"/>
              <a:t>Pharmaceutical Technology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981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 err="1" smtClean="0"/>
              <a:t>Lec</a:t>
            </a:r>
            <a:r>
              <a:rPr lang="en-GB" dirty="0" smtClean="0"/>
              <a:t> </a:t>
            </a:r>
            <a:r>
              <a:rPr lang="en-GB" dirty="0" smtClean="0"/>
              <a:t>3</a:t>
            </a:r>
          </a:p>
          <a:p>
            <a:pPr marL="0" indent="0" algn="ctr">
              <a:buNone/>
            </a:pPr>
            <a:r>
              <a:rPr lang="en-GB" dirty="0" smtClean="0"/>
              <a:t>08/10/2017</a:t>
            </a: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Dr </a:t>
            </a:r>
            <a:r>
              <a:rPr lang="en-GB" dirty="0" err="1" smtClean="0"/>
              <a:t>Athmar</a:t>
            </a:r>
            <a:r>
              <a:rPr lang="en-GB" dirty="0" smtClean="0"/>
              <a:t> </a:t>
            </a:r>
            <a:r>
              <a:rPr lang="en-GB" dirty="0" err="1" smtClean="0"/>
              <a:t>Dhahir</a:t>
            </a:r>
            <a:r>
              <a:rPr lang="en-GB" dirty="0" smtClean="0"/>
              <a:t> </a:t>
            </a:r>
            <a:r>
              <a:rPr lang="en-GB" dirty="0" err="1" smtClean="0"/>
              <a:t>Habeeb</a:t>
            </a:r>
            <a:endParaRPr lang="en-GB" dirty="0" smtClean="0"/>
          </a:p>
          <a:p>
            <a:pPr marL="0" indent="0" algn="ctr">
              <a:buNone/>
            </a:pPr>
            <a:r>
              <a:rPr lang="en-GB" sz="2000" dirty="0" smtClean="0"/>
              <a:t>PhD in Industrial pharmacy and pharmaceutical formulations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266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02920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b="1" dirty="0"/>
              <a:t>Glycerin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/>
              <a:t>is a clear syrupy liquid with a sweet taste. It is miscible with both water and alcohol. </a:t>
            </a:r>
            <a:endParaRPr lang="en-US" dirty="0" smtClean="0"/>
          </a:p>
          <a:p>
            <a:pPr lvl="0" algn="just"/>
            <a:r>
              <a:rPr lang="en-US" dirty="0" smtClean="0"/>
              <a:t>As </a:t>
            </a:r>
            <a:r>
              <a:rPr lang="en-US" dirty="0"/>
              <a:t>a solvent, it is comparable with alcohol, but because of its viscosity, solutes are slowly soluble in it unless it is rendered less viscous by heating. </a:t>
            </a:r>
            <a:endParaRPr lang="en-US" dirty="0" smtClean="0"/>
          </a:p>
          <a:p>
            <a:pPr lvl="0" algn="just"/>
            <a:r>
              <a:rPr lang="en-US" dirty="0" smtClean="0"/>
              <a:t>Glycerin </a:t>
            </a:r>
            <a:r>
              <a:rPr lang="en-US" dirty="0"/>
              <a:t>has preservative qualities and is often used as a stabilizer and as an auxiliary solvent in conjunction with water or alcohol. </a:t>
            </a:r>
            <a:endParaRPr lang="en-US" dirty="0" smtClean="0"/>
          </a:p>
          <a:p>
            <a:pPr lvl="0" algn="just"/>
            <a:r>
              <a:rPr lang="en-US" dirty="0" smtClean="0"/>
              <a:t>It </a:t>
            </a:r>
            <a:r>
              <a:rPr lang="en-US" dirty="0"/>
              <a:t>is used in many internal preparations. It is excellent solvent for tannins, phenol and boric acid.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99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827" y="1118234"/>
            <a:ext cx="8229600" cy="5206365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en-US" b="1" dirty="0" smtClean="0"/>
              <a:t>Propylene </a:t>
            </a:r>
            <a:r>
              <a:rPr lang="en-US" b="1" dirty="0"/>
              <a:t>glycol: </a:t>
            </a:r>
            <a:r>
              <a:rPr lang="en-US" dirty="0" smtClean="0"/>
              <a:t>viscous </a:t>
            </a:r>
            <a:r>
              <a:rPr lang="en-US" dirty="0"/>
              <a:t>liquid, </a:t>
            </a:r>
            <a:r>
              <a:rPr lang="en-US" dirty="0" smtClean="0"/>
              <a:t>miscible </a:t>
            </a:r>
            <a:r>
              <a:rPr lang="en-US" dirty="0"/>
              <a:t>with water and alcohol. It is a useful solvent with a wide range of applications and is frequently substituted for glycerin in modern pharmaceutical formulations.</a:t>
            </a:r>
            <a:endParaRPr lang="en-GB" dirty="0"/>
          </a:p>
          <a:p>
            <a:pPr marL="0" indent="0" algn="just">
              <a:buNone/>
            </a:pPr>
            <a:endParaRPr lang="en-GB" dirty="0"/>
          </a:p>
          <a:p>
            <a:pPr lvl="0" algn="just"/>
            <a:r>
              <a:rPr lang="en-US" b="1" dirty="0" smtClean="0"/>
              <a:t>Polyethylene </a:t>
            </a:r>
            <a:r>
              <a:rPr lang="en-US" b="1" dirty="0"/>
              <a:t>Glycol 400: </a:t>
            </a:r>
            <a:r>
              <a:rPr lang="en-US" dirty="0"/>
              <a:t>It is miscible with water, </a:t>
            </a:r>
            <a:r>
              <a:rPr lang="en-US" dirty="0" smtClean="0"/>
              <a:t>acetone </a:t>
            </a:r>
            <a:r>
              <a:rPr lang="en-US" dirty="0"/>
              <a:t>and alcohol</a:t>
            </a:r>
            <a:r>
              <a:rPr lang="en-US" dirty="0" smtClean="0"/>
              <a:t>. It </a:t>
            </a:r>
            <a:r>
              <a:rPr lang="en-US" dirty="0"/>
              <a:t>dissolve many water soluble organic compounds and contain water insoluble substance e.g. Acetyl salicylic acid, theophylline</a:t>
            </a:r>
            <a:r>
              <a:rPr lang="en-US" dirty="0" smtClean="0"/>
              <a:t>.</a:t>
            </a:r>
            <a:endParaRPr lang="en-GB" dirty="0"/>
          </a:p>
          <a:p>
            <a:pPr marL="0" lvl="0" indent="0" algn="just">
              <a:buNone/>
            </a:pPr>
            <a:r>
              <a:rPr lang="en-US" b="1" dirty="0"/>
              <a:t> </a:t>
            </a:r>
            <a:endParaRPr lang="en-GB" dirty="0"/>
          </a:p>
          <a:p>
            <a:pPr lvl="0" algn="just"/>
            <a:r>
              <a:rPr lang="en-US" b="1" dirty="0"/>
              <a:t>Chloroform: </a:t>
            </a:r>
            <a:r>
              <a:rPr lang="en-US" dirty="0"/>
              <a:t>It is miscible with alcohol, ether; benzene, solvent hexane, fixed and volatile oil .It dissolve in 210 volume of water. It is not flammable but its vapor is harmful and toxic.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07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80288"/>
          </a:xfrm>
        </p:spPr>
        <p:txBody>
          <a:bodyPr>
            <a:normAutofit/>
          </a:bodyPr>
          <a:lstStyle/>
          <a:p>
            <a:r>
              <a:rPr lang="en-US" sz="4000" b="1" dirty="0"/>
              <a:t>Effect of other substances on solubility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The solubility of substance </a:t>
            </a:r>
            <a:r>
              <a:rPr lang="en-US" sz="2000" dirty="0" smtClean="0"/>
              <a:t>depends </a:t>
            </a:r>
            <a:r>
              <a:rPr lang="en-US" sz="2000" dirty="0"/>
              <a:t>on the type and concentration of other substance in the solution.</a:t>
            </a:r>
            <a:endParaRPr lang="en-GB" sz="2000" dirty="0"/>
          </a:p>
          <a:p>
            <a:pPr algn="just"/>
            <a:r>
              <a:rPr lang="en-US" sz="2000" dirty="0" smtClean="0"/>
              <a:t>The solubility </a:t>
            </a:r>
            <a:r>
              <a:rPr lang="en-US" sz="2000" dirty="0"/>
              <a:t>of slightly soluble electrolytes is reduced by addition of second salt which contain a common </a:t>
            </a:r>
            <a:r>
              <a:rPr lang="en-US" sz="2000" dirty="0" smtClean="0"/>
              <a:t>ion</a:t>
            </a:r>
          </a:p>
          <a:p>
            <a:pPr marL="0" indent="0" algn="just">
              <a:buNone/>
            </a:pPr>
            <a:endParaRPr lang="en-GB" sz="2000" dirty="0"/>
          </a:p>
          <a:p>
            <a:pPr marL="0" indent="0" algn="just">
              <a:buNone/>
            </a:pPr>
            <a:r>
              <a:rPr lang="en-US" sz="2000" dirty="0" smtClean="0"/>
              <a:t>          </a:t>
            </a:r>
            <a:r>
              <a:rPr lang="en-US" sz="2000" dirty="0" err="1" smtClean="0"/>
              <a:t>AgCl</a:t>
            </a:r>
            <a:r>
              <a:rPr lang="en-US" sz="2000" dirty="0" smtClean="0"/>
              <a:t>                                   </a:t>
            </a:r>
            <a:r>
              <a:rPr lang="en-US" sz="2000" dirty="0"/>
              <a:t>Ag + Cl</a:t>
            </a:r>
            <a:endParaRPr lang="en-GB" sz="2000" dirty="0"/>
          </a:p>
          <a:p>
            <a:pPr marL="0" indent="0" algn="just">
              <a:buNone/>
            </a:pPr>
            <a:r>
              <a:rPr lang="en-US" sz="2000" dirty="0" smtClean="0"/>
              <a:t>         </a:t>
            </a:r>
            <a:r>
              <a:rPr lang="en-US" sz="2000" dirty="0" err="1"/>
              <a:t>NaCl</a:t>
            </a:r>
            <a:r>
              <a:rPr lang="en-US" sz="2000" dirty="0"/>
              <a:t>                                    Na + </a:t>
            </a:r>
            <a:r>
              <a:rPr lang="en-US" sz="2000" dirty="0" smtClean="0"/>
              <a:t>Cl</a:t>
            </a:r>
          </a:p>
          <a:p>
            <a:pPr marL="0" indent="0" algn="just">
              <a:buNone/>
            </a:pPr>
            <a:endParaRPr lang="en-GB" sz="2000" dirty="0"/>
          </a:p>
          <a:p>
            <a:pPr algn="just"/>
            <a:r>
              <a:rPr lang="en-US" sz="2000" dirty="0"/>
              <a:t>The common ion may form complex with slightly soluble electrolyte may lead to increase the solubility of </a:t>
            </a:r>
            <a:r>
              <a:rPr lang="en-US" sz="2000" dirty="0" smtClean="0"/>
              <a:t>salts e.g</a:t>
            </a:r>
            <a:r>
              <a:rPr lang="en-US" sz="2000" dirty="0"/>
              <a:t>. Mercuric iodide is insoluble in water yet it dissolved by solution of soluble </a:t>
            </a:r>
            <a:r>
              <a:rPr lang="en-US" sz="2000" dirty="0" smtClean="0"/>
              <a:t>iodides.</a:t>
            </a:r>
          </a:p>
          <a:p>
            <a:pPr marL="0" indent="0" algn="just">
              <a:buNone/>
            </a:pPr>
            <a:endParaRPr lang="en-GB" sz="2000" dirty="0"/>
          </a:p>
          <a:p>
            <a:pPr algn="just"/>
            <a:r>
              <a:rPr lang="en-US" sz="2000" b="1" dirty="0"/>
              <a:t>Note: </a:t>
            </a:r>
            <a:r>
              <a:rPr lang="en-US" sz="2000" dirty="0"/>
              <a:t>Most volatile oils such as </a:t>
            </a:r>
            <a:r>
              <a:rPr lang="en-US" sz="2000" dirty="0" smtClean="0"/>
              <a:t>peppermint, rose </a:t>
            </a:r>
            <a:r>
              <a:rPr lang="en-US" sz="2000" dirty="0"/>
              <a:t>and citrus oils are only very slightly soluble in water but they may be solubilized by the use of certain nonionic surfactant.</a:t>
            </a:r>
            <a:endParaRPr lang="en-GB" sz="2000" dirty="0"/>
          </a:p>
          <a:p>
            <a:pPr algn="just"/>
            <a:endParaRPr lang="en-GB" sz="2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5000" y="29718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905000" y="31242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05000" y="34290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38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Expression of solubility:</a:t>
            </a:r>
            <a:endParaRPr lang="en-GB" sz="2400" dirty="0"/>
          </a:p>
          <a:p>
            <a:pPr algn="just"/>
            <a:r>
              <a:rPr lang="en-US" sz="2400" dirty="0"/>
              <a:t>The solubility of substance may expressed in various ways but usually it is designated as the number of mL of solvent required to dissolve 1 g of solute or 1 mL of substance that are liquids at </a:t>
            </a:r>
            <a:r>
              <a:rPr lang="en-US" sz="2400" dirty="0" smtClean="0"/>
              <a:t>25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C. 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 smtClean="0"/>
          </a:p>
          <a:p>
            <a:pPr algn="just"/>
            <a:r>
              <a:rPr lang="en-US" dirty="0"/>
              <a:t>If the solubility of substance has been determined accurately it may be used as an index of purity for that substance.</a:t>
            </a:r>
            <a:endParaRPr lang="en-GB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99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59131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Relative terms of solubility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724400"/>
          </a:xfrm>
        </p:spPr>
        <p:txBody>
          <a:bodyPr>
            <a:normAutofit/>
          </a:bodyPr>
          <a:lstStyle/>
          <a:p>
            <a:r>
              <a:rPr lang="en-US" dirty="0"/>
              <a:t>The solubility of a substance in a given solvent may be determined by preparing a saturated solution of it at a specific temperature and by determining by chemical analysis the amount of chemical dissolved in a given weight of solution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When the exact solubility has not been determined, general expressions of relative solubility may be used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12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106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algn="just"/>
            <a:endParaRPr lang="en-US" dirty="0" smtClean="0"/>
          </a:p>
          <a:p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552700"/>
            <a:ext cx="5334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533400" y="1371600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These terms are defined in the USP and presented in  the following table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7194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458200" cy="5791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b="1" dirty="0"/>
              <a:t>Solvents for pharmaceutical use:</a:t>
            </a:r>
            <a:endParaRPr lang="en-GB" sz="3000" dirty="0"/>
          </a:p>
          <a:p>
            <a:pPr marL="0" lv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US" dirty="0"/>
              <a:t>The choice of suitable solvent for pharmaceutical use depends on:</a:t>
            </a:r>
            <a:endParaRPr lang="en-GB" dirty="0"/>
          </a:p>
          <a:p>
            <a:pPr lvl="0" algn="just"/>
            <a:r>
              <a:rPr lang="en-US" dirty="0"/>
              <a:t>Toxicity: Not toxic mean there is no harmful effect on body.</a:t>
            </a:r>
            <a:endParaRPr lang="en-GB" dirty="0"/>
          </a:p>
          <a:p>
            <a:pPr lvl="0" algn="just"/>
            <a:r>
              <a:rPr lang="en-US" dirty="0"/>
              <a:t>Volatility: In case of volatility, </a:t>
            </a:r>
            <a:r>
              <a:rPr lang="en-US" dirty="0" smtClean="0"/>
              <a:t>it </a:t>
            </a:r>
            <a:r>
              <a:rPr lang="en-US" dirty="0"/>
              <a:t>evaporates and </a:t>
            </a:r>
            <a:r>
              <a:rPr lang="en-US" dirty="0" smtClean="0"/>
              <a:t>lead </a:t>
            </a:r>
            <a:r>
              <a:rPr lang="en-US" dirty="0"/>
              <a:t>to precipitate the active ingredient and it may become toxic or harmful. Therefore, it should store in cool place and in a well closed container.  </a:t>
            </a:r>
            <a:endParaRPr lang="en-GB" dirty="0"/>
          </a:p>
          <a:p>
            <a:pPr lvl="0" algn="just"/>
            <a:r>
              <a:rPr lang="en-US" dirty="0"/>
              <a:t>Stability: In case of stability, it should not interact with active ingredient or the added substances and should be stable on storage condition and protect the active ingredient stable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36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71500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US" b="1" dirty="0"/>
              <a:t>Water:</a:t>
            </a:r>
            <a:r>
              <a:rPr lang="en-US" dirty="0"/>
              <a:t> Good solvent for many inorganic salts and many organic compound .Its miscibility with other solvents such as alcohol and glycerin make it useful vehicle for many pharmaceutical preparation</a:t>
            </a:r>
            <a:r>
              <a:rPr lang="en-US" dirty="0" smtClean="0"/>
              <a:t>.</a:t>
            </a:r>
          </a:p>
          <a:p>
            <a:pPr marL="0" lvl="0" indent="0" algn="just">
              <a:buNone/>
            </a:pPr>
            <a:endParaRPr lang="en-US" dirty="0" smtClean="0"/>
          </a:p>
          <a:p>
            <a:pPr lvl="0" algn="just"/>
            <a:r>
              <a:rPr lang="en-US" b="1" dirty="0"/>
              <a:t>Alcohol: </a:t>
            </a:r>
            <a:r>
              <a:rPr lang="en-US" dirty="0"/>
              <a:t>Ethyl alcohol, ethanol, (94.9-96 % by volume 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OH</a:t>
            </a:r>
            <a:r>
              <a:rPr lang="en-US" dirty="0" smtClean="0"/>
              <a:t>). It </a:t>
            </a:r>
            <a:r>
              <a:rPr lang="en-US" dirty="0"/>
              <a:t>is good solvent for many organic substances both natural and </a:t>
            </a:r>
            <a:r>
              <a:rPr lang="en-US" dirty="0" smtClean="0"/>
              <a:t>synthetic. </a:t>
            </a:r>
          </a:p>
          <a:p>
            <a:pPr lvl="0" algn="just"/>
            <a:r>
              <a:rPr lang="en-US" dirty="0" smtClean="0"/>
              <a:t>It </a:t>
            </a:r>
            <a:r>
              <a:rPr lang="en-US" dirty="0"/>
              <a:t>dissolves important plant constituents such as resins, volatile oil, alkaloids, and glycosides and it is also used in liquid product as antimicrobial preservatives alone or as a co-preservative with other preservatives like parabens.</a:t>
            </a:r>
            <a:endParaRPr lang="en-GB" dirty="0"/>
          </a:p>
          <a:p>
            <a:pPr algn="just"/>
            <a:r>
              <a:rPr lang="en-US" dirty="0"/>
              <a:t> Alcohol produce solution has greater stability than their aqueous counter parts.</a:t>
            </a:r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03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86740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Hydroalcoholic</a:t>
            </a:r>
            <a:r>
              <a:rPr lang="en-US" dirty="0"/>
              <a:t> liquids are commonly used as solvents for plant </a:t>
            </a:r>
            <a:r>
              <a:rPr lang="en-US" dirty="0" smtClean="0"/>
              <a:t>constituents because they effectively dissolve the active principles. </a:t>
            </a:r>
            <a:r>
              <a:rPr lang="en-US" dirty="0"/>
              <a:t>They don’t dissolve therapeutically inert plant material like gums and starches.</a:t>
            </a:r>
            <a:endParaRPr lang="en-GB" dirty="0"/>
          </a:p>
          <a:p>
            <a:pPr algn="just"/>
            <a:r>
              <a:rPr lang="en-US" dirty="0" smtClean="0"/>
              <a:t>Alcohol </a:t>
            </a:r>
            <a:r>
              <a:rPr lang="en-US" dirty="0"/>
              <a:t>is frequently used with other solvents, as glycols and glycerin to reduce the amount of alcohol required. </a:t>
            </a:r>
            <a:r>
              <a:rPr lang="en-US" dirty="0" smtClean="0"/>
              <a:t>so </a:t>
            </a:r>
            <a:r>
              <a:rPr lang="en-US" dirty="0"/>
              <a:t>the recommended alcohol content limit is as follows:</a:t>
            </a:r>
            <a:endParaRPr lang="en-GB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For OTC oral products intended for children under 6 years of age, the recommended alcohol limit is 0.5%</a:t>
            </a:r>
            <a:endParaRPr lang="en-GB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For product intended for children 6 to 12 years of age the recommended limit is 5%</a:t>
            </a:r>
            <a:endParaRPr lang="en-GB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For products recommended for children over 12 year and for adults, the recommended limit is 10%.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373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91200"/>
          </a:xfrm>
        </p:spPr>
        <p:txBody>
          <a:bodyPr>
            <a:normAutofit/>
          </a:bodyPr>
          <a:lstStyle/>
          <a:p>
            <a:pPr lvl="0" algn="just"/>
            <a:r>
              <a:rPr lang="en-US" b="1" dirty="0"/>
              <a:t>Diluted </a:t>
            </a:r>
            <a:r>
              <a:rPr lang="en-US" b="1" dirty="0" smtClean="0"/>
              <a:t>Alcohol</a:t>
            </a:r>
            <a:r>
              <a:rPr lang="en-US" dirty="0" smtClean="0"/>
              <a:t>: </a:t>
            </a:r>
            <a:r>
              <a:rPr lang="en-US" dirty="0"/>
              <a:t>NF 49-50%:  is prepared by mixing equal volume of </a:t>
            </a:r>
            <a:r>
              <a:rPr lang="en-US" dirty="0" smtClean="0"/>
              <a:t>alcohol and water used </a:t>
            </a:r>
            <a:r>
              <a:rPr lang="en-US" dirty="0"/>
              <a:t>in manufacture of certain preparation. </a:t>
            </a:r>
            <a:endParaRPr lang="en-US" dirty="0" smtClean="0"/>
          </a:p>
          <a:p>
            <a:pPr marL="0" lvl="0" indent="0" algn="just">
              <a:buNone/>
            </a:pPr>
            <a:r>
              <a:rPr lang="en-US" dirty="0"/>
              <a:t> </a:t>
            </a:r>
            <a:endParaRPr lang="en-GB" dirty="0"/>
          </a:p>
          <a:p>
            <a:pPr lvl="0" algn="just"/>
            <a:r>
              <a:rPr lang="en-US" b="1" dirty="0"/>
              <a:t>Dehydrated alcohol:</a:t>
            </a:r>
            <a:r>
              <a:rPr lang="en-US" dirty="0"/>
              <a:t> 99.5% by volume 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OH (absolute alcohol).It is practically free from water so it has greater range of solvent power.</a:t>
            </a:r>
            <a:endParaRPr lang="en-GB" dirty="0"/>
          </a:p>
          <a:p>
            <a:pPr marL="0" indent="0" algn="just">
              <a:buNone/>
            </a:pPr>
            <a:endParaRPr lang="en-GB" dirty="0"/>
          </a:p>
          <a:p>
            <a:pPr lvl="0" algn="just"/>
            <a:r>
              <a:rPr lang="en-US" b="1" dirty="0"/>
              <a:t>Isopropyl alcohol: </a:t>
            </a:r>
            <a:r>
              <a:rPr lang="en-US" dirty="0"/>
              <a:t>Used in cosmetic and dermatologic formulation.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17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781</TotalTime>
  <Words>786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Pharmaceutical Technology </vt:lpstr>
      <vt:lpstr>Effect of other substances on solubility</vt:lpstr>
      <vt:lpstr>PowerPoint Presentation</vt:lpstr>
      <vt:lpstr>Relative terms of solubility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Habeeb</dc:creator>
  <cp:lastModifiedBy>Habeeb</cp:lastModifiedBy>
  <cp:revision>50</cp:revision>
  <dcterms:created xsi:type="dcterms:W3CDTF">2017-10-01T17:37:03Z</dcterms:created>
  <dcterms:modified xsi:type="dcterms:W3CDTF">2017-10-08T07:59:11Z</dcterms:modified>
</cp:coreProperties>
</file>