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7" r:id="rId2"/>
    <p:sldId id="260" r:id="rId3"/>
    <p:sldId id="271" r:id="rId4"/>
    <p:sldId id="272" r:id="rId5"/>
    <p:sldId id="258" r:id="rId6"/>
    <p:sldId id="259" r:id="rId7"/>
    <p:sldId id="261" r:id="rId8"/>
    <p:sldId id="262" r:id="rId9"/>
    <p:sldId id="263" r:id="rId10"/>
    <p:sldId id="264" r:id="rId11"/>
    <p:sldId id="265" r:id="rId12"/>
    <p:sldId id="273" r:id="rId13"/>
    <p:sldId id="266" r:id="rId14"/>
    <p:sldId id="267" r:id="rId15"/>
    <p:sldId id="268" r:id="rId16"/>
    <p:sldId id="274"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17" y="-149"/>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D8A443B-B62C-44D5-930C-C1D67C2F8966}" type="datetimeFigureOut">
              <a:rPr lang="en-GB" smtClean="0"/>
              <a:t>08/10/2017</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0B4D7A3B-38F8-4D30-85B6-9B1A11CF9A6A}"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8A443B-B62C-44D5-930C-C1D67C2F8966}" type="datetimeFigureOut">
              <a:rPr lang="en-GB" smtClean="0"/>
              <a:t>08/10/2017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8A443B-B62C-44D5-930C-C1D67C2F8966}" type="datetimeFigureOut">
              <a:rPr lang="en-GB" smtClean="0"/>
              <a:t>08/10/2017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8A443B-B62C-44D5-930C-C1D67C2F8966}" type="datetimeFigureOut">
              <a:rPr lang="en-GB" smtClean="0"/>
              <a:t>08/10/2017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D8A443B-B62C-44D5-930C-C1D67C2F8966}" type="datetimeFigureOut">
              <a:rPr lang="en-GB" smtClean="0"/>
              <a:t>08/10/2017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8A443B-B62C-44D5-930C-C1D67C2F8966}" type="datetimeFigureOut">
              <a:rPr lang="en-GB" smtClean="0"/>
              <a:t>08/10/2017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D8A443B-B62C-44D5-930C-C1D67C2F8966}" type="datetimeFigureOut">
              <a:rPr lang="en-GB" smtClean="0"/>
              <a:t>08/10/2017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8A443B-B62C-44D5-930C-C1D67C2F8966}" type="datetimeFigureOut">
              <a:rPr lang="en-GB" smtClean="0"/>
              <a:t>08/10/2017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A443B-B62C-44D5-930C-C1D67C2F8966}" type="datetimeFigureOut">
              <a:rPr lang="en-GB" smtClean="0"/>
              <a:t>08/10/2017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8A443B-B62C-44D5-930C-C1D67C2F8966}" type="datetimeFigureOut">
              <a:rPr lang="en-GB" smtClean="0"/>
              <a:t>08/10/2017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D8A443B-B62C-44D5-930C-C1D67C2F8966}" type="datetimeFigureOut">
              <a:rPr lang="en-GB" smtClean="0"/>
              <a:t>08/10/2017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0B4D7A3B-38F8-4D30-85B6-9B1A11CF9A6A}"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D8A443B-B62C-44D5-930C-C1D67C2F8966}" type="datetimeFigureOut">
              <a:rPr lang="en-GB" smtClean="0"/>
              <a:t>08/10/2017</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4D7A3B-38F8-4D30-85B6-9B1A11CF9A6A}"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229600" cy="1143000"/>
          </a:xfrm>
        </p:spPr>
        <p:txBody>
          <a:bodyPr/>
          <a:lstStyle/>
          <a:p>
            <a:pPr algn="ctr"/>
            <a:r>
              <a:rPr lang="en-GB" b="1" dirty="0" smtClean="0"/>
              <a:t>Pharmaceutical Technology </a:t>
            </a:r>
            <a:endParaRPr lang="en-GB" b="1" dirty="0"/>
          </a:p>
        </p:txBody>
      </p:sp>
      <p:sp>
        <p:nvSpPr>
          <p:cNvPr id="3" name="Content Placeholder 2"/>
          <p:cNvSpPr>
            <a:spLocks noGrp="1"/>
          </p:cNvSpPr>
          <p:nvPr>
            <p:ph idx="1"/>
          </p:nvPr>
        </p:nvSpPr>
        <p:spPr>
          <a:xfrm>
            <a:off x="457200" y="4648200"/>
            <a:ext cx="8229600" cy="1981200"/>
          </a:xfrm>
        </p:spPr>
        <p:txBody>
          <a:bodyPr>
            <a:normAutofit fontScale="92500" lnSpcReduction="10000"/>
          </a:bodyPr>
          <a:lstStyle/>
          <a:p>
            <a:pPr marL="0" indent="0" algn="ctr">
              <a:buNone/>
            </a:pPr>
            <a:r>
              <a:rPr lang="en-GB" dirty="0" err="1" smtClean="0"/>
              <a:t>Lec</a:t>
            </a:r>
            <a:r>
              <a:rPr lang="en-GB" dirty="0" smtClean="0"/>
              <a:t> 1-2</a:t>
            </a:r>
          </a:p>
          <a:p>
            <a:pPr marL="0" indent="0" algn="ctr">
              <a:buNone/>
            </a:pPr>
            <a:r>
              <a:rPr lang="en-GB" dirty="0" smtClean="0"/>
              <a:t>03/10/2017</a:t>
            </a:r>
            <a:endParaRPr lang="en-GB" dirty="0" smtClean="0"/>
          </a:p>
          <a:p>
            <a:pPr marL="0" indent="0" algn="ctr">
              <a:buNone/>
            </a:pPr>
            <a:endParaRPr lang="en-GB" dirty="0"/>
          </a:p>
          <a:p>
            <a:pPr marL="0" indent="0" algn="ctr">
              <a:buNone/>
            </a:pPr>
            <a:r>
              <a:rPr lang="en-GB" dirty="0" smtClean="0"/>
              <a:t>Dr </a:t>
            </a:r>
            <a:r>
              <a:rPr lang="en-GB" dirty="0" err="1" smtClean="0"/>
              <a:t>Athmar</a:t>
            </a:r>
            <a:r>
              <a:rPr lang="en-GB" dirty="0" smtClean="0"/>
              <a:t> </a:t>
            </a:r>
            <a:r>
              <a:rPr lang="en-GB" dirty="0" err="1" smtClean="0"/>
              <a:t>Dhahir</a:t>
            </a:r>
            <a:r>
              <a:rPr lang="en-GB" dirty="0" smtClean="0"/>
              <a:t> </a:t>
            </a:r>
            <a:r>
              <a:rPr lang="en-GB" dirty="0" err="1" smtClean="0"/>
              <a:t>Habeeb</a:t>
            </a:r>
            <a:endParaRPr lang="en-GB" dirty="0" smtClean="0"/>
          </a:p>
          <a:p>
            <a:pPr marL="0" indent="0" algn="ctr">
              <a:buNone/>
            </a:pPr>
            <a:r>
              <a:rPr lang="en-GB" sz="2000" dirty="0" smtClean="0"/>
              <a:t>PhD in Industrial pharmacy and pharmaceutical formulations </a:t>
            </a:r>
            <a:endParaRPr lang="en-GB" sz="2000" dirty="0"/>
          </a:p>
        </p:txBody>
      </p:sp>
    </p:spTree>
    <p:extLst>
      <p:ext uri="{BB962C8B-B14F-4D97-AF65-F5344CB8AC3E}">
        <p14:creationId xmlns:p14="http://schemas.microsoft.com/office/powerpoint/2010/main" val="252665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791200"/>
          </a:xfrm>
        </p:spPr>
        <p:txBody>
          <a:bodyPr>
            <a:normAutofit fontScale="92500" lnSpcReduction="10000"/>
          </a:bodyPr>
          <a:lstStyle/>
          <a:p>
            <a:pPr marL="0" indent="0" algn="just">
              <a:buNone/>
            </a:pPr>
            <a:r>
              <a:rPr lang="en-US" b="1" dirty="0"/>
              <a:t>Solubility against rate of solution</a:t>
            </a:r>
            <a:r>
              <a:rPr lang="en-US" b="1" dirty="0" smtClean="0"/>
              <a:t>:</a:t>
            </a:r>
            <a:r>
              <a:rPr lang="en-US" dirty="0"/>
              <a:t> </a:t>
            </a:r>
            <a:endParaRPr lang="en-GB" dirty="0"/>
          </a:p>
          <a:p>
            <a:pPr algn="just"/>
            <a:r>
              <a:rPr lang="en-US" dirty="0"/>
              <a:t>A distinction should be made between degree of solubility and rate of solution, </a:t>
            </a:r>
            <a:endParaRPr lang="en-US" dirty="0" smtClean="0"/>
          </a:p>
          <a:p>
            <a:pPr algn="just"/>
            <a:r>
              <a:rPr lang="en-US" dirty="0" smtClean="0"/>
              <a:t>Rate </a:t>
            </a:r>
            <a:r>
              <a:rPr lang="en-US" dirty="0"/>
              <a:t>of dissolution  is the speed at which the solute goes into solution </a:t>
            </a:r>
            <a:endParaRPr lang="en-US" dirty="0" smtClean="0"/>
          </a:p>
          <a:p>
            <a:pPr marL="0" indent="0" algn="just">
              <a:buNone/>
            </a:pPr>
            <a:r>
              <a:rPr lang="en-US" dirty="0"/>
              <a:t> </a:t>
            </a:r>
            <a:r>
              <a:rPr lang="en-US" dirty="0" smtClean="0"/>
              <a:t>                   Rate of solution = </a:t>
            </a:r>
            <a:r>
              <a:rPr lang="en-US" dirty="0"/>
              <a:t>ΔC/</a:t>
            </a:r>
            <a:r>
              <a:rPr lang="en-US" dirty="0" err="1"/>
              <a:t>Δt</a:t>
            </a:r>
            <a:r>
              <a:rPr lang="en-US" dirty="0"/>
              <a:t> = mg/ml/min.</a:t>
            </a:r>
            <a:endParaRPr lang="en-GB" dirty="0"/>
          </a:p>
          <a:p>
            <a:pPr marL="0" indent="0" algn="just">
              <a:buNone/>
            </a:pPr>
            <a:r>
              <a:rPr lang="en-US" dirty="0"/>
              <a:t>Rate of dissolution depends on:</a:t>
            </a:r>
            <a:endParaRPr lang="en-GB" dirty="0"/>
          </a:p>
          <a:p>
            <a:pPr marL="0" indent="0" algn="just">
              <a:buNone/>
            </a:pPr>
            <a:r>
              <a:rPr lang="en-US" b="1" dirty="0"/>
              <a:t>Particle size of solute:</a:t>
            </a:r>
            <a:r>
              <a:rPr lang="en-US" dirty="0"/>
              <a:t> Reduction in particle size results in increase S.A. and increase rate of solution</a:t>
            </a:r>
            <a:r>
              <a:rPr lang="en-US" dirty="0" smtClean="0"/>
              <a:t>. </a:t>
            </a:r>
          </a:p>
          <a:p>
            <a:pPr marL="0" indent="0" algn="just">
              <a:buNone/>
            </a:pPr>
            <a:r>
              <a:rPr lang="en-US" b="1" dirty="0" smtClean="0"/>
              <a:t>Agitation</a:t>
            </a:r>
            <a:r>
              <a:rPr lang="en-US" b="1" dirty="0"/>
              <a:t>: </a:t>
            </a:r>
            <a:r>
              <a:rPr lang="en-US" dirty="0"/>
              <a:t>Increase</a:t>
            </a:r>
            <a:r>
              <a:rPr lang="en-US" b="1" dirty="0"/>
              <a:t> </a:t>
            </a:r>
            <a:r>
              <a:rPr lang="en-US" dirty="0"/>
              <a:t>agitation result in</a:t>
            </a:r>
            <a:r>
              <a:rPr lang="en-US" b="1" dirty="0"/>
              <a:t> </a:t>
            </a:r>
            <a:r>
              <a:rPr lang="en-US" dirty="0"/>
              <a:t>increase rate of solution by removing the more concentrated solution from the surface of solute and bringing in less concentrated solvent. </a:t>
            </a:r>
            <a:endParaRPr lang="en-GB" dirty="0"/>
          </a:p>
          <a:p>
            <a:pPr marL="0" lvl="0" indent="0" algn="just">
              <a:buNone/>
            </a:pPr>
            <a:r>
              <a:rPr lang="en-US" b="1" dirty="0"/>
              <a:t>Heating: </a:t>
            </a:r>
            <a:r>
              <a:rPr lang="en-US" dirty="0"/>
              <a:t>Results in</a:t>
            </a:r>
            <a:r>
              <a:rPr lang="en-US" b="1" dirty="0"/>
              <a:t> </a:t>
            </a:r>
            <a:r>
              <a:rPr lang="en-US" dirty="0"/>
              <a:t>increase solubility by increase the frequency with which solvent molecule collides with the surface of dissolving material.</a:t>
            </a:r>
            <a:endParaRPr lang="en-GB" dirty="0"/>
          </a:p>
          <a:p>
            <a:endParaRPr lang="en-GB" dirty="0"/>
          </a:p>
        </p:txBody>
      </p:sp>
    </p:spTree>
    <p:extLst>
      <p:ext uri="{BB962C8B-B14F-4D97-AF65-F5344CB8AC3E}">
        <p14:creationId xmlns:p14="http://schemas.microsoft.com/office/powerpoint/2010/main" val="1713175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533400"/>
          </a:xfrm>
        </p:spPr>
        <p:txBody>
          <a:bodyPr>
            <a:normAutofit fontScale="90000"/>
          </a:bodyPr>
          <a:lstStyle/>
          <a:p>
            <a:r>
              <a:rPr lang="en-US" b="1" dirty="0"/>
              <a:t>Factors affecting </a:t>
            </a:r>
            <a:r>
              <a:rPr lang="en-US" b="1" dirty="0" smtClean="0"/>
              <a:t>solubility</a:t>
            </a:r>
            <a:endParaRPr lang="en-GB" dirty="0"/>
          </a:p>
        </p:txBody>
      </p:sp>
      <p:sp>
        <p:nvSpPr>
          <p:cNvPr id="3" name="Content Placeholder 2"/>
          <p:cNvSpPr>
            <a:spLocks noGrp="1"/>
          </p:cNvSpPr>
          <p:nvPr>
            <p:ph idx="1"/>
          </p:nvPr>
        </p:nvSpPr>
        <p:spPr>
          <a:xfrm>
            <a:off x="228600" y="990600"/>
            <a:ext cx="6553200" cy="3200400"/>
          </a:xfrm>
        </p:spPr>
        <p:txBody>
          <a:bodyPr>
            <a:normAutofit lnSpcReduction="10000"/>
          </a:bodyPr>
          <a:lstStyle/>
          <a:p>
            <a:pPr marL="0" lvl="0" indent="0">
              <a:buNone/>
            </a:pPr>
            <a:r>
              <a:rPr lang="en-US" b="1" dirty="0" smtClean="0"/>
              <a:t>Effect </a:t>
            </a:r>
            <a:r>
              <a:rPr lang="en-US" b="1" dirty="0"/>
              <a:t>of molecular structure :</a:t>
            </a:r>
            <a:endParaRPr lang="en-GB" dirty="0"/>
          </a:p>
          <a:p>
            <a:pPr algn="just"/>
            <a:r>
              <a:rPr lang="en-US" dirty="0"/>
              <a:t>The more nearly solute and solvent are alike molecular structure the greater the solubility of one in the other. </a:t>
            </a:r>
            <a:endParaRPr lang="en-US" dirty="0" smtClean="0"/>
          </a:p>
          <a:p>
            <a:pPr algn="just"/>
            <a:r>
              <a:rPr lang="en-US" dirty="0" smtClean="0"/>
              <a:t>Water </a:t>
            </a:r>
            <a:r>
              <a:rPr lang="en-US" dirty="0"/>
              <a:t>is composed of covalent molecules which are described as polar structures with strong dipole characteristics (negative and positive regions</a:t>
            </a:r>
            <a:r>
              <a:rPr lang="en-US" dirty="0" smtClean="0"/>
              <a:t>).</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1800" y="1589629"/>
            <a:ext cx="2286000" cy="1942241"/>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8600" y="4541520"/>
            <a:ext cx="5029200" cy="2195639"/>
          </a:xfrm>
          <a:prstGeom prst="rect">
            <a:avLst/>
          </a:prstGeom>
        </p:spPr>
      </p:pic>
      <p:sp>
        <p:nvSpPr>
          <p:cNvPr id="7" name="TextBox 6"/>
          <p:cNvSpPr txBox="1"/>
          <p:nvPr/>
        </p:nvSpPr>
        <p:spPr>
          <a:xfrm>
            <a:off x="152400" y="4579620"/>
            <a:ext cx="3733800" cy="2215991"/>
          </a:xfrm>
          <a:prstGeom prst="rect">
            <a:avLst/>
          </a:prstGeom>
          <a:noFill/>
        </p:spPr>
        <p:txBody>
          <a:bodyPr wrap="square" rtlCol="0">
            <a:spAutoFit/>
          </a:bodyPr>
          <a:lstStyle/>
          <a:p>
            <a:pPr algn="just"/>
            <a:r>
              <a:rPr lang="en-US" sz="2400" dirty="0"/>
              <a:t>Polar solvents like water will dissolve salts and other electrolyte readily so they are poor solvents for non polar substances.</a:t>
            </a:r>
            <a:endParaRPr lang="en-GB" sz="2400" dirty="0"/>
          </a:p>
          <a:p>
            <a:endParaRPr lang="en-GB" dirty="0"/>
          </a:p>
        </p:txBody>
      </p:sp>
    </p:spTree>
    <p:extLst>
      <p:ext uri="{BB962C8B-B14F-4D97-AF65-F5344CB8AC3E}">
        <p14:creationId xmlns:p14="http://schemas.microsoft.com/office/powerpoint/2010/main" val="3222998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827" y="1118235"/>
            <a:ext cx="8229600" cy="4389120"/>
          </a:xfrm>
        </p:spPr>
        <p:txBody>
          <a:bodyPr/>
          <a:lstStyle/>
          <a:p>
            <a:pPr algn="just"/>
            <a:r>
              <a:rPr lang="en-US" dirty="0"/>
              <a:t>Polar liquids may act as solvent when it and solute are capable of complexation by H-bound formation e.g. water and alcohol of low </a:t>
            </a:r>
            <a:r>
              <a:rPr lang="en-US" dirty="0" err="1"/>
              <a:t>M.wt</a:t>
            </a:r>
            <a:r>
              <a:rPr lang="en-US" dirty="0" smtClean="0"/>
              <a:t>. As </a:t>
            </a:r>
            <a:r>
              <a:rPr lang="en-US" dirty="0"/>
              <a:t>the M </a:t>
            </a:r>
            <a:r>
              <a:rPr lang="en-US" dirty="0" err="1"/>
              <a:t>wt</a:t>
            </a:r>
            <a:r>
              <a:rPr lang="en-US" dirty="0"/>
              <a:t> of alcohol increased resulted in decrease polarity and decrease the solubility in water.</a:t>
            </a:r>
            <a:endParaRPr lang="en-GB"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657600"/>
            <a:ext cx="5823345" cy="2632710"/>
          </a:xfrm>
          <a:prstGeom prst="rect">
            <a:avLst/>
          </a:prstGeom>
        </p:spPr>
      </p:pic>
    </p:spTree>
    <p:extLst>
      <p:ext uri="{BB962C8B-B14F-4D97-AF65-F5344CB8AC3E}">
        <p14:creationId xmlns:p14="http://schemas.microsoft.com/office/powerpoint/2010/main" val="1658075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867400"/>
          </a:xfrm>
        </p:spPr>
        <p:txBody>
          <a:bodyPr>
            <a:normAutofit/>
          </a:bodyPr>
          <a:lstStyle/>
          <a:p>
            <a:r>
              <a:rPr lang="en-US" dirty="0"/>
              <a:t>Carbon tetrachloride (CCl</a:t>
            </a:r>
            <a:r>
              <a:rPr lang="en-US" baseline="-25000" dirty="0"/>
              <a:t>4 </a:t>
            </a:r>
            <a:r>
              <a:rPr lang="en-US" dirty="0"/>
              <a:t>)</a:t>
            </a:r>
            <a:r>
              <a:rPr lang="en-US" baseline="-25000" dirty="0"/>
              <a:t> </a:t>
            </a:r>
            <a:r>
              <a:rPr lang="en-US" dirty="0"/>
              <a:t>is non polar </a:t>
            </a:r>
            <a:r>
              <a:rPr lang="en-US" dirty="0" smtClean="0"/>
              <a:t>. Non polar </a:t>
            </a:r>
            <a:r>
              <a:rPr lang="en-US" dirty="0"/>
              <a:t>liquids don’t dissolve polar or slightly polar substance.</a:t>
            </a:r>
            <a:endParaRPr lang="en-GB" dirty="0"/>
          </a:p>
          <a:p>
            <a:r>
              <a:rPr lang="en-US" dirty="0" smtClean="0"/>
              <a:t>Ethyl </a:t>
            </a:r>
            <a:r>
              <a:rPr lang="en-US" dirty="0"/>
              <a:t>alcohol</a:t>
            </a:r>
            <a:r>
              <a:rPr lang="en-GB" dirty="0"/>
              <a:t> </a:t>
            </a:r>
            <a:r>
              <a:rPr lang="en-US" dirty="0" smtClean="0"/>
              <a:t>molecule</a:t>
            </a:r>
            <a:r>
              <a:rPr lang="en-GB" dirty="0"/>
              <a:t> </a:t>
            </a:r>
            <a:r>
              <a:rPr lang="en-US" dirty="0" smtClean="0"/>
              <a:t>Have</a:t>
            </a:r>
            <a:r>
              <a:rPr lang="en-US" dirty="0"/>
              <a:t>:</a:t>
            </a:r>
            <a:endParaRPr lang="en-GB" dirty="0"/>
          </a:p>
          <a:p>
            <a:pPr lvl="0"/>
            <a:r>
              <a:rPr lang="en-US" dirty="0"/>
              <a:t>5 non polar carbon –Hydrogen bond</a:t>
            </a:r>
            <a:endParaRPr lang="en-GB" dirty="0"/>
          </a:p>
          <a:p>
            <a:pPr lvl="0"/>
            <a:r>
              <a:rPr lang="en-US" dirty="0"/>
              <a:t>1 C-C bond (non polar)</a:t>
            </a:r>
            <a:endParaRPr lang="en-GB" dirty="0"/>
          </a:p>
          <a:p>
            <a:pPr lvl="0"/>
            <a:r>
              <a:rPr lang="en-US" dirty="0"/>
              <a:t>C-O bond &amp; H-O bond (polar)</a:t>
            </a:r>
            <a:endParaRPr lang="en-GB" dirty="0"/>
          </a:p>
          <a:p>
            <a:pPr marL="0" indent="0">
              <a:buNone/>
            </a:pPr>
            <a:r>
              <a:rPr lang="en-US" dirty="0"/>
              <a:t>So it is considered as good solvent for some polar and non polar substances due to the presence of distinct polar and non polar regions.</a:t>
            </a:r>
            <a:endParaRPr lang="en-GB" dirty="0"/>
          </a:p>
          <a:p>
            <a:endParaRPr lang="en-GB" dirty="0"/>
          </a:p>
        </p:txBody>
      </p:sp>
      <p:pic>
        <p:nvPicPr>
          <p:cNvPr id="4" name="Picture 3" descr="Image result for ethanol structure"/>
          <p:cNvPicPr/>
          <p:nvPr/>
        </p:nvPicPr>
        <p:blipFill>
          <a:blip r:embed="rId2" cstate="print"/>
          <a:srcRect/>
          <a:stretch>
            <a:fillRect/>
          </a:stretch>
        </p:blipFill>
        <p:spPr bwMode="auto">
          <a:xfrm>
            <a:off x="6172200" y="4495800"/>
            <a:ext cx="2362200" cy="1844040"/>
          </a:xfrm>
          <a:prstGeom prst="rect">
            <a:avLst/>
          </a:prstGeom>
          <a:noFill/>
          <a:ln w="9525">
            <a:noFill/>
            <a:miter lim="800000"/>
            <a:headEnd/>
            <a:tailEnd/>
          </a:ln>
        </p:spPr>
      </p:pic>
    </p:spTree>
    <p:extLst>
      <p:ext uri="{BB962C8B-B14F-4D97-AF65-F5344CB8AC3E}">
        <p14:creationId xmlns:p14="http://schemas.microsoft.com/office/powerpoint/2010/main" val="1741993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6019800"/>
          </a:xfrm>
        </p:spPr>
        <p:txBody>
          <a:bodyPr>
            <a:normAutofit/>
          </a:bodyPr>
          <a:lstStyle/>
          <a:p>
            <a:pPr marL="0" lvl="0" indent="0" algn="just">
              <a:buNone/>
            </a:pPr>
            <a:r>
              <a:rPr lang="en-US" dirty="0" smtClean="0"/>
              <a:t>General notes</a:t>
            </a:r>
          </a:p>
          <a:p>
            <a:pPr lvl="0" algn="just"/>
            <a:r>
              <a:rPr lang="en-US" dirty="0" smtClean="0"/>
              <a:t>The </a:t>
            </a:r>
            <a:r>
              <a:rPr lang="en-US" dirty="0"/>
              <a:t>more nearly solvents and solutes are alike structurally, the more rapidly solution takes place.</a:t>
            </a:r>
            <a:endParaRPr lang="en-GB" dirty="0"/>
          </a:p>
          <a:p>
            <a:pPr lvl="0" algn="just"/>
            <a:r>
              <a:rPr lang="en-US" dirty="0"/>
              <a:t>Polar liquids dissolve electrovalent compounds readily, but they are poor solvents for non polar substances. On other hand , non polar liquids are required for non polar solutes.</a:t>
            </a:r>
            <a:endParaRPr lang="en-GB" dirty="0"/>
          </a:p>
          <a:p>
            <a:pPr lvl="0" algn="just"/>
            <a:r>
              <a:rPr lang="en-US" dirty="0" smtClean="0"/>
              <a:t>Complex </a:t>
            </a:r>
            <a:r>
              <a:rPr lang="en-US" dirty="0"/>
              <a:t>organic compounds which have polar and non polar groups in their molecules may dissolve in polar </a:t>
            </a:r>
            <a:r>
              <a:rPr lang="en-US" dirty="0" smtClean="0"/>
              <a:t>liquids.</a:t>
            </a:r>
          </a:p>
          <a:p>
            <a:pPr lvl="0" algn="just"/>
            <a:r>
              <a:rPr lang="en-US" dirty="0" err="1" smtClean="0"/>
              <a:t>Semipolar</a:t>
            </a:r>
            <a:r>
              <a:rPr lang="en-US" dirty="0" smtClean="0"/>
              <a:t> </a:t>
            </a:r>
            <a:r>
              <a:rPr lang="en-US" dirty="0"/>
              <a:t>liquids ,such as ethyl alcohol process some of properties of both polar and nonpolar solvents.   </a:t>
            </a:r>
            <a:endParaRPr lang="en-GB" dirty="0"/>
          </a:p>
          <a:p>
            <a:endParaRPr lang="en-GB" dirty="0"/>
          </a:p>
        </p:txBody>
      </p:sp>
    </p:spTree>
    <p:extLst>
      <p:ext uri="{BB962C8B-B14F-4D97-AF65-F5344CB8AC3E}">
        <p14:creationId xmlns:p14="http://schemas.microsoft.com/office/powerpoint/2010/main" val="4235561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475488"/>
          </a:xfrm>
        </p:spPr>
        <p:txBody>
          <a:bodyPr>
            <a:noAutofit/>
          </a:bodyPr>
          <a:lstStyle/>
          <a:p>
            <a:pPr lvl="0"/>
            <a:r>
              <a:rPr lang="en-US" sz="4000" b="1" dirty="0"/>
              <a:t>Effect of pH on </a:t>
            </a:r>
            <a:r>
              <a:rPr lang="en-US" sz="4000" b="1" dirty="0" smtClean="0"/>
              <a:t>solubility</a:t>
            </a:r>
            <a:endParaRPr lang="en-GB" sz="4000" dirty="0"/>
          </a:p>
        </p:txBody>
      </p:sp>
      <p:sp>
        <p:nvSpPr>
          <p:cNvPr id="3" name="Content Placeholder 2"/>
          <p:cNvSpPr>
            <a:spLocks noGrp="1"/>
          </p:cNvSpPr>
          <p:nvPr>
            <p:ph idx="1"/>
          </p:nvPr>
        </p:nvSpPr>
        <p:spPr>
          <a:xfrm>
            <a:off x="228600" y="1219200"/>
            <a:ext cx="8686800" cy="5486400"/>
          </a:xfrm>
        </p:spPr>
        <p:txBody>
          <a:bodyPr>
            <a:normAutofit/>
          </a:bodyPr>
          <a:lstStyle/>
          <a:p>
            <a:pPr algn="just"/>
            <a:r>
              <a:rPr lang="en-US" dirty="0" smtClean="0"/>
              <a:t>Organic </a:t>
            </a:r>
            <a:r>
              <a:rPr lang="en-US" dirty="0"/>
              <a:t>substances are either weak acids or weak bases. Their aqueous solubility depends on pH of solvent. </a:t>
            </a:r>
            <a:endParaRPr lang="en-US" dirty="0" smtClean="0"/>
          </a:p>
          <a:p>
            <a:pPr algn="just"/>
            <a:r>
              <a:rPr lang="en-US" dirty="0" smtClean="0"/>
              <a:t>The </a:t>
            </a:r>
            <a:r>
              <a:rPr lang="en-US" dirty="0"/>
              <a:t>solubility in water of weak organic acids such as barbiturates &amp; sulfonamides is increased as the pH increased by addition of base .This increase in solubility is due to the formation of water soluble salts. </a:t>
            </a:r>
            <a:endParaRPr lang="en-US" dirty="0" smtClean="0"/>
          </a:p>
          <a:p>
            <a:pPr marL="0" indent="0" algn="just">
              <a:buNone/>
            </a:pPr>
            <a:r>
              <a:rPr lang="en-US" dirty="0" smtClean="0"/>
              <a:t>So:</a:t>
            </a:r>
            <a:endParaRPr lang="en-GB" dirty="0" smtClean="0"/>
          </a:p>
          <a:p>
            <a:pPr lvl="0" algn="just"/>
            <a:r>
              <a:rPr lang="en-US" dirty="0" smtClean="0"/>
              <a:t>If </a:t>
            </a:r>
            <a:r>
              <a:rPr lang="en-US" dirty="0"/>
              <a:t>the pH of Phenobarbital solution is increased above 5.5 by addition of strong base the solubility will increase.</a:t>
            </a:r>
            <a:endParaRPr lang="en-GB" dirty="0"/>
          </a:p>
          <a:p>
            <a:pPr lvl="0" algn="just"/>
            <a:r>
              <a:rPr lang="en-US" dirty="0"/>
              <a:t>If the pH of Phenobarbital solution is decrease by addition of strong acid Phenobarbital (free acid) will precipitate.</a:t>
            </a:r>
            <a:endParaRPr lang="en-GB" dirty="0"/>
          </a:p>
          <a:p>
            <a:pPr marL="0" indent="0">
              <a:buNone/>
            </a:pPr>
            <a:endParaRPr lang="en-GB" dirty="0"/>
          </a:p>
        </p:txBody>
      </p:sp>
    </p:spTree>
    <p:extLst>
      <p:ext uri="{BB962C8B-B14F-4D97-AF65-F5344CB8AC3E}">
        <p14:creationId xmlns:p14="http://schemas.microsoft.com/office/powerpoint/2010/main" val="2645156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GB" dirty="0" smtClean="0"/>
              <a:t>The solubility in water of weak organic base (alkaloids) increase as the pH decrease by addition of acid due to the formation of water soluble salts</a:t>
            </a:r>
          </a:p>
          <a:p>
            <a:pPr algn="just"/>
            <a:r>
              <a:rPr lang="en-US" dirty="0"/>
              <a:t>If the pH of aqueous solution of salt is increased by addition of base atropine (free base will be precipitate). </a:t>
            </a:r>
            <a:endParaRPr lang="en-GB" dirty="0"/>
          </a:p>
          <a:p>
            <a:endParaRPr lang="en-GB" dirty="0"/>
          </a:p>
        </p:txBody>
      </p:sp>
    </p:spTree>
    <p:extLst>
      <p:ext uri="{BB962C8B-B14F-4D97-AF65-F5344CB8AC3E}">
        <p14:creationId xmlns:p14="http://schemas.microsoft.com/office/powerpoint/2010/main" val="648379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6172200"/>
          </a:xfrm>
        </p:spPr>
        <p:txBody>
          <a:bodyPr>
            <a:normAutofit fontScale="85000" lnSpcReduction="20000"/>
          </a:bodyPr>
          <a:lstStyle/>
          <a:p>
            <a:pPr marL="0" indent="0">
              <a:buNone/>
            </a:pPr>
            <a:endParaRPr lang="en-US" dirty="0" smtClean="0"/>
          </a:p>
          <a:p>
            <a:pPr algn="just"/>
            <a:r>
              <a:rPr lang="en-US" dirty="0" smtClean="0"/>
              <a:t>At </a:t>
            </a:r>
            <a:r>
              <a:rPr lang="en-US" dirty="0"/>
              <a:t>a given pH the degree of ionization weakly acid or basic drug depends on its </a:t>
            </a:r>
            <a:r>
              <a:rPr lang="en-US" dirty="0" err="1"/>
              <a:t>pka</a:t>
            </a:r>
            <a:r>
              <a:rPr lang="en-US" dirty="0"/>
              <a:t> value which is the –</a:t>
            </a:r>
            <a:r>
              <a:rPr lang="en-US" dirty="0" err="1"/>
              <a:t>ve</a:t>
            </a:r>
            <a:r>
              <a:rPr lang="en-US" dirty="0"/>
              <a:t> Log of its dissociation constant.</a:t>
            </a:r>
            <a:endParaRPr lang="en-GB" dirty="0"/>
          </a:p>
          <a:p>
            <a:pPr marL="0" indent="0" algn="just">
              <a:buNone/>
            </a:pPr>
            <a:r>
              <a:rPr lang="en-US" b="1" dirty="0"/>
              <a:t>For weak acidic drugs:</a:t>
            </a:r>
            <a:endParaRPr lang="en-GB" dirty="0"/>
          </a:p>
          <a:p>
            <a:pPr marL="0" indent="0" algn="ctr">
              <a:buNone/>
            </a:pPr>
            <a:r>
              <a:rPr lang="en-US" b="1" dirty="0" smtClean="0"/>
              <a:t>                                         </a:t>
            </a:r>
            <a:r>
              <a:rPr lang="en-US" b="1" dirty="0"/>
              <a:t>S - So</a:t>
            </a:r>
            <a:endParaRPr lang="en-GB" dirty="0"/>
          </a:p>
          <a:p>
            <a:pPr marL="0" indent="0" algn="ctr">
              <a:buNone/>
            </a:pPr>
            <a:r>
              <a:rPr lang="en-US" b="1" dirty="0" smtClean="0"/>
              <a:t> pH </a:t>
            </a:r>
            <a:r>
              <a:rPr lang="en-US" b="1" dirty="0"/>
              <a:t>= </a:t>
            </a:r>
            <a:r>
              <a:rPr lang="en-US" b="1" dirty="0" err="1"/>
              <a:t>pKa</a:t>
            </a:r>
            <a:r>
              <a:rPr lang="en-US" b="1" dirty="0"/>
              <a:t> +Log  ---------------</a:t>
            </a:r>
            <a:endParaRPr lang="en-GB" dirty="0"/>
          </a:p>
          <a:p>
            <a:pPr marL="0" indent="0" algn="ctr">
              <a:buNone/>
            </a:pPr>
            <a:r>
              <a:rPr lang="en-US" b="1" dirty="0"/>
              <a:t>                     </a:t>
            </a:r>
            <a:r>
              <a:rPr lang="en-US" b="1" dirty="0" smtClean="0"/>
              <a:t>                  So</a:t>
            </a:r>
            <a:endParaRPr lang="en-GB" dirty="0"/>
          </a:p>
          <a:p>
            <a:pPr marL="0" indent="0" algn="just">
              <a:buNone/>
            </a:pPr>
            <a:r>
              <a:rPr lang="en-US" dirty="0"/>
              <a:t>S</a:t>
            </a:r>
            <a:r>
              <a:rPr lang="en-US" b="1" dirty="0"/>
              <a:t> = </a:t>
            </a:r>
            <a:r>
              <a:rPr lang="en-US" dirty="0"/>
              <a:t>molar concentration of drug (dissociated and </a:t>
            </a:r>
            <a:r>
              <a:rPr lang="en-US" dirty="0" err="1"/>
              <a:t>undissociated</a:t>
            </a:r>
            <a:r>
              <a:rPr lang="en-US" dirty="0"/>
              <a:t>)    species in solution.</a:t>
            </a:r>
            <a:endParaRPr lang="en-GB" dirty="0"/>
          </a:p>
          <a:p>
            <a:pPr marL="0" indent="0" algn="just">
              <a:buNone/>
            </a:pPr>
            <a:r>
              <a:rPr lang="en-US" dirty="0"/>
              <a:t>So</a:t>
            </a:r>
            <a:r>
              <a:rPr lang="en-US" b="1" dirty="0"/>
              <a:t>=</a:t>
            </a:r>
            <a:r>
              <a:rPr lang="en-US" dirty="0"/>
              <a:t>molar solubility of </a:t>
            </a:r>
            <a:r>
              <a:rPr lang="en-US" dirty="0" err="1"/>
              <a:t>undissociated</a:t>
            </a:r>
            <a:r>
              <a:rPr lang="en-US" dirty="0"/>
              <a:t> species.</a:t>
            </a:r>
            <a:endParaRPr lang="en-GB" dirty="0"/>
          </a:p>
          <a:p>
            <a:pPr algn="just"/>
            <a:r>
              <a:rPr lang="en-US" dirty="0"/>
              <a:t>This equation derived from </a:t>
            </a:r>
            <a:r>
              <a:rPr lang="en-US" dirty="0" err="1"/>
              <a:t>Handerson</a:t>
            </a:r>
            <a:r>
              <a:rPr lang="en-US" dirty="0"/>
              <a:t> –</a:t>
            </a:r>
            <a:r>
              <a:rPr lang="en-US" dirty="0" err="1"/>
              <a:t>Hasselbach</a:t>
            </a:r>
            <a:r>
              <a:rPr lang="en-US" dirty="0"/>
              <a:t> equation.</a:t>
            </a:r>
            <a:endParaRPr lang="en-GB" dirty="0"/>
          </a:p>
          <a:p>
            <a:pPr marL="0" indent="0" algn="just">
              <a:buNone/>
            </a:pPr>
            <a:r>
              <a:rPr lang="en-US" b="1" dirty="0"/>
              <a:t>For weak basic drug:</a:t>
            </a:r>
            <a:endParaRPr lang="en-GB" dirty="0"/>
          </a:p>
          <a:p>
            <a:pPr marL="0" indent="0" algn="ctr">
              <a:buNone/>
            </a:pPr>
            <a:r>
              <a:rPr lang="en-US" b="1" dirty="0"/>
              <a:t>	  </a:t>
            </a:r>
            <a:r>
              <a:rPr lang="en-US" b="1" dirty="0" smtClean="0"/>
              <a:t>                                      So</a:t>
            </a:r>
            <a:endParaRPr lang="en-GB" dirty="0"/>
          </a:p>
          <a:p>
            <a:pPr marL="0" indent="0" algn="ctr">
              <a:buNone/>
            </a:pPr>
            <a:r>
              <a:rPr lang="en-US" b="1" dirty="0"/>
              <a:t>pH= </a:t>
            </a:r>
            <a:r>
              <a:rPr lang="en-US" b="1" dirty="0" err="1"/>
              <a:t>pKw</a:t>
            </a:r>
            <a:r>
              <a:rPr lang="en-US" b="1" dirty="0"/>
              <a:t> – </a:t>
            </a:r>
            <a:r>
              <a:rPr lang="en-US" b="1" dirty="0" err="1"/>
              <a:t>pKb</a:t>
            </a:r>
            <a:r>
              <a:rPr lang="en-US" b="1" dirty="0"/>
              <a:t> + log   --------------</a:t>
            </a:r>
            <a:endParaRPr lang="en-GB" dirty="0"/>
          </a:p>
          <a:p>
            <a:pPr marL="0" indent="0" algn="ctr">
              <a:buNone/>
            </a:pPr>
            <a:r>
              <a:rPr lang="en-US" dirty="0"/>
              <a:t>                               </a:t>
            </a:r>
            <a:r>
              <a:rPr lang="en-US" dirty="0" smtClean="0"/>
              <a:t>                 </a:t>
            </a:r>
            <a:r>
              <a:rPr lang="en-US" b="1" dirty="0" smtClean="0"/>
              <a:t>S </a:t>
            </a:r>
            <a:r>
              <a:rPr lang="en-US" b="1" dirty="0"/>
              <a:t>- So</a:t>
            </a:r>
            <a:endParaRPr lang="en-GB" dirty="0"/>
          </a:p>
          <a:p>
            <a:pPr algn="just"/>
            <a:r>
              <a:rPr lang="en-US" b="1" dirty="0"/>
              <a:t>Note: </a:t>
            </a:r>
            <a:r>
              <a:rPr lang="en-US" dirty="0"/>
              <a:t>These equations may be used to calculate the pH at which a weak acids or bases will precipitate from solution of its salt</a:t>
            </a:r>
            <a:r>
              <a:rPr lang="en-US" dirty="0" smtClean="0"/>
              <a:t>.</a:t>
            </a:r>
            <a:endParaRPr lang="en-GB" dirty="0"/>
          </a:p>
        </p:txBody>
      </p:sp>
    </p:spTree>
    <p:extLst>
      <p:ext uri="{BB962C8B-B14F-4D97-AF65-F5344CB8AC3E}">
        <p14:creationId xmlns:p14="http://schemas.microsoft.com/office/powerpoint/2010/main" val="2981880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915400" cy="5410200"/>
          </a:xfrm>
        </p:spPr>
        <p:txBody>
          <a:bodyPr>
            <a:normAutofit/>
          </a:bodyPr>
          <a:lstStyle/>
          <a:p>
            <a:pPr algn="just"/>
            <a:r>
              <a:rPr lang="en-US" b="1" dirty="0"/>
              <a:t>Importance of pH on absorption and excretion:</a:t>
            </a:r>
            <a:endParaRPr lang="en-GB" dirty="0"/>
          </a:p>
          <a:p>
            <a:pPr algn="just"/>
            <a:r>
              <a:rPr lang="en-US" dirty="0"/>
              <a:t>The unionized form can pass the biological membrane due to its lipid solubility and since the membrane is lipoprotein in nature. The ionized form can also pass the biological membrane by carrier mediated mechanism.</a:t>
            </a:r>
            <a:endParaRPr lang="en-GB" dirty="0"/>
          </a:p>
          <a:p>
            <a:pPr algn="just"/>
            <a:r>
              <a:rPr lang="en-US" dirty="0"/>
              <a:t>If toxic acidic substance is taken by patient, we give him basic compound to change it to ionized form that are more soluble and cannot be reabsorbed by kidney tubules and will be excreted by kidney out of body, and vice versa if we have basic compound.  </a:t>
            </a:r>
            <a:endParaRPr lang="en-GB" dirty="0"/>
          </a:p>
          <a:p>
            <a:endParaRPr lang="en-GB" dirty="0"/>
          </a:p>
        </p:txBody>
      </p:sp>
    </p:spTree>
    <p:extLst>
      <p:ext uri="{BB962C8B-B14F-4D97-AF65-F5344CB8AC3E}">
        <p14:creationId xmlns:p14="http://schemas.microsoft.com/office/powerpoint/2010/main" val="35871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763000" cy="627888"/>
          </a:xfrm>
        </p:spPr>
        <p:txBody>
          <a:bodyPr>
            <a:normAutofit/>
          </a:bodyPr>
          <a:lstStyle/>
          <a:p>
            <a:r>
              <a:rPr lang="en-GB" sz="3200" dirty="0" smtClean="0"/>
              <a:t>In this course the following subjects will be covered </a:t>
            </a:r>
            <a:endParaRPr lang="en-GB" sz="3200" dirty="0"/>
          </a:p>
        </p:txBody>
      </p:sp>
      <p:sp>
        <p:nvSpPr>
          <p:cNvPr id="3" name="Content Placeholder 2"/>
          <p:cNvSpPr>
            <a:spLocks noGrp="1"/>
          </p:cNvSpPr>
          <p:nvPr>
            <p:ph idx="1"/>
          </p:nvPr>
        </p:nvSpPr>
        <p:spPr>
          <a:xfrm>
            <a:off x="152400" y="1371600"/>
            <a:ext cx="8763000" cy="5334000"/>
          </a:xfrm>
        </p:spPr>
        <p:txBody>
          <a:bodyPr>
            <a:normAutofit fontScale="92500"/>
          </a:bodyPr>
          <a:lstStyle/>
          <a:p>
            <a:pPr algn="just"/>
            <a:r>
              <a:rPr lang="en-GB" dirty="0" smtClean="0"/>
              <a:t>Dispersed systems , their classification</a:t>
            </a:r>
          </a:p>
          <a:p>
            <a:pPr algn="just"/>
            <a:r>
              <a:rPr lang="en-GB" dirty="0" smtClean="0"/>
              <a:t>Solutions and types of solutions</a:t>
            </a:r>
          </a:p>
          <a:p>
            <a:pPr algn="just"/>
            <a:r>
              <a:rPr lang="en-GB" dirty="0" smtClean="0"/>
              <a:t>Solubility, factors affecting solubility, preparation of solutions containing non-volatile materials</a:t>
            </a:r>
          </a:p>
          <a:p>
            <a:pPr algn="just"/>
            <a:r>
              <a:rPr lang="en-GB" dirty="0" smtClean="0"/>
              <a:t>Official solutions, their classification, preparation and uses</a:t>
            </a:r>
          </a:p>
          <a:p>
            <a:pPr algn="just"/>
            <a:r>
              <a:rPr lang="en-GB" dirty="0" smtClean="0"/>
              <a:t>Aqueous solutions containing aromatic waters</a:t>
            </a:r>
          </a:p>
          <a:p>
            <a:pPr algn="just"/>
            <a:r>
              <a:rPr lang="en-GB" dirty="0" smtClean="0"/>
              <a:t>Syrups </a:t>
            </a:r>
          </a:p>
          <a:p>
            <a:pPr algn="just"/>
            <a:r>
              <a:rPr lang="en-GB" dirty="0" smtClean="0"/>
              <a:t> Definition and methods of clarification, filter aids</a:t>
            </a:r>
          </a:p>
          <a:p>
            <a:pPr algn="just"/>
            <a:r>
              <a:rPr lang="en-GB" dirty="0" smtClean="0"/>
              <a:t>Spirits and elixirs</a:t>
            </a:r>
          </a:p>
          <a:p>
            <a:pPr algn="just"/>
            <a:r>
              <a:rPr lang="en-GB" dirty="0" smtClean="0"/>
              <a:t>Extraction, maceration and percolation</a:t>
            </a:r>
          </a:p>
          <a:p>
            <a:pPr algn="just"/>
            <a:r>
              <a:rPr lang="en-GB" dirty="0" smtClean="0"/>
              <a:t>Tinctures, fluid extracts</a:t>
            </a:r>
          </a:p>
          <a:p>
            <a:pPr algn="just"/>
            <a:r>
              <a:rPr lang="en-GB" dirty="0" smtClean="0"/>
              <a:t>Colloidal systems, suspension</a:t>
            </a:r>
            <a:endParaRPr lang="en-GB" dirty="0"/>
          </a:p>
        </p:txBody>
      </p:sp>
    </p:spTree>
    <p:extLst>
      <p:ext uri="{BB962C8B-B14F-4D97-AF65-F5344CB8AC3E}">
        <p14:creationId xmlns:p14="http://schemas.microsoft.com/office/powerpoint/2010/main" val="4129422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80288"/>
          </a:xfrm>
        </p:spPr>
        <p:txBody>
          <a:bodyPr>
            <a:normAutofit/>
          </a:bodyPr>
          <a:lstStyle/>
          <a:p>
            <a:r>
              <a:rPr lang="en-GB" sz="4000" dirty="0" smtClean="0"/>
              <a:t>Dispersed systems</a:t>
            </a:r>
            <a:endParaRPr lang="en-GB" sz="4000" dirty="0"/>
          </a:p>
        </p:txBody>
      </p:sp>
      <p:sp>
        <p:nvSpPr>
          <p:cNvPr id="3" name="Content Placeholder 2"/>
          <p:cNvSpPr>
            <a:spLocks noGrp="1"/>
          </p:cNvSpPr>
          <p:nvPr>
            <p:ph idx="1"/>
          </p:nvPr>
        </p:nvSpPr>
        <p:spPr>
          <a:xfrm>
            <a:off x="152400" y="1143000"/>
            <a:ext cx="8839200" cy="5486400"/>
          </a:xfrm>
        </p:spPr>
        <p:txBody>
          <a:bodyPr>
            <a:normAutofit fontScale="92500" lnSpcReduction="10000"/>
          </a:bodyPr>
          <a:lstStyle/>
          <a:p>
            <a:pPr algn="just"/>
            <a:r>
              <a:rPr lang="en-GB" sz="2400" b="1" dirty="0"/>
              <a:t>Dispersion (dispersed system)</a:t>
            </a:r>
            <a:r>
              <a:rPr lang="en-GB" sz="2400" dirty="0"/>
              <a:t> is a mixtures of two substances, one of </a:t>
            </a:r>
            <a:r>
              <a:rPr lang="en-GB" sz="2400" dirty="0" smtClean="0"/>
              <a:t>which (</a:t>
            </a:r>
            <a:r>
              <a:rPr lang="en-GB" sz="2400" b="1" dirty="0" smtClean="0"/>
              <a:t>dispersed</a:t>
            </a:r>
            <a:r>
              <a:rPr lang="en-GB" sz="2400" b="1" dirty="0"/>
              <a:t> </a:t>
            </a:r>
            <a:r>
              <a:rPr lang="en-GB" sz="2400" b="1" dirty="0" smtClean="0"/>
              <a:t>phase</a:t>
            </a:r>
            <a:r>
              <a:rPr lang="en-GB" sz="2400" dirty="0" smtClean="0"/>
              <a:t>) </a:t>
            </a:r>
            <a:r>
              <a:rPr lang="en-GB" sz="2400" dirty="0"/>
              <a:t>is distributed in form of subdivided particles throughout another </a:t>
            </a:r>
            <a:r>
              <a:rPr lang="en-GB" sz="2400" dirty="0" smtClean="0"/>
              <a:t> substance (</a:t>
            </a:r>
            <a:r>
              <a:rPr lang="en-GB" sz="2400" b="1" dirty="0" smtClean="0"/>
              <a:t>dispersion </a:t>
            </a:r>
            <a:r>
              <a:rPr lang="en-GB" sz="2400" b="1" dirty="0"/>
              <a:t>medium</a:t>
            </a:r>
            <a:r>
              <a:rPr lang="en-GB" sz="2400" dirty="0" smtClean="0"/>
              <a:t>). </a:t>
            </a:r>
          </a:p>
          <a:p>
            <a:pPr algn="just"/>
            <a:r>
              <a:rPr lang="en-GB" sz="2400" dirty="0" smtClean="0"/>
              <a:t>Classification of dispersed systems</a:t>
            </a:r>
            <a:endParaRPr lang="en-GB" sz="2400" dirty="0"/>
          </a:p>
          <a:p>
            <a:pPr marL="0" indent="0" algn="just">
              <a:buNone/>
            </a:pPr>
            <a:r>
              <a:rPr lang="en-GB" sz="2400" b="1" dirty="0"/>
              <a:t>Molecular dispersions</a:t>
            </a:r>
            <a:endParaRPr lang="en-GB" sz="2400" dirty="0"/>
          </a:p>
          <a:p>
            <a:pPr algn="just"/>
            <a:r>
              <a:rPr lang="en-GB" sz="2400" dirty="0"/>
              <a:t>Molecular dispersion is a true </a:t>
            </a:r>
            <a:r>
              <a:rPr lang="en-GB" sz="2400" dirty="0" smtClean="0"/>
              <a:t>solutions. The </a:t>
            </a:r>
            <a:r>
              <a:rPr lang="en-GB" sz="2400" dirty="0"/>
              <a:t>dispersed phase (solute) is in form of separate molecules homogeneously distributed throughout the dispersion medium(solvent). The molecule size is less than 1 </a:t>
            </a:r>
            <a:r>
              <a:rPr lang="en-GB" sz="2400" dirty="0" smtClean="0"/>
              <a:t>nm. Example </a:t>
            </a:r>
            <a:r>
              <a:rPr lang="en-GB" sz="2400" dirty="0"/>
              <a:t>of molecular </a:t>
            </a:r>
            <a:r>
              <a:rPr lang="en-GB" sz="2400" dirty="0" smtClean="0"/>
              <a:t>dispersions is  aqueous </a:t>
            </a:r>
            <a:r>
              <a:rPr lang="en-GB" sz="2400" dirty="0"/>
              <a:t>solutions of </a:t>
            </a:r>
            <a:r>
              <a:rPr lang="en-GB" sz="2400" dirty="0" smtClean="0"/>
              <a:t>salts.</a:t>
            </a:r>
          </a:p>
          <a:p>
            <a:pPr marL="0" indent="0" algn="just">
              <a:buNone/>
            </a:pPr>
            <a:r>
              <a:rPr lang="en-GB" sz="2400" b="1" dirty="0"/>
              <a:t>Colloids</a:t>
            </a:r>
            <a:endParaRPr lang="en-GB" sz="2400" dirty="0"/>
          </a:p>
          <a:p>
            <a:pPr algn="just"/>
            <a:r>
              <a:rPr lang="en-GB" sz="2400" dirty="0"/>
              <a:t>Colloids are micro-heterogeneous dispersed systems, in which the size of the dispersed phase particles is within the range 1 - 1000 nm. The colloids phases can not be separated under gravity, centrifugal or other forces. Dispersed phase of colloids may be separated from the dispersion medium by micro-filtration. Example is emulsions. </a:t>
            </a:r>
          </a:p>
          <a:p>
            <a:pPr algn="just"/>
            <a:endParaRPr lang="en-GB" sz="2000" dirty="0"/>
          </a:p>
        </p:txBody>
      </p:sp>
    </p:spTree>
    <p:extLst>
      <p:ext uri="{BB962C8B-B14F-4D97-AF65-F5344CB8AC3E}">
        <p14:creationId xmlns:p14="http://schemas.microsoft.com/office/powerpoint/2010/main" val="1058387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marL="0" indent="0" algn="just">
              <a:buNone/>
            </a:pPr>
            <a:r>
              <a:rPr lang="en-GB" sz="2400" b="1" dirty="0" smtClean="0"/>
              <a:t>Coarse </a:t>
            </a:r>
            <a:r>
              <a:rPr lang="en-GB" sz="2400" b="1" dirty="0"/>
              <a:t>dispersions </a:t>
            </a:r>
          </a:p>
          <a:p>
            <a:pPr algn="just"/>
            <a:r>
              <a:rPr lang="en-GB" sz="2400" dirty="0"/>
              <a:t>Coarse dispersions are heterogeneous dispersed systems, in which the dispersed phase particles are larger than 1000 nm. Example suspensions.</a:t>
            </a:r>
          </a:p>
          <a:p>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36749"/>
          <a:stretch/>
        </p:blipFill>
        <p:spPr>
          <a:xfrm>
            <a:off x="1066800" y="3352800"/>
            <a:ext cx="7176584" cy="2380234"/>
          </a:xfrm>
          <a:prstGeom prst="rect">
            <a:avLst/>
          </a:prstGeom>
        </p:spPr>
      </p:pic>
    </p:spTree>
    <p:extLst>
      <p:ext uri="{BB962C8B-B14F-4D97-AF65-F5344CB8AC3E}">
        <p14:creationId xmlns:p14="http://schemas.microsoft.com/office/powerpoint/2010/main" val="4136997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591312"/>
          </a:xfrm>
        </p:spPr>
        <p:txBody>
          <a:bodyPr>
            <a:normAutofit fontScale="90000"/>
          </a:bodyPr>
          <a:lstStyle/>
          <a:p>
            <a:r>
              <a:rPr lang="en-GB" b="1" dirty="0" smtClean="0"/>
              <a:t>Solutions</a:t>
            </a:r>
            <a:endParaRPr lang="en-GB" b="1" dirty="0"/>
          </a:p>
        </p:txBody>
      </p:sp>
      <p:sp>
        <p:nvSpPr>
          <p:cNvPr id="3" name="Content Placeholder 2"/>
          <p:cNvSpPr>
            <a:spLocks noGrp="1"/>
          </p:cNvSpPr>
          <p:nvPr>
            <p:ph idx="1"/>
          </p:nvPr>
        </p:nvSpPr>
        <p:spPr>
          <a:xfrm>
            <a:off x="381000" y="1447800"/>
            <a:ext cx="8534400" cy="3352800"/>
          </a:xfrm>
        </p:spPr>
        <p:txBody>
          <a:bodyPr>
            <a:normAutofit lnSpcReduction="10000"/>
          </a:bodyPr>
          <a:lstStyle/>
          <a:p>
            <a:pPr marL="0" indent="0" algn="just">
              <a:buNone/>
            </a:pPr>
            <a:r>
              <a:rPr lang="en-US" b="1" dirty="0"/>
              <a:t>Solution: </a:t>
            </a:r>
            <a:r>
              <a:rPr lang="en-US" dirty="0"/>
              <a:t>One phase system of two or more </a:t>
            </a:r>
            <a:r>
              <a:rPr lang="en-US" dirty="0" smtClean="0"/>
              <a:t>substances that are homogenously mixed (true solutions). </a:t>
            </a:r>
          </a:p>
          <a:p>
            <a:pPr marL="0" indent="0" algn="just">
              <a:buNone/>
            </a:pPr>
            <a:r>
              <a:rPr lang="en-US" dirty="0" smtClean="0"/>
              <a:t>This </a:t>
            </a:r>
            <a:r>
              <a:rPr lang="en-US" dirty="0"/>
              <a:t>system may be:</a:t>
            </a:r>
            <a:endParaRPr lang="en-GB" dirty="0"/>
          </a:p>
          <a:p>
            <a:pPr marL="0" lvl="0" indent="0" algn="just">
              <a:buNone/>
            </a:pPr>
            <a:r>
              <a:rPr lang="en-US" dirty="0" smtClean="0"/>
              <a:t>                  Solid </a:t>
            </a:r>
            <a:endParaRPr lang="en-GB" dirty="0"/>
          </a:p>
          <a:p>
            <a:pPr marL="0" lvl="0" indent="0" algn="just">
              <a:buNone/>
            </a:pPr>
            <a:r>
              <a:rPr lang="en-US" dirty="0" smtClean="0"/>
              <a:t>                  Liquid </a:t>
            </a:r>
            <a:r>
              <a:rPr lang="en-US" dirty="0"/>
              <a:t>(the pharmacist most frequently used )</a:t>
            </a:r>
            <a:endParaRPr lang="en-GB" dirty="0"/>
          </a:p>
          <a:p>
            <a:pPr marL="0" lvl="0" indent="0" algn="just">
              <a:buNone/>
            </a:pPr>
            <a:r>
              <a:rPr lang="en-US" dirty="0" smtClean="0"/>
              <a:t>                  Gas</a:t>
            </a:r>
            <a:endParaRPr lang="en-GB" dirty="0"/>
          </a:p>
          <a:p>
            <a:pPr algn="just"/>
            <a:r>
              <a:rPr lang="en-US" dirty="0" smtClean="0"/>
              <a:t>Liquid </a:t>
            </a:r>
            <a:r>
              <a:rPr lang="en-US" dirty="0"/>
              <a:t>solution: The solvent is liquid while the solute may be liquid, solid or gas.</a:t>
            </a:r>
            <a:endParaRPr lang="en-GB" dirty="0"/>
          </a:p>
          <a:p>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51176" t="7985" r="2390" b="60308"/>
          <a:stretch/>
        </p:blipFill>
        <p:spPr>
          <a:xfrm>
            <a:off x="4624388" y="4416256"/>
            <a:ext cx="4214812" cy="2160758"/>
          </a:xfrm>
          <a:prstGeom prst="rect">
            <a:avLst/>
          </a:prstGeom>
        </p:spPr>
      </p:pic>
    </p:spTree>
    <p:extLst>
      <p:ext uri="{BB962C8B-B14F-4D97-AF65-F5344CB8AC3E}">
        <p14:creationId xmlns:p14="http://schemas.microsoft.com/office/powerpoint/2010/main" val="1985126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10600" cy="3581400"/>
          </a:xfrm>
        </p:spPr>
        <p:txBody>
          <a:bodyPr>
            <a:normAutofit fontScale="85000" lnSpcReduction="20000"/>
          </a:bodyPr>
          <a:lstStyle/>
          <a:p>
            <a:pPr marL="0" indent="0" algn="just">
              <a:buNone/>
            </a:pPr>
            <a:r>
              <a:rPr lang="en-US" b="1" dirty="0"/>
              <a:t>Types of solutions</a:t>
            </a:r>
            <a:r>
              <a:rPr lang="en-US" b="1" dirty="0" smtClean="0"/>
              <a:t>:</a:t>
            </a:r>
            <a:endParaRPr lang="en-GB" dirty="0"/>
          </a:p>
          <a:p>
            <a:pPr marL="0" lvl="0" indent="0" algn="just">
              <a:buNone/>
            </a:pPr>
            <a:r>
              <a:rPr lang="en-US" b="1" dirty="0" smtClean="0"/>
              <a:t>1- </a:t>
            </a:r>
            <a:r>
              <a:rPr lang="en-US" b="1" u="sng" dirty="0" smtClean="0"/>
              <a:t>Solution </a:t>
            </a:r>
            <a:r>
              <a:rPr lang="en-US" b="1" u="sng" dirty="0"/>
              <a:t>of liquid in liquid</a:t>
            </a:r>
            <a:endParaRPr lang="en-GB" dirty="0"/>
          </a:p>
          <a:p>
            <a:pPr algn="just"/>
            <a:r>
              <a:rPr lang="en-US" dirty="0" smtClean="0"/>
              <a:t>When two liquids such as water/alcohol are mixed a homogenous </a:t>
            </a:r>
            <a:r>
              <a:rPr lang="en-US" dirty="0"/>
              <a:t>system is formed irrespective of the proportions </a:t>
            </a:r>
            <a:r>
              <a:rPr lang="en-US" dirty="0" smtClean="0"/>
              <a:t>(miscible)</a:t>
            </a:r>
            <a:endParaRPr lang="en-GB" dirty="0"/>
          </a:p>
          <a:p>
            <a:pPr lvl="0" algn="just"/>
            <a:r>
              <a:rPr lang="en-US" dirty="0" smtClean="0"/>
              <a:t>When phenol /water are mixed a </a:t>
            </a:r>
            <a:r>
              <a:rPr lang="en-US" dirty="0"/>
              <a:t>homogenous system </a:t>
            </a:r>
            <a:r>
              <a:rPr lang="en-US" dirty="0" smtClean="0"/>
              <a:t>only formed </a:t>
            </a:r>
            <a:r>
              <a:rPr lang="en-US" dirty="0"/>
              <a:t>when mixed in a certain proportion </a:t>
            </a:r>
            <a:r>
              <a:rPr lang="en-US" dirty="0" smtClean="0"/>
              <a:t>(miscible </a:t>
            </a:r>
            <a:r>
              <a:rPr lang="en-US" dirty="0"/>
              <a:t>in certain </a:t>
            </a:r>
            <a:r>
              <a:rPr lang="en-US" dirty="0" smtClean="0"/>
              <a:t>proportion).</a:t>
            </a:r>
            <a:endParaRPr lang="en-GB" dirty="0"/>
          </a:p>
          <a:p>
            <a:pPr marL="0" lvl="0" indent="0">
              <a:buNone/>
            </a:pPr>
            <a:r>
              <a:rPr lang="en-US" dirty="0"/>
              <a:t>When </a:t>
            </a:r>
            <a:r>
              <a:rPr lang="en-US" dirty="0" smtClean="0"/>
              <a:t>mineral </a:t>
            </a:r>
            <a:r>
              <a:rPr lang="en-US" dirty="0"/>
              <a:t>/water are mixed </a:t>
            </a:r>
            <a:r>
              <a:rPr lang="en-US" dirty="0" smtClean="0"/>
              <a:t>no system is </a:t>
            </a:r>
            <a:r>
              <a:rPr lang="en-US" dirty="0"/>
              <a:t>formed when mixed </a:t>
            </a:r>
            <a:r>
              <a:rPr lang="en-US" dirty="0" smtClean="0"/>
              <a:t>at any proportion (immiscible).</a:t>
            </a:r>
            <a:r>
              <a:rPr lang="en-US" b="1" dirty="0"/>
              <a:t> </a:t>
            </a:r>
            <a:endParaRPr lang="en-US" b="1" dirty="0" smtClean="0"/>
          </a:p>
          <a:p>
            <a:pPr marL="0" lvl="0" indent="0">
              <a:buNone/>
            </a:pPr>
            <a:r>
              <a:rPr lang="en-US" b="1" dirty="0" smtClean="0"/>
              <a:t>2-</a:t>
            </a:r>
            <a:r>
              <a:rPr lang="en-US" dirty="0" smtClean="0"/>
              <a:t> </a:t>
            </a:r>
            <a:r>
              <a:rPr lang="en-US" b="1" u="sng" dirty="0"/>
              <a:t>Solution of solid in liquid</a:t>
            </a:r>
            <a:endParaRPr lang="en-GB" dirty="0"/>
          </a:p>
          <a:p>
            <a:r>
              <a:rPr lang="en-US" dirty="0"/>
              <a:t>Most of true solutions are example of solid in liquid solution.</a:t>
            </a:r>
            <a:endParaRPr lang="en-GB" dirty="0"/>
          </a:p>
          <a:p>
            <a:pPr marL="0" indent="0">
              <a:buNone/>
            </a:pPr>
            <a:endParaRPr lang="en-GB" dirty="0"/>
          </a:p>
          <a:p>
            <a:pPr algn="just"/>
            <a:endParaRPr lang="en-US" dirty="0" smtClean="0"/>
          </a:p>
          <a:p>
            <a:endParaRPr lang="en-US" dirty="0" smtClean="0"/>
          </a:p>
          <a:p>
            <a:pPr marL="0" lvl="0" indent="0">
              <a:buNone/>
            </a:pPr>
            <a:endParaRPr lang="en-US" dirty="0" smtClean="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4687" t="27963" r="13958" b="9629"/>
          <a:stretch/>
        </p:blipFill>
        <p:spPr>
          <a:xfrm>
            <a:off x="3158796" y="4071937"/>
            <a:ext cx="5556579" cy="2733675"/>
          </a:xfrm>
          <a:prstGeom prst="rect">
            <a:avLst/>
          </a:prstGeom>
        </p:spPr>
      </p:pic>
    </p:spTree>
    <p:extLst>
      <p:ext uri="{BB962C8B-B14F-4D97-AF65-F5344CB8AC3E}">
        <p14:creationId xmlns:p14="http://schemas.microsoft.com/office/powerpoint/2010/main" val="2071946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5334000" cy="5791200"/>
          </a:xfrm>
        </p:spPr>
        <p:txBody>
          <a:bodyPr>
            <a:normAutofit fontScale="85000" lnSpcReduction="20000"/>
          </a:bodyPr>
          <a:lstStyle/>
          <a:p>
            <a:pPr marL="0" lvl="0" indent="0" algn="just">
              <a:buNone/>
            </a:pPr>
            <a:r>
              <a:rPr lang="en-US" b="1" dirty="0" smtClean="0"/>
              <a:t>3- </a:t>
            </a:r>
            <a:r>
              <a:rPr lang="en-US" b="1" u="sng" dirty="0" smtClean="0"/>
              <a:t>Solution </a:t>
            </a:r>
            <a:r>
              <a:rPr lang="en-US" b="1" u="sng" dirty="0"/>
              <a:t>of gas in </a:t>
            </a:r>
            <a:r>
              <a:rPr lang="en-US" b="1" u="sng" dirty="0" smtClean="0"/>
              <a:t>liquid</a:t>
            </a:r>
          </a:p>
          <a:p>
            <a:pPr marL="0" lvl="0" indent="0" algn="just">
              <a:buNone/>
            </a:pPr>
            <a:endParaRPr lang="en-GB" dirty="0"/>
          </a:p>
          <a:p>
            <a:pPr algn="just"/>
            <a:r>
              <a:rPr lang="en-US" dirty="0"/>
              <a:t>The solubility of gas in liquid is described by </a:t>
            </a:r>
            <a:r>
              <a:rPr lang="en-US" dirty="0" err="1"/>
              <a:t>Henry</a:t>
            </a:r>
            <a:r>
              <a:rPr lang="en-US" baseline="30000" dirty="0" err="1"/>
              <a:t>,</a:t>
            </a:r>
            <a:r>
              <a:rPr lang="en-US" dirty="0" err="1"/>
              <a:t>s</a:t>
            </a:r>
            <a:r>
              <a:rPr lang="en-US" dirty="0"/>
              <a:t> Law which state that the solubility of gas is very nearly proportional to the pressure if the temperature  remain constant provided that the gas is only slightly soluble</a:t>
            </a:r>
            <a:r>
              <a:rPr lang="en-US" dirty="0" smtClean="0"/>
              <a:t>.</a:t>
            </a:r>
          </a:p>
          <a:p>
            <a:pPr marL="0" indent="0" algn="just">
              <a:buNone/>
            </a:pPr>
            <a:r>
              <a:rPr lang="en-US" dirty="0"/>
              <a:t> </a:t>
            </a:r>
            <a:endParaRPr lang="en-GB" dirty="0"/>
          </a:p>
          <a:p>
            <a:pPr marL="0" indent="0" algn="just">
              <a:buNone/>
            </a:pPr>
            <a:r>
              <a:rPr lang="en-US" b="1" dirty="0" smtClean="0"/>
              <a:t>Effect </a:t>
            </a:r>
            <a:r>
              <a:rPr lang="en-US" b="1" dirty="0"/>
              <a:t>of temperature on solubility of gas</a:t>
            </a:r>
            <a:r>
              <a:rPr lang="en-US" dirty="0"/>
              <a:t>:</a:t>
            </a:r>
            <a:endParaRPr lang="en-GB" dirty="0"/>
          </a:p>
          <a:p>
            <a:pPr algn="just"/>
            <a:r>
              <a:rPr lang="en-US" dirty="0"/>
              <a:t> </a:t>
            </a:r>
            <a:r>
              <a:rPr lang="en-US" dirty="0" smtClean="0"/>
              <a:t>Increase </a:t>
            </a:r>
            <a:r>
              <a:rPr lang="en-US" dirty="0"/>
              <a:t>the temperature lead to decrease the solubility, </a:t>
            </a:r>
            <a:r>
              <a:rPr lang="en-US" dirty="0" err="1"/>
              <a:t>e.g</a:t>
            </a:r>
            <a:r>
              <a:rPr lang="en-US" dirty="0"/>
              <a:t> CO</a:t>
            </a:r>
            <a:r>
              <a:rPr lang="en-US" baseline="-25000" dirty="0"/>
              <a:t>2 </a:t>
            </a:r>
            <a:r>
              <a:rPr lang="en-US" dirty="0"/>
              <a:t> is twice as soluble 0 </a:t>
            </a:r>
            <a:r>
              <a:rPr lang="en-US" baseline="30000" dirty="0" err="1"/>
              <a:t>o</a:t>
            </a:r>
            <a:r>
              <a:rPr lang="en-US" dirty="0" err="1"/>
              <a:t>C</a:t>
            </a:r>
            <a:r>
              <a:rPr lang="en-US" dirty="0"/>
              <a:t> as it at 20 </a:t>
            </a:r>
            <a:r>
              <a:rPr lang="en-US" baseline="30000" dirty="0" err="1"/>
              <a:t>o</a:t>
            </a:r>
            <a:r>
              <a:rPr lang="en-US" dirty="0" err="1"/>
              <a:t>C.</a:t>
            </a:r>
            <a:r>
              <a:rPr lang="en-US" dirty="0"/>
              <a:t> </a:t>
            </a:r>
            <a:endParaRPr lang="en-US" dirty="0" smtClean="0"/>
          </a:p>
          <a:p>
            <a:pPr marL="0" indent="0" algn="just">
              <a:buNone/>
            </a:pPr>
            <a:r>
              <a:rPr lang="en-US" dirty="0"/>
              <a:t> </a:t>
            </a:r>
            <a:endParaRPr lang="en-GB" dirty="0"/>
          </a:p>
          <a:p>
            <a:pPr marL="0" indent="0" algn="just">
              <a:buNone/>
            </a:pPr>
            <a:r>
              <a:rPr lang="en-US" b="1" u="sng" dirty="0"/>
              <a:t>Note</a:t>
            </a:r>
            <a:r>
              <a:rPr lang="en-US" b="1" dirty="0"/>
              <a:t>: </a:t>
            </a:r>
            <a:r>
              <a:rPr lang="en-US" dirty="0"/>
              <a:t>When a salt</a:t>
            </a:r>
            <a:r>
              <a:rPr lang="en-US" b="1" dirty="0"/>
              <a:t> </a:t>
            </a:r>
            <a:r>
              <a:rPr lang="en-US" dirty="0"/>
              <a:t>is added</a:t>
            </a:r>
            <a:r>
              <a:rPr lang="en-US" b="1" dirty="0"/>
              <a:t> to </a:t>
            </a:r>
            <a:r>
              <a:rPr lang="en-US" dirty="0"/>
              <a:t>a liquid containing dissolved gas, </a:t>
            </a:r>
            <a:r>
              <a:rPr lang="en-US" dirty="0" smtClean="0"/>
              <a:t>liberation </a:t>
            </a:r>
            <a:r>
              <a:rPr lang="en-US" dirty="0"/>
              <a:t>of gas occurs due to the decrease </a:t>
            </a:r>
            <a:r>
              <a:rPr lang="en-US" dirty="0" smtClean="0"/>
              <a:t>solubility (salting </a:t>
            </a:r>
            <a:r>
              <a:rPr lang="en-US" dirty="0"/>
              <a:t>out of the </a:t>
            </a:r>
            <a:r>
              <a:rPr lang="en-US" dirty="0" smtClean="0"/>
              <a:t>gas).</a:t>
            </a:r>
            <a:endParaRPr lang="en-GB" dirty="0"/>
          </a:p>
          <a:p>
            <a:endParaRPr lang="en-GB"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3748"/>
          <a:stretch/>
        </p:blipFill>
        <p:spPr>
          <a:xfrm>
            <a:off x="5562600" y="1828800"/>
            <a:ext cx="3486150" cy="3523278"/>
          </a:xfrm>
          <a:prstGeom prst="rect">
            <a:avLst/>
          </a:prstGeom>
        </p:spPr>
      </p:pic>
    </p:spTree>
    <p:extLst>
      <p:ext uri="{BB962C8B-B14F-4D97-AF65-F5344CB8AC3E}">
        <p14:creationId xmlns:p14="http://schemas.microsoft.com/office/powerpoint/2010/main" val="2064365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7888"/>
          </a:xfrm>
        </p:spPr>
        <p:txBody>
          <a:bodyPr>
            <a:normAutofit fontScale="90000"/>
          </a:bodyPr>
          <a:lstStyle/>
          <a:p>
            <a:r>
              <a:rPr lang="en-US" b="1" dirty="0" smtClean="0"/>
              <a:t>Solubility</a:t>
            </a:r>
            <a:endParaRPr lang="en-GB" dirty="0"/>
          </a:p>
        </p:txBody>
      </p:sp>
      <p:sp>
        <p:nvSpPr>
          <p:cNvPr id="3" name="Content Placeholder 2"/>
          <p:cNvSpPr>
            <a:spLocks noGrp="1"/>
          </p:cNvSpPr>
          <p:nvPr>
            <p:ph idx="1"/>
          </p:nvPr>
        </p:nvSpPr>
        <p:spPr>
          <a:xfrm>
            <a:off x="228600" y="990600"/>
            <a:ext cx="8686800" cy="2514600"/>
          </a:xfrm>
        </p:spPr>
        <p:txBody>
          <a:bodyPr>
            <a:normAutofit lnSpcReduction="10000"/>
          </a:bodyPr>
          <a:lstStyle/>
          <a:p>
            <a:pPr algn="just"/>
            <a:r>
              <a:rPr lang="en-US" dirty="0" smtClean="0"/>
              <a:t>The </a:t>
            </a:r>
            <a:r>
              <a:rPr lang="en-US" dirty="0"/>
              <a:t>solubility of an agent in a particular solvent indicates the maximum concentration to which a solution may be prepared with that agent and that </a:t>
            </a:r>
            <a:r>
              <a:rPr lang="en-US" dirty="0" smtClean="0"/>
              <a:t>solvent (</a:t>
            </a:r>
            <a:r>
              <a:rPr lang="en-US" b="1" dirty="0" smtClean="0">
                <a:solidFill>
                  <a:srgbClr val="FF0000"/>
                </a:solidFill>
              </a:rPr>
              <a:t>solubility</a:t>
            </a:r>
            <a:r>
              <a:rPr lang="en-US" dirty="0" smtClean="0"/>
              <a:t>)</a:t>
            </a:r>
          </a:p>
          <a:p>
            <a:pPr algn="just"/>
            <a:r>
              <a:rPr lang="en-US" dirty="0" smtClean="0"/>
              <a:t>When </a:t>
            </a:r>
            <a:r>
              <a:rPr lang="en-US" dirty="0"/>
              <a:t>excess of solid (solute) is shaken with liquid (solvent) for a period of time a maximum amount of it will be </a:t>
            </a:r>
            <a:r>
              <a:rPr lang="en-US" dirty="0" smtClean="0"/>
              <a:t>dissolved (</a:t>
            </a:r>
            <a:r>
              <a:rPr lang="en-US" b="1" dirty="0" smtClean="0">
                <a:solidFill>
                  <a:srgbClr val="FF0000"/>
                </a:solidFill>
              </a:rPr>
              <a:t>saturated solubility</a:t>
            </a:r>
            <a:r>
              <a:rPr lang="en-US" dirty="0" smtClean="0"/>
              <a:t>).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819" t="5821" r="3299" b="3993"/>
          <a:stretch/>
        </p:blipFill>
        <p:spPr>
          <a:xfrm>
            <a:off x="4419600" y="3733800"/>
            <a:ext cx="4648200" cy="3003437"/>
          </a:xfrm>
          <a:prstGeom prst="rect">
            <a:avLst/>
          </a:prstGeom>
        </p:spPr>
      </p:pic>
      <p:sp>
        <p:nvSpPr>
          <p:cNvPr id="5" name="Content Placeholder 2"/>
          <p:cNvSpPr txBox="1">
            <a:spLocks/>
          </p:cNvSpPr>
          <p:nvPr/>
        </p:nvSpPr>
        <p:spPr>
          <a:xfrm>
            <a:off x="76200" y="3771900"/>
            <a:ext cx="3962400" cy="232410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r>
              <a:rPr lang="en-US" sz="2000" dirty="0" smtClean="0"/>
              <a:t>When excess amount of solute is added to saturated solution and the temperature is increased more of solute will be dissolved</a:t>
            </a:r>
            <a:r>
              <a:rPr lang="en-GB" sz="2000" dirty="0" smtClean="0"/>
              <a:t> (</a:t>
            </a:r>
            <a:r>
              <a:rPr lang="en-US" sz="2000" b="1" dirty="0" smtClean="0">
                <a:solidFill>
                  <a:srgbClr val="FF0000"/>
                </a:solidFill>
              </a:rPr>
              <a:t>super saturated solution</a:t>
            </a:r>
            <a:r>
              <a:rPr lang="en-US" sz="2000" dirty="0" smtClean="0"/>
              <a:t>).</a:t>
            </a:r>
            <a:endParaRPr lang="en-GB" sz="2000" dirty="0"/>
          </a:p>
        </p:txBody>
      </p:sp>
    </p:spTree>
    <p:extLst>
      <p:ext uri="{BB962C8B-B14F-4D97-AF65-F5344CB8AC3E}">
        <p14:creationId xmlns:p14="http://schemas.microsoft.com/office/powerpoint/2010/main" val="2920037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610600" cy="5867400"/>
          </a:xfrm>
        </p:spPr>
        <p:txBody>
          <a:bodyPr>
            <a:normAutofit/>
          </a:bodyPr>
          <a:lstStyle/>
          <a:p>
            <a:pPr marL="0" indent="0" algn="just">
              <a:buNone/>
            </a:pPr>
            <a:r>
              <a:rPr lang="en-US" b="1" u="sng" dirty="0"/>
              <a:t>Factors affecting solubility:</a:t>
            </a:r>
            <a:endParaRPr lang="en-GB" dirty="0"/>
          </a:p>
          <a:p>
            <a:pPr lvl="0" algn="just"/>
            <a:r>
              <a:rPr lang="en-US" b="1" dirty="0" err="1"/>
              <a:t>Tempreture</a:t>
            </a:r>
            <a:r>
              <a:rPr lang="en-US" b="1" dirty="0"/>
              <a:t>: </a:t>
            </a:r>
            <a:r>
              <a:rPr lang="en-US" dirty="0"/>
              <a:t>Solids are usually more soluble in hot than in cold water.</a:t>
            </a:r>
            <a:endParaRPr lang="en-GB" dirty="0"/>
          </a:p>
          <a:p>
            <a:pPr marL="0" indent="0" algn="just">
              <a:buNone/>
            </a:pPr>
            <a:r>
              <a:rPr lang="en-US" dirty="0" smtClean="0"/>
              <a:t>    In </a:t>
            </a:r>
            <a:r>
              <a:rPr lang="en-US" dirty="0"/>
              <a:t>the process of solution we have three cases:</a:t>
            </a:r>
            <a:endParaRPr lang="en-GB" dirty="0"/>
          </a:p>
          <a:p>
            <a:pPr marL="514350" lvl="0" indent="-514350" algn="just">
              <a:buFont typeface="+mj-lt"/>
              <a:buAutoNum type="arabicPeriod"/>
            </a:pPr>
            <a:r>
              <a:rPr lang="en-US" b="1" dirty="0"/>
              <a:t>Endothermic reaction:</a:t>
            </a:r>
            <a:r>
              <a:rPr lang="en-US" dirty="0"/>
              <a:t> Increase in the </a:t>
            </a:r>
            <a:r>
              <a:rPr lang="en-US" dirty="0" smtClean="0"/>
              <a:t>temperature </a:t>
            </a:r>
            <a:r>
              <a:rPr lang="en-US" dirty="0"/>
              <a:t>lead to increase solubility.</a:t>
            </a:r>
            <a:endParaRPr lang="en-GB" dirty="0"/>
          </a:p>
          <a:p>
            <a:pPr marL="514350" lvl="0" indent="-514350" algn="just">
              <a:buFont typeface="+mj-lt"/>
              <a:buAutoNum type="arabicPeriod"/>
            </a:pPr>
            <a:r>
              <a:rPr lang="en-US" b="1" dirty="0"/>
              <a:t>Exothermic reaction:</a:t>
            </a:r>
            <a:r>
              <a:rPr lang="en-US" dirty="0"/>
              <a:t> Increase in the </a:t>
            </a:r>
            <a:r>
              <a:rPr lang="en-US" dirty="0" smtClean="0"/>
              <a:t>temperature </a:t>
            </a:r>
            <a:r>
              <a:rPr lang="en-US" dirty="0"/>
              <a:t>result in decrease </a:t>
            </a:r>
            <a:r>
              <a:rPr lang="en-US" dirty="0" smtClean="0"/>
              <a:t>solubility. </a:t>
            </a:r>
          </a:p>
          <a:p>
            <a:pPr marL="514350" lvl="0" indent="-514350" algn="just">
              <a:buFont typeface="+mj-lt"/>
              <a:buAutoNum type="arabicPeriod"/>
            </a:pPr>
            <a:r>
              <a:rPr lang="en-US" b="1" dirty="0" smtClean="0"/>
              <a:t>When </a:t>
            </a:r>
            <a:r>
              <a:rPr lang="en-US" b="1" dirty="0"/>
              <a:t>heat is neither absorbed nor given off in the process of solution: </a:t>
            </a:r>
            <a:r>
              <a:rPr lang="en-US" dirty="0"/>
              <a:t>Increase or decrease in the </a:t>
            </a:r>
            <a:r>
              <a:rPr lang="en-US" dirty="0" smtClean="0"/>
              <a:t>temperature </a:t>
            </a:r>
            <a:r>
              <a:rPr lang="en-US" dirty="0"/>
              <a:t>results in no effect on the </a:t>
            </a:r>
            <a:r>
              <a:rPr lang="en-US" dirty="0" smtClean="0"/>
              <a:t>solubility.</a:t>
            </a:r>
            <a:endParaRPr lang="en-GB" dirty="0"/>
          </a:p>
        </p:txBody>
      </p:sp>
    </p:spTree>
    <p:extLst>
      <p:ext uri="{BB962C8B-B14F-4D97-AF65-F5344CB8AC3E}">
        <p14:creationId xmlns:p14="http://schemas.microsoft.com/office/powerpoint/2010/main" val="16637352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743</TotalTime>
  <Words>1087</Words>
  <Application>Microsoft Office PowerPoint</Application>
  <PresentationFormat>On-screen Show (4:3)</PresentationFormat>
  <Paragraphs>111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Pharmaceutical Technology </vt:lpstr>
      <vt:lpstr>In this course the following subjects will be covered </vt:lpstr>
      <vt:lpstr>Dispersed systems</vt:lpstr>
      <vt:lpstr>PowerPoint Presentation</vt:lpstr>
      <vt:lpstr>Solutions</vt:lpstr>
      <vt:lpstr>PowerPoint Presentation</vt:lpstr>
      <vt:lpstr>PowerPoint Presentation</vt:lpstr>
      <vt:lpstr>Solubility</vt:lpstr>
      <vt:lpstr>PowerPoint Presentation</vt:lpstr>
      <vt:lpstr>PowerPoint Presentation</vt:lpstr>
      <vt:lpstr>Factors affecting solubility</vt:lpstr>
      <vt:lpstr>PowerPoint Presentation</vt:lpstr>
      <vt:lpstr>PowerPoint Presentation</vt:lpstr>
      <vt:lpstr>PowerPoint Presentation</vt:lpstr>
      <vt:lpstr>Effect of pH on solubility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Habeeb</dc:creator>
  <cp:lastModifiedBy>Habeeb</cp:lastModifiedBy>
  <cp:revision>34</cp:revision>
  <dcterms:created xsi:type="dcterms:W3CDTF">2017-10-01T17:37:03Z</dcterms:created>
  <dcterms:modified xsi:type="dcterms:W3CDTF">2017-10-08T08:00:58Z</dcterms:modified>
</cp:coreProperties>
</file>