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26"/>
  </p:notesMasterIdLst>
  <p:sldIdLst>
    <p:sldId id="257" r:id="rId2"/>
    <p:sldId id="274" r:id="rId3"/>
    <p:sldId id="275" r:id="rId4"/>
    <p:sldId id="259" r:id="rId5"/>
    <p:sldId id="278" r:id="rId6"/>
    <p:sldId id="279" r:id="rId7"/>
    <p:sldId id="285" r:id="rId8"/>
    <p:sldId id="300" r:id="rId9"/>
    <p:sldId id="286" r:id="rId10"/>
    <p:sldId id="280" r:id="rId11"/>
    <p:sldId id="281" r:id="rId12"/>
    <p:sldId id="298" r:id="rId13"/>
    <p:sldId id="284" r:id="rId14"/>
    <p:sldId id="287" r:id="rId15"/>
    <p:sldId id="288" r:id="rId16"/>
    <p:sldId id="299" r:id="rId17"/>
    <p:sldId id="289" r:id="rId18"/>
    <p:sldId id="290" r:id="rId19"/>
    <p:sldId id="291" r:id="rId20"/>
    <p:sldId id="292" r:id="rId21"/>
    <p:sldId id="294" r:id="rId22"/>
    <p:sldId id="297" r:id="rId23"/>
    <p:sldId id="295" r:id="rId24"/>
    <p:sldId id="296"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17" y="-149"/>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9EEBC1-2589-4718-B0C2-C68AE0439904}" type="datetimeFigureOut">
              <a:rPr lang="en-GB" smtClean="0"/>
              <a:t>09/10/2017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C3869A-934D-40A3-AAFC-713525673976}" type="slidenum">
              <a:rPr lang="en-GB" smtClean="0"/>
              <a:t>‹#›</a:t>
            </a:fld>
            <a:endParaRPr lang="en-GB"/>
          </a:p>
        </p:txBody>
      </p:sp>
    </p:spTree>
    <p:extLst>
      <p:ext uri="{BB962C8B-B14F-4D97-AF65-F5344CB8AC3E}">
        <p14:creationId xmlns:p14="http://schemas.microsoft.com/office/powerpoint/2010/main" val="13075279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CC3869A-934D-40A3-AAFC-713525673976}" type="slidenum">
              <a:rPr lang="en-GB" smtClean="0"/>
              <a:t>14</a:t>
            </a:fld>
            <a:endParaRPr lang="en-GB"/>
          </a:p>
        </p:txBody>
      </p:sp>
    </p:spTree>
    <p:extLst>
      <p:ext uri="{BB962C8B-B14F-4D97-AF65-F5344CB8AC3E}">
        <p14:creationId xmlns:p14="http://schemas.microsoft.com/office/powerpoint/2010/main" val="35792567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D8A443B-B62C-44D5-930C-C1D67C2F8966}" type="datetimeFigureOut">
              <a:rPr lang="en-GB" smtClean="0"/>
              <a:t>09/10/2017</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0B4D7A3B-38F8-4D30-85B6-9B1A11CF9A6A}"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8A443B-B62C-44D5-930C-C1D67C2F8966}" type="datetimeFigureOut">
              <a:rPr lang="en-GB" smtClean="0"/>
              <a:t>09/10/2017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4D7A3B-38F8-4D30-85B6-9B1A11CF9A6A}"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8A443B-B62C-44D5-930C-C1D67C2F8966}" type="datetimeFigureOut">
              <a:rPr lang="en-GB" smtClean="0"/>
              <a:t>09/10/2017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4D7A3B-38F8-4D30-85B6-9B1A11CF9A6A}"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8A443B-B62C-44D5-930C-C1D67C2F8966}" type="datetimeFigureOut">
              <a:rPr lang="en-GB" smtClean="0"/>
              <a:t>09/10/2017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4D7A3B-38F8-4D30-85B6-9B1A11CF9A6A}"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D8A443B-B62C-44D5-930C-C1D67C2F8966}" type="datetimeFigureOut">
              <a:rPr lang="en-GB" smtClean="0"/>
              <a:t>09/10/2017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4D7A3B-38F8-4D30-85B6-9B1A11CF9A6A}"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D8A443B-B62C-44D5-930C-C1D67C2F8966}" type="datetimeFigureOut">
              <a:rPr lang="en-GB" smtClean="0"/>
              <a:t>09/10/2017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4D7A3B-38F8-4D30-85B6-9B1A11CF9A6A}"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D8A443B-B62C-44D5-930C-C1D67C2F8966}" type="datetimeFigureOut">
              <a:rPr lang="en-GB" smtClean="0"/>
              <a:t>09/10/2017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B4D7A3B-38F8-4D30-85B6-9B1A11CF9A6A}"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D8A443B-B62C-44D5-930C-C1D67C2F8966}" type="datetimeFigureOut">
              <a:rPr lang="en-GB" smtClean="0"/>
              <a:t>09/10/2017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B4D7A3B-38F8-4D30-85B6-9B1A11CF9A6A}"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8A443B-B62C-44D5-930C-C1D67C2F8966}" type="datetimeFigureOut">
              <a:rPr lang="en-GB" smtClean="0"/>
              <a:t>09/10/2017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B4D7A3B-38F8-4D30-85B6-9B1A11CF9A6A}"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D8A443B-B62C-44D5-930C-C1D67C2F8966}" type="datetimeFigureOut">
              <a:rPr lang="en-GB" smtClean="0"/>
              <a:t>09/10/2017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4D7A3B-38F8-4D30-85B6-9B1A11CF9A6A}"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D8A443B-B62C-44D5-930C-C1D67C2F8966}" type="datetimeFigureOut">
              <a:rPr lang="en-GB" smtClean="0"/>
              <a:t>09/10/2017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0B4D7A3B-38F8-4D30-85B6-9B1A11CF9A6A}" type="slidenum">
              <a:rPr lang="en-GB" smtClean="0"/>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D8A443B-B62C-44D5-930C-C1D67C2F8966}" type="datetimeFigureOut">
              <a:rPr lang="en-GB" smtClean="0"/>
              <a:t>09/10/2017</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4D7A3B-38F8-4D30-85B6-9B1A11CF9A6A}" type="slidenum">
              <a:rPr lang="en-GB" smtClean="0"/>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09800"/>
            <a:ext cx="8229600" cy="1143000"/>
          </a:xfrm>
        </p:spPr>
        <p:txBody>
          <a:bodyPr/>
          <a:lstStyle/>
          <a:p>
            <a:pPr algn="ctr"/>
            <a:r>
              <a:rPr lang="en-GB" b="1" dirty="0" smtClean="0"/>
              <a:t>Pharmaceutical Technology </a:t>
            </a:r>
            <a:endParaRPr lang="en-GB" b="1" dirty="0"/>
          </a:p>
        </p:txBody>
      </p:sp>
      <p:sp>
        <p:nvSpPr>
          <p:cNvPr id="3" name="Content Placeholder 2"/>
          <p:cNvSpPr>
            <a:spLocks noGrp="1"/>
          </p:cNvSpPr>
          <p:nvPr>
            <p:ph idx="1"/>
          </p:nvPr>
        </p:nvSpPr>
        <p:spPr>
          <a:xfrm>
            <a:off x="457200" y="4648200"/>
            <a:ext cx="8229600" cy="1981200"/>
          </a:xfrm>
        </p:spPr>
        <p:txBody>
          <a:bodyPr>
            <a:normAutofit fontScale="92500" lnSpcReduction="10000"/>
          </a:bodyPr>
          <a:lstStyle/>
          <a:p>
            <a:pPr marL="0" indent="0" algn="ctr">
              <a:buNone/>
            </a:pPr>
            <a:r>
              <a:rPr lang="en-GB" dirty="0" err="1" smtClean="0"/>
              <a:t>Lec</a:t>
            </a:r>
            <a:r>
              <a:rPr lang="en-GB" dirty="0" smtClean="0"/>
              <a:t> 4</a:t>
            </a:r>
          </a:p>
          <a:p>
            <a:pPr marL="0" indent="0" algn="ctr">
              <a:buNone/>
            </a:pPr>
            <a:r>
              <a:rPr lang="en-GB" dirty="0" smtClean="0"/>
              <a:t>10/10/2017</a:t>
            </a:r>
          </a:p>
          <a:p>
            <a:pPr marL="0" indent="0" algn="ctr">
              <a:buNone/>
            </a:pPr>
            <a:endParaRPr lang="en-GB" dirty="0"/>
          </a:p>
          <a:p>
            <a:pPr marL="0" indent="0" algn="ctr">
              <a:buNone/>
            </a:pPr>
            <a:r>
              <a:rPr lang="en-GB" dirty="0" smtClean="0"/>
              <a:t>Dr </a:t>
            </a:r>
            <a:r>
              <a:rPr lang="en-GB" dirty="0" err="1" smtClean="0"/>
              <a:t>Athmar</a:t>
            </a:r>
            <a:r>
              <a:rPr lang="en-GB" dirty="0" smtClean="0"/>
              <a:t> </a:t>
            </a:r>
            <a:r>
              <a:rPr lang="en-GB" dirty="0" err="1" smtClean="0"/>
              <a:t>Dhahir</a:t>
            </a:r>
            <a:r>
              <a:rPr lang="en-GB" dirty="0" smtClean="0"/>
              <a:t> </a:t>
            </a:r>
            <a:r>
              <a:rPr lang="en-GB" dirty="0" err="1" smtClean="0"/>
              <a:t>Habeeb</a:t>
            </a:r>
            <a:endParaRPr lang="en-GB" dirty="0" smtClean="0"/>
          </a:p>
          <a:p>
            <a:pPr marL="0" indent="0" algn="ctr">
              <a:buNone/>
            </a:pPr>
            <a:r>
              <a:rPr lang="en-GB" sz="2000" dirty="0" smtClean="0"/>
              <a:t>PhD in Industrial pharmacy and pharmaceutical formulations </a:t>
            </a:r>
            <a:endParaRPr lang="en-GB" sz="2000" dirty="0"/>
          </a:p>
        </p:txBody>
      </p:sp>
    </p:spTree>
    <p:extLst>
      <p:ext uri="{BB962C8B-B14F-4D97-AF65-F5344CB8AC3E}">
        <p14:creationId xmlns:p14="http://schemas.microsoft.com/office/powerpoint/2010/main" val="2526651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38912"/>
          </a:xfrm>
        </p:spPr>
        <p:txBody>
          <a:bodyPr>
            <a:normAutofit fontScale="90000"/>
          </a:bodyPr>
          <a:lstStyle/>
          <a:p>
            <a:r>
              <a:rPr lang="en-US" sz="4000" dirty="0" smtClean="0"/>
              <a:t>1-Solution </a:t>
            </a:r>
            <a:r>
              <a:rPr lang="en-US" sz="4000" dirty="0"/>
              <a:t>prepared by simple solution</a:t>
            </a:r>
            <a:endParaRPr lang="en-GB" sz="4000"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152400" y="1295400"/>
                <a:ext cx="8763000" cy="5334000"/>
              </a:xfrm>
            </p:spPr>
            <p:txBody>
              <a:bodyPr>
                <a:normAutofit/>
              </a:bodyPr>
              <a:lstStyle/>
              <a:p>
                <a:pPr algn="just"/>
                <a:r>
                  <a:rPr lang="en-US" dirty="0" smtClean="0"/>
                  <a:t>The easiest and </a:t>
                </a:r>
                <a:r>
                  <a:rPr lang="en-US" dirty="0"/>
                  <a:t>simplest method of preparation</a:t>
                </a:r>
                <a:r>
                  <a:rPr lang="en-US" dirty="0" smtClean="0"/>
                  <a:t>.</a:t>
                </a:r>
              </a:p>
              <a:p>
                <a:pPr algn="just"/>
                <a:r>
                  <a:rPr lang="en-US" dirty="0" smtClean="0"/>
                  <a:t> If </a:t>
                </a:r>
                <a:r>
                  <a:rPr lang="en-US" dirty="0"/>
                  <a:t>a solution could be prepared by simple solution and by chemical reaction, then </a:t>
                </a:r>
                <a:r>
                  <a:rPr lang="en-US" dirty="0" smtClean="0"/>
                  <a:t>simple </a:t>
                </a:r>
                <a:r>
                  <a:rPr lang="en-US" dirty="0"/>
                  <a:t>solution is preferred</a:t>
                </a:r>
                <a:r>
                  <a:rPr lang="en-US" dirty="0" smtClean="0"/>
                  <a:t>.</a:t>
                </a:r>
              </a:p>
              <a:p>
                <a:pPr algn="just"/>
                <a:r>
                  <a:rPr lang="en-US" dirty="0" smtClean="0"/>
                  <a:t>Some substances </a:t>
                </a:r>
                <a:r>
                  <a:rPr lang="en-US" dirty="0"/>
                  <a:t>can </a:t>
                </a:r>
                <a:r>
                  <a:rPr lang="en-US" dirty="0" smtClean="0"/>
                  <a:t>form </a:t>
                </a:r>
                <a:r>
                  <a:rPr lang="en-US" dirty="0"/>
                  <a:t>solution by both simple solution and chemical reaction. For example Ca(OH)</a:t>
                </a:r>
                <a:r>
                  <a:rPr lang="en-US" baseline="-25000" dirty="0"/>
                  <a:t>2 </a:t>
                </a:r>
                <a:r>
                  <a:rPr lang="en-US" dirty="0"/>
                  <a:t>solution which known as lime water is prepared according to simple solution by dissolving Ca(OH)</a:t>
                </a:r>
                <a:r>
                  <a:rPr lang="en-US" baseline="-25000" dirty="0"/>
                  <a:t>2 </a:t>
                </a:r>
                <a:r>
                  <a:rPr lang="en-US" dirty="0"/>
                  <a:t>in water and by chemical reaction by shaking lime </a:t>
                </a:r>
                <a:r>
                  <a:rPr lang="en-US" dirty="0" err="1"/>
                  <a:t>CaO</a:t>
                </a:r>
                <a:r>
                  <a:rPr lang="en-US" dirty="0"/>
                  <a:t> with </a:t>
                </a:r>
                <a:r>
                  <a:rPr lang="en-US" dirty="0" smtClean="0"/>
                  <a:t>an </a:t>
                </a:r>
                <a:r>
                  <a:rPr lang="en-US" dirty="0"/>
                  <a:t>excess of water as shown in </a:t>
                </a:r>
                <a:r>
                  <a:rPr lang="en-US" dirty="0" smtClean="0"/>
                  <a:t>Equation below</a:t>
                </a:r>
              </a:p>
              <a:p>
                <a:pPr marL="0" indent="0" algn="just">
                  <a:buNone/>
                </a:pPr>
                <a:endParaRPr lang="en-GB" dirty="0"/>
              </a:p>
              <a:p>
                <a:pPr marL="0" indent="0">
                  <a:buNone/>
                </a:pPr>
                <a:r>
                  <a:rPr lang="en-US" dirty="0" smtClean="0"/>
                  <a:t>                            </a:t>
                </a:r>
                <a14:m>
                  <m:oMath xmlns:m="http://schemas.openxmlformats.org/officeDocument/2006/math">
                    <m:r>
                      <m:rPr>
                        <m:sty m:val="p"/>
                      </m:rPr>
                      <a:rPr lang="en-US"/>
                      <m:t>CaO</m:t>
                    </m:r>
                    <m:r>
                      <a:rPr lang="en-US"/>
                      <m:t>+</m:t>
                    </m:r>
                    <m:sSub>
                      <m:sSubPr>
                        <m:ctrlPr>
                          <a:rPr lang="en-GB" i="1"/>
                        </m:ctrlPr>
                      </m:sSubPr>
                      <m:e>
                        <m:r>
                          <m:rPr>
                            <m:sty m:val="p"/>
                          </m:rPr>
                          <a:rPr lang="en-US"/>
                          <m:t>H</m:t>
                        </m:r>
                      </m:e>
                      <m:sub>
                        <m:r>
                          <a:rPr lang="en-US"/>
                          <m:t>2</m:t>
                        </m:r>
                      </m:sub>
                    </m:sSub>
                    <m:r>
                      <m:rPr>
                        <m:sty m:val="p"/>
                      </m:rPr>
                      <a:rPr lang="en-US"/>
                      <m:t>O</m:t>
                    </m:r>
                    <m:r>
                      <a:rPr lang="ar-IQ"/>
                      <m:t>→</m:t>
                    </m:r>
                    <m:r>
                      <m:rPr>
                        <m:sty m:val="p"/>
                      </m:rPr>
                      <a:rPr lang="en-US"/>
                      <m:t>Ca</m:t>
                    </m:r>
                    <m:sSub>
                      <m:sSubPr>
                        <m:ctrlPr>
                          <a:rPr lang="en-GB" i="1"/>
                        </m:ctrlPr>
                      </m:sSubPr>
                      <m:e>
                        <m:d>
                          <m:dPr>
                            <m:ctrlPr>
                              <a:rPr lang="en-GB" i="1"/>
                            </m:ctrlPr>
                          </m:dPr>
                          <m:e>
                            <m:r>
                              <m:rPr>
                                <m:sty m:val="p"/>
                              </m:rPr>
                              <a:rPr lang="en-US"/>
                              <m:t>OH</m:t>
                            </m:r>
                          </m:e>
                        </m:d>
                      </m:e>
                      <m:sub>
                        <m:r>
                          <a:rPr lang="en-US"/>
                          <m:t>2</m:t>
                        </m:r>
                      </m:sub>
                    </m:sSub>
                  </m:oMath>
                </a14:m>
                <a:endParaRPr lang="en-GB" dirty="0"/>
              </a:p>
              <a:p>
                <a:endParaRPr lang="en-GB"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152400" y="1295400"/>
                <a:ext cx="8763000" cy="5334000"/>
              </a:xfrm>
              <a:blipFill rotWithShape="1">
                <a:blip r:embed="rId2"/>
                <a:stretch>
                  <a:fillRect l="-834" t="-914" r="-1182"/>
                </a:stretch>
              </a:blipFill>
            </p:spPr>
            <p:txBody>
              <a:bodyPr/>
              <a:lstStyle/>
              <a:p>
                <a:r>
                  <a:rPr lang="en-GB">
                    <a:noFill/>
                  </a:rPr>
                  <a:t> </a:t>
                </a:r>
              </a:p>
            </p:txBody>
          </p:sp>
        </mc:Fallback>
      </mc:AlternateContent>
    </p:spTree>
    <p:extLst>
      <p:ext uri="{BB962C8B-B14F-4D97-AF65-F5344CB8AC3E}">
        <p14:creationId xmlns:p14="http://schemas.microsoft.com/office/powerpoint/2010/main" val="1100102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438912"/>
          </a:xfrm>
        </p:spPr>
        <p:txBody>
          <a:bodyPr>
            <a:normAutofit fontScale="90000"/>
          </a:bodyPr>
          <a:lstStyle/>
          <a:p>
            <a:r>
              <a:rPr lang="en-US" sz="3600" dirty="0" smtClean="0"/>
              <a:t>2-Solution </a:t>
            </a:r>
            <a:r>
              <a:rPr lang="en-US" sz="3600" dirty="0"/>
              <a:t>prepared by chemical reaction</a:t>
            </a:r>
            <a:endParaRPr lang="en-GB" sz="3600" dirty="0"/>
          </a:p>
        </p:txBody>
      </p:sp>
      <p:sp>
        <p:nvSpPr>
          <p:cNvPr id="3" name="Content Placeholder 2"/>
          <p:cNvSpPr>
            <a:spLocks noGrp="1"/>
          </p:cNvSpPr>
          <p:nvPr>
            <p:ph idx="1"/>
          </p:nvPr>
        </p:nvSpPr>
        <p:spPr>
          <a:xfrm>
            <a:off x="228600" y="1143000"/>
            <a:ext cx="8686800" cy="5410200"/>
          </a:xfrm>
        </p:spPr>
        <p:txBody>
          <a:bodyPr>
            <a:normAutofit/>
          </a:bodyPr>
          <a:lstStyle/>
          <a:p>
            <a:pPr algn="just"/>
            <a:r>
              <a:rPr lang="en-US" dirty="0"/>
              <a:t>chemical reaction involves using many reagents resulting in many compounds hard to be purified. It contains all the products of the reaction that have taken place during the method of preparation. </a:t>
            </a:r>
          </a:p>
          <a:p>
            <a:pPr algn="just"/>
            <a:r>
              <a:rPr lang="en-US" dirty="0" smtClean="0"/>
              <a:t>Although </a:t>
            </a:r>
            <a:r>
              <a:rPr lang="en-US" dirty="0"/>
              <a:t>simple solution is preferred, sometimes chemical reaction has to be chosen for the following reasons</a:t>
            </a:r>
            <a:r>
              <a:rPr lang="en-US" dirty="0" smtClean="0"/>
              <a:t>:</a:t>
            </a:r>
          </a:p>
          <a:p>
            <a:pPr marL="0" indent="0" algn="just">
              <a:buNone/>
            </a:pPr>
            <a:endParaRPr lang="en-GB" dirty="0"/>
          </a:p>
          <a:p>
            <a:pPr marL="0" indent="0" algn="just">
              <a:buNone/>
            </a:pPr>
            <a:r>
              <a:rPr lang="en-US" dirty="0"/>
              <a:t>1.  The pure solute may not dissolve from a solid state in other way than chemical reaction. E.g. Aluminum </a:t>
            </a:r>
            <a:r>
              <a:rPr lang="en-US" dirty="0" err="1" smtClean="0"/>
              <a:t>subacetate</a:t>
            </a:r>
            <a:endParaRPr lang="en-GB" dirty="0"/>
          </a:p>
        </p:txBody>
      </p:sp>
    </p:spTree>
    <p:extLst>
      <p:ext uri="{BB962C8B-B14F-4D97-AF65-F5344CB8AC3E}">
        <p14:creationId xmlns:p14="http://schemas.microsoft.com/office/powerpoint/2010/main" val="2119114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lstStyle/>
          <a:p>
            <a:pPr marL="0" indent="0" algn="just">
              <a:buNone/>
            </a:pPr>
            <a:r>
              <a:rPr lang="en-US" dirty="0"/>
              <a:t>2. The active constituent is not obtained or not readily usable in a form other than that of solution e.g. formaldehyde solution (active constituent is gas</a:t>
            </a:r>
            <a:r>
              <a:rPr lang="en-US" dirty="0" smtClean="0"/>
              <a:t>) and </a:t>
            </a:r>
            <a:r>
              <a:rPr lang="en-US" dirty="0"/>
              <a:t>hydrogen </a:t>
            </a:r>
            <a:r>
              <a:rPr lang="en-US" dirty="0" smtClean="0"/>
              <a:t>peroxide</a:t>
            </a:r>
          </a:p>
          <a:p>
            <a:pPr marL="0" indent="0" algn="just">
              <a:buNone/>
            </a:pPr>
            <a:r>
              <a:rPr lang="en-US" dirty="0" smtClean="0"/>
              <a:t> </a:t>
            </a:r>
            <a:endParaRPr lang="en-GB" dirty="0"/>
          </a:p>
          <a:p>
            <a:pPr marL="0" indent="0" algn="just">
              <a:buNone/>
            </a:pPr>
            <a:r>
              <a:rPr lang="en-US" dirty="0"/>
              <a:t>3. Some by products are desired like Mg citrate, which is used as cathartic.</a:t>
            </a:r>
            <a:endParaRPr lang="en-GB" dirty="0"/>
          </a:p>
          <a:p>
            <a:endParaRPr lang="en-GB" dirty="0"/>
          </a:p>
        </p:txBody>
      </p:sp>
    </p:spTree>
    <p:extLst>
      <p:ext uri="{BB962C8B-B14F-4D97-AF65-F5344CB8AC3E}">
        <p14:creationId xmlns:p14="http://schemas.microsoft.com/office/powerpoint/2010/main" val="593111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219200"/>
            <a:ext cx="8229600" cy="591312"/>
          </a:xfrm>
        </p:spPr>
        <p:txBody>
          <a:bodyPr>
            <a:normAutofit fontScale="90000"/>
          </a:bodyPr>
          <a:lstStyle/>
          <a:p>
            <a:pPr lvl="0"/>
            <a:r>
              <a:rPr lang="en-US" sz="4000" dirty="0" smtClean="0"/>
              <a:t>3-Solution </a:t>
            </a:r>
            <a:r>
              <a:rPr lang="en-US" sz="4000" dirty="0"/>
              <a:t>prepared by </a:t>
            </a:r>
            <a:r>
              <a:rPr lang="en-US" sz="4000" dirty="0" smtClean="0"/>
              <a:t>extraction</a:t>
            </a:r>
            <a:r>
              <a:rPr lang="en-GB" dirty="0"/>
              <a:t/>
            </a:r>
            <a:br>
              <a:rPr lang="en-GB" dirty="0"/>
            </a:br>
            <a:endParaRPr lang="en-GB" dirty="0"/>
          </a:p>
        </p:txBody>
      </p:sp>
      <p:sp>
        <p:nvSpPr>
          <p:cNvPr id="3" name="Content Placeholder 2"/>
          <p:cNvSpPr>
            <a:spLocks noGrp="1"/>
          </p:cNvSpPr>
          <p:nvPr>
            <p:ph idx="1"/>
          </p:nvPr>
        </p:nvSpPr>
        <p:spPr>
          <a:xfrm>
            <a:off x="304800" y="1447800"/>
            <a:ext cx="8610600" cy="5105400"/>
          </a:xfrm>
        </p:spPr>
        <p:txBody>
          <a:bodyPr/>
          <a:lstStyle/>
          <a:p>
            <a:pPr algn="just"/>
            <a:r>
              <a:rPr lang="en-US" dirty="0"/>
              <a:t>for example epinephrine solution (adrenalin chloride USP) diluted to 1:1000 in purified water. It is prepared with the help of hydrochloric acid; it is used as vasoconstrictor to increase blood pressure, to prevent hemorrhage and to prolong action of local anesthetic for dentistry purposes. </a:t>
            </a:r>
            <a:endParaRPr lang="en-GB" dirty="0"/>
          </a:p>
        </p:txBody>
      </p:sp>
    </p:spTree>
    <p:extLst>
      <p:ext uri="{BB962C8B-B14F-4D97-AF65-F5344CB8AC3E}">
        <p14:creationId xmlns:p14="http://schemas.microsoft.com/office/powerpoint/2010/main" val="34623835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86800" cy="533400"/>
          </a:xfrm>
        </p:spPr>
        <p:txBody>
          <a:bodyPr>
            <a:normAutofit/>
          </a:bodyPr>
          <a:lstStyle/>
          <a:p>
            <a:pPr algn="just"/>
            <a:r>
              <a:rPr lang="en-US" sz="2800" b="1" dirty="0" smtClean="0"/>
              <a:t>4-Solution </a:t>
            </a:r>
            <a:r>
              <a:rPr lang="en-US" sz="2800" b="1" dirty="0"/>
              <a:t>prepared by simple solution with sterilization</a:t>
            </a:r>
            <a:endParaRPr lang="en-GB" sz="2800" b="1" dirty="0"/>
          </a:p>
        </p:txBody>
      </p:sp>
      <p:sp>
        <p:nvSpPr>
          <p:cNvPr id="3" name="Content Placeholder 2"/>
          <p:cNvSpPr>
            <a:spLocks noGrp="1"/>
          </p:cNvSpPr>
          <p:nvPr>
            <p:ph idx="1"/>
          </p:nvPr>
        </p:nvSpPr>
        <p:spPr>
          <a:xfrm>
            <a:off x="228600" y="1219200"/>
            <a:ext cx="8763000" cy="5410200"/>
          </a:xfrm>
        </p:spPr>
        <p:txBody>
          <a:bodyPr>
            <a:normAutofit lnSpcReduction="10000"/>
          </a:bodyPr>
          <a:lstStyle/>
          <a:p>
            <a:pPr algn="just"/>
            <a:r>
              <a:rPr lang="en-US" b="1" dirty="0"/>
              <a:t>Anti-coagulants:</a:t>
            </a:r>
            <a:endParaRPr lang="en-GB" dirty="0"/>
          </a:p>
          <a:p>
            <a:pPr marL="0" indent="0" algn="just">
              <a:buNone/>
            </a:pPr>
            <a:r>
              <a:rPr lang="en-US" dirty="0"/>
              <a:t> 1. Heparin solution USP sterile solution of 75,000 units of sodium heparin in sodium chloride injection. </a:t>
            </a:r>
            <a:endParaRPr lang="en-GB" dirty="0"/>
          </a:p>
          <a:p>
            <a:pPr marL="0" indent="0" algn="just">
              <a:buNone/>
            </a:pPr>
            <a:r>
              <a:rPr lang="en-US" dirty="0"/>
              <a:t>2. Citrate, phosphate, dextrose solution: it is sterile solution consist from 3% citric acid, 26.3% sodium citrate, 2.22% sodium </a:t>
            </a:r>
            <a:r>
              <a:rPr lang="en-US" dirty="0" err="1"/>
              <a:t>biphosphate</a:t>
            </a:r>
            <a:r>
              <a:rPr lang="en-US" dirty="0"/>
              <a:t> and 25.5% dextrose. </a:t>
            </a:r>
            <a:endParaRPr lang="en-GB" dirty="0"/>
          </a:p>
          <a:p>
            <a:pPr algn="just"/>
            <a:r>
              <a:rPr lang="en-US" b="1" dirty="0"/>
              <a:t>Irrigating solution:</a:t>
            </a:r>
            <a:r>
              <a:rPr lang="en-US" dirty="0"/>
              <a:t> it is used to flush or bathe wounds or surgical tissues, should be sterilized because is used for sensitive areas of the body.</a:t>
            </a:r>
            <a:endParaRPr lang="en-GB" dirty="0"/>
          </a:p>
          <a:p>
            <a:pPr marL="0" indent="0" algn="just">
              <a:buNone/>
            </a:pPr>
            <a:r>
              <a:rPr lang="en-US" dirty="0" err="1" smtClean="0"/>
              <a:t>Aminoacetic</a:t>
            </a:r>
            <a:r>
              <a:rPr lang="en-US" dirty="0" smtClean="0"/>
              <a:t> </a:t>
            </a:r>
            <a:r>
              <a:rPr lang="en-US" dirty="0"/>
              <a:t>acid sterile solution (NF): it consists from sterile solution of 1.5 and 15% </a:t>
            </a:r>
            <a:r>
              <a:rPr lang="en-US" dirty="0" err="1" smtClean="0"/>
              <a:t>aminoacetic</a:t>
            </a:r>
            <a:r>
              <a:rPr lang="en-US" dirty="0" smtClean="0"/>
              <a:t> </a:t>
            </a:r>
            <a:r>
              <a:rPr lang="en-US" dirty="0"/>
              <a:t>acid in water for injection is used for irrigating solution in operation such that of prostate (prostatectomy).</a:t>
            </a:r>
            <a:endParaRPr lang="en-GB" dirty="0"/>
          </a:p>
          <a:p>
            <a:endParaRPr lang="en-GB" dirty="0"/>
          </a:p>
        </p:txBody>
      </p:sp>
    </p:spTree>
    <p:extLst>
      <p:ext uri="{BB962C8B-B14F-4D97-AF65-F5344CB8AC3E}">
        <p14:creationId xmlns:p14="http://schemas.microsoft.com/office/powerpoint/2010/main" val="3477308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90600"/>
            <a:ext cx="8686800" cy="5638800"/>
          </a:xfrm>
        </p:spPr>
        <p:txBody>
          <a:bodyPr/>
          <a:lstStyle/>
          <a:p>
            <a:pPr algn="just"/>
            <a:r>
              <a:rPr lang="en-US" b="1" dirty="0"/>
              <a:t>Physiologic solutions:</a:t>
            </a:r>
            <a:r>
              <a:rPr lang="en-US" dirty="0"/>
              <a:t> Ringer's solution (NF), it is Isotonic solution consists from 6.6% </a:t>
            </a:r>
            <a:r>
              <a:rPr lang="en-US" dirty="0" err="1"/>
              <a:t>NaCl</a:t>
            </a:r>
            <a:r>
              <a:rPr lang="en-US" dirty="0"/>
              <a:t> , 0.3% </a:t>
            </a:r>
            <a:r>
              <a:rPr lang="en-US" dirty="0" err="1"/>
              <a:t>KCl</a:t>
            </a:r>
            <a:r>
              <a:rPr lang="en-US" dirty="0"/>
              <a:t>, 0.33% CaCl</a:t>
            </a:r>
            <a:r>
              <a:rPr lang="en-US" baseline="-25000" dirty="0"/>
              <a:t>2</a:t>
            </a:r>
            <a:r>
              <a:rPr lang="en-US" dirty="0"/>
              <a:t> diluted in purified water. It cannot be used as parenteral solution, because its solvent is purified water (not water for injection). Ringer's could be considered as irrigating and physiologic solutions, and used as solvent for compound used topically for delicate membrane, use to keep living tissues to reverse all reflexes for a period of time</a:t>
            </a:r>
            <a:r>
              <a:rPr lang="en-US" dirty="0" smtClean="0"/>
              <a:t>.</a:t>
            </a:r>
          </a:p>
          <a:p>
            <a:pPr marL="0" lvl="0" indent="0" algn="just">
              <a:buNone/>
            </a:pPr>
            <a:r>
              <a:rPr lang="en-US" dirty="0" smtClean="0"/>
              <a:t> </a:t>
            </a:r>
            <a:endParaRPr lang="en-GB" dirty="0"/>
          </a:p>
          <a:p>
            <a:pPr algn="just"/>
            <a:r>
              <a:rPr lang="en-US" dirty="0"/>
              <a:t>Ringer's solution, sometimes called </a:t>
            </a:r>
            <a:r>
              <a:rPr lang="en-US" dirty="0" err="1"/>
              <a:t>trichloride</a:t>
            </a:r>
            <a:r>
              <a:rPr lang="en-US" dirty="0"/>
              <a:t> solution (Isotonic solution of </a:t>
            </a:r>
            <a:r>
              <a:rPr lang="en-US" dirty="0" err="1"/>
              <a:t>trichloride</a:t>
            </a:r>
            <a:r>
              <a:rPr lang="en-US" dirty="0"/>
              <a:t>).</a:t>
            </a:r>
            <a:endParaRPr lang="en-GB" dirty="0"/>
          </a:p>
          <a:p>
            <a:endParaRPr lang="en-GB" dirty="0"/>
          </a:p>
        </p:txBody>
      </p:sp>
    </p:spTree>
    <p:extLst>
      <p:ext uri="{BB962C8B-B14F-4D97-AF65-F5344CB8AC3E}">
        <p14:creationId xmlns:p14="http://schemas.microsoft.com/office/powerpoint/2010/main" val="27595270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72312"/>
          </a:xfrm>
        </p:spPr>
        <p:txBody>
          <a:bodyPr>
            <a:noAutofit/>
          </a:bodyPr>
          <a:lstStyle/>
          <a:p>
            <a:r>
              <a:rPr lang="en-US" sz="3600" b="1" dirty="0"/>
              <a:t>Ophthalmic Solutions:</a:t>
            </a:r>
            <a:r>
              <a:rPr lang="en-GB" sz="3600" dirty="0"/>
              <a:t/>
            </a:r>
            <a:br>
              <a:rPr lang="en-GB" sz="3600" dirty="0"/>
            </a:br>
            <a:endParaRPr lang="en-GB" sz="3600" dirty="0"/>
          </a:p>
        </p:txBody>
      </p:sp>
      <p:sp>
        <p:nvSpPr>
          <p:cNvPr id="3" name="Content Placeholder 2"/>
          <p:cNvSpPr>
            <a:spLocks noGrp="1"/>
          </p:cNvSpPr>
          <p:nvPr>
            <p:ph idx="1"/>
          </p:nvPr>
        </p:nvSpPr>
        <p:spPr>
          <a:xfrm>
            <a:off x="152400" y="1295400"/>
            <a:ext cx="8763000" cy="5257800"/>
          </a:xfrm>
        </p:spPr>
        <p:txBody>
          <a:bodyPr>
            <a:normAutofit fontScale="92500" lnSpcReduction="10000"/>
          </a:bodyPr>
          <a:lstStyle/>
          <a:p>
            <a:pPr lvl="0" algn="just"/>
            <a:r>
              <a:rPr lang="en-US" dirty="0"/>
              <a:t>The sterility is one of the important consideration in their </a:t>
            </a:r>
            <a:r>
              <a:rPr lang="en-US" dirty="0" smtClean="0"/>
              <a:t>preparation. Autoclaving </a:t>
            </a:r>
            <a:r>
              <a:rPr lang="en-US" dirty="0"/>
              <a:t>in the final container is the preferred method of sterilizing ophthalmic solutions.</a:t>
            </a:r>
            <a:endParaRPr lang="en-GB" dirty="0"/>
          </a:p>
          <a:p>
            <a:pPr lvl="0" algn="just"/>
            <a:r>
              <a:rPr lang="en-US" dirty="0"/>
              <a:t>Preservatives suggested for use in ophthalmic solutions include:</a:t>
            </a:r>
            <a:endParaRPr lang="en-GB" dirty="0"/>
          </a:p>
          <a:p>
            <a:pPr marL="514350" lvl="0" indent="-514350" algn="just">
              <a:buFont typeface="+mj-lt"/>
              <a:buAutoNum type="arabicPeriod"/>
            </a:pPr>
            <a:r>
              <a:rPr lang="en-US" dirty="0"/>
              <a:t>Phenyl ethyl alcohol 0.5%</a:t>
            </a:r>
            <a:endParaRPr lang="en-GB" dirty="0"/>
          </a:p>
          <a:p>
            <a:pPr marL="514350" lvl="0" indent="-514350" algn="just">
              <a:buFont typeface="+mj-lt"/>
              <a:buAutoNum type="arabicPeriod"/>
            </a:pPr>
            <a:r>
              <a:rPr lang="en-US" dirty="0" err="1"/>
              <a:t>Chlorobutanol</a:t>
            </a:r>
            <a:r>
              <a:rPr lang="en-US" dirty="0"/>
              <a:t> 0.5%</a:t>
            </a:r>
            <a:endParaRPr lang="en-GB" dirty="0"/>
          </a:p>
          <a:p>
            <a:pPr marL="514350" lvl="0" indent="-514350" algn="just">
              <a:buFont typeface="+mj-lt"/>
              <a:buAutoNum type="arabicPeriod"/>
            </a:pPr>
            <a:r>
              <a:rPr lang="en-US" dirty="0" err="1"/>
              <a:t>Benzalkonium</a:t>
            </a:r>
            <a:r>
              <a:rPr lang="en-US" dirty="0"/>
              <a:t> chloride 0.01%.</a:t>
            </a:r>
            <a:endParaRPr lang="en-GB" dirty="0"/>
          </a:p>
          <a:p>
            <a:pPr marL="514350" lvl="0" indent="-514350" algn="just">
              <a:buFont typeface="+mj-lt"/>
              <a:buAutoNum type="arabicPeriod"/>
            </a:pPr>
            <a:r>
              <a:rPr lang="en-US" dirty="0"/>
              <a:t>Phenyl mercuric nitrate 0.001</a:t>
            </a:r>
            <a:r>
              <a:rPr lang="en-US" dirty="0" smtClean="0"/>
              <a:t>%</a:t>
            </a:r>
          </a:p>
          <a:p>
            <a:pPr marL="0" lvl="0" indent="0" algn="just">
              <a:buNone/>
            </a:pPr>
            <a:endParaRPr lang="en-GB" dirty="0"/>
          </a:p>
          <a:p>
            <a:pPr marL="0" indent="0" algn="just">
              <a:buNone/>
            </a:pPr>
            <a:r>
              <a:rPr lang="en-US" dirty="0"/>
              <a:t>Ophthalmic solutions that are intended for surgical use must be sterile and must not contain any preservative .Such solution should be packaged in single –use disposable container.</a:t>
            </a:r>
            <a:endParaRPr lang="en-GB" dirty="0"/>
          </a:p>
          <a:p>
            <a:endParaRPr lang="en-GB" dirty="0"/>
          </a:p>
        </p:txBody>
      </p:sp>
    </p:spTree>
    <p:extLst>
      <p:ext uri="{BB962C8B-B14F-4D97-AF65-F5344CB8AC3E}">
        <p14:creationId xmlns:p14="http://schemas.microsoft.com/office/powerpoint/2010/main" val="1927875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143000"/>
            <a:ext cx="8686800" cy="5410200"/>
          </a:xfrm>
        </p:spPr>
        <p:txBody>
          <a:bodyPr>
            <a:normAutofit/>
          </a:bodyPr>
          <a:lstStyle/>
          <a:p>
            <a:pPr lvl="0" algn="just"/>
            <a:r>
              <a:rPr lang="en-US" dirty="0" smtClean="0"/>
              <a:t>Ophthalmic </a:t>
            </a:r>
            <a:r>
              <a:rPr lang="en-US" dirty="0"/>
              <a:t>solution should be isotonic with </a:t>
            </a:r>
            <a:r>
              <a:rPr lang="en-US" dirty="0" smtClean="0"/>
              <a:t>lacrimal </a:t>
            </a:r>
            <a:r>
              <a:rPr lang="en-US" dirty="0"/>
              <a:t>fluid ,although the eye can tolerate tonicity values above and below that corresponding to 0.9% </a:t>
            </a:r>
            <a:r>
              <a:rPr lang="en-US" dirty="0" err="1"/>
              <a:t>NaCl</a:t>
            </a:r>
            <a:r>
              <a:rPr lang="en-US" dirty="0"/>
              <a:t> solution  is less likely to produce discomfort or irritation to the </a:t>
            </a:r>
            <a:r>
              <a:rPr lang="en-US" dirty="0" smtClean="0"/>
              <a:t>eye.</a:t>
            </a:r>
            <a:r>
              <a:rPr lang="en-GB" dirty="0"/>
              <a:t> </a:t>
            </a:r>
            <a:r>
              <a:rPr lang="en-US" dirty="0" smtClean="0"/>
              <a:t>The </a:t>
            </a:r>
            <a:r>
              <a:rPr lang="en-US" dirty="0"/>
              <a:t>agents which is used to adjust the tonicity of solutions must be compatible with the active medicament</a:t>
            </a:r>
            <a:r>
              <a:rPr lang="en-US" dirty="0" smtClean="0"/>
              <a:t>.</a:t>
            </a:r>
          </a:p>
          <a:p>
            <a:pPr lvl="0" algn="just"/>
            <a:endParaRPr lang="en-GB" dirty="0"/>
          </a:p>
          <a:p>
            <a:pPr lvl="0" algn="just"/>
            <a:r>
              <a:rPr lang="en-US" dirty="0"/>
              <a:t>Viscosity: Increase the viscosity of ophthalmic solution offers prolonged contact with the tissue thus enhancing the penetration and therapeutic effect of drug. Thickening agents such as methyl cellulose may be added to increase the viscosity. </a:t>
            </a:r>
            <a:endParaRPr lang="en-GB" dirty="0"/>
          </a:p>
          <a:p>
            <a:endParaRPr lang="en-GB" dirty="0"/>
          </a:p>
        </p:txBody>
      </p:sp>
    </p:spTree>
    <p:extLst>
      <p:ext uri="{BB962C8B-B14F-4D97-AF65-F5344CB8AC3E}">
        <p14:creationId xmlns:p14="http://schemas.microsoft.com/office/powerpoint/2010/main" val="2679316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686800" cy="5867400"/>
          </a:xfrm>
        </p:spPr>
        <p:txBody>
          <a:bodyPr>
            <a:normAutofit/>
          </a:bodyPr>
          <a:lstStyle/>
          <a:p>
            <a:pPr lvl="0" algn="just"/>
            <a:r>
              <a:rPr lang="en-US" dirty="0"/>
              <a:t>pH: The </a:t>
            </a:r>
            <a:r>
              <a:rPr lang="en-US" dirty="0" smtClean="0"/>
              <a:t>lacrimal </a:t>
            </a:r>
            <a:r>
              <a:rPr lang="en-US" dirty="0"/>
              <a:t>fluid has pH 7.4 ideally ,an ophthalmic solutions should have the same pH  as the  </a:t>
            </a:r>
            <a:r>
              <a:rPr lang="en-US" dirty="0" smtClean="0"/>
              <a:t>lacrimal </a:t>
            </a:r>
            <a:r>
              <a:rPr lang="en-US" dirty="0"/>
              <a:t>fluid ,this is not usually possible because at this pH many drugs are not soluble in water and most alkaloidal salts are precipitate at this level therefore a pH must be found which represents a compromise between optimum stability and maximum therapeutic effect, and this level must be held by buffers.</a:t>
            </a:r>
            <a:endParaRPr lang="en-GB" dirty="0"/>
          </a:p>
          <a:p>
            <a:pPr algn="just"/>
            <a:r>
              <a:rPr lang="en-US" dirty="0"/>
              <a:t>The buffer system that used should have the pH that is nearest to the physiologic pH of 7.4 and at which precipitation of drug does not </a:t>
            </a:r>
            <a:r>
              <a:rPr lang="en-US" dirty="0" err="1"/>
              <a:t>occure</a:t>
            </a:r>
            <a:r>
              <a:rPr lang="en-US" dirty="0"/>
              <a:t>.</a:t>
            </a:r>
            <a:endParaRPr lang="en-GB" dirty="0"/>
          </a:p>
          <a:p>
            <a:pPr algn="just"/>
            <a:r>
              <a:rPr lang="en-US" dirty="0"/>
              <a:t>The USP and NF give formulas for buffer vehicles which may be used for specific drugs.</a:t>
            </a:r>
            <a:endParaRPr lang="en-GB" dirty="0"/>
          </a:p>
          <a:p>
            <a:endParaRPr lang="en-GB" dirty="0"/>
          </a:p>
        </p:txBody>
      </p:sp>
    </p:spTree>
    <p:extLst>
      <p:ext uri="{BB962C8B-B14F-4D97-AF65-F5344CB8AC3E}">
        <p14:creationId xmlns:p14="http://schemas.microsoft.com/office/powerpoint/2010/main" val="2749459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43712"/>
          </a:xfrm>
        </p:spPr>
        <p:txBody>
          <a:bodyPr>
            <a:normAutofit/>
          </a:bodyPr>
          <a:lstStyle/>
          <a:p>
            <a:r>
              <a:rPr lang="en-GB" sz="3600" dirty="0" smtClean="0"/>
              <a:t>Classification of official solutions</a:t>
            </a:r>
            <a:endParaRPr lang="en-GB" sz="3600" dirty="0"/>
          </a:p>
        </p:txBody>
      </p:sp>
      <p:sp>
        <p:nvSpPr>
          <p:cNvPr id="3" name="Content Placeholder 2"/>
          <p:cNvSpPr>
            <a:spLocks noGrp="1"/>
          </p:cNvSpPr>
          <p:nvPr>
            <p:ph idx="1"/>
          </p:nvPr>
        </p:nvSpPr>
        <p:spPr>
          <a:xfrm>
            <a:off x="228600" y="1371600"/>
            <a:ext cx="8686800" cy="5257800"/>
          </a:xfrm>
        </p:spPr>
        <p:txBody>
          <a:bodyPr>
            <a:normAutofit fontScale="85000" lnSpcReduction="10000"/>
          </a:bodyPr>
          <a:lstStyle/>
          <a:p>
            <a:pPr algn="just"/>
            <a:r>
              <a:rPr lang="en-US" dirty="0"/>
              <a:t>According to the pharmaceutical </a:t>
            </a:r>
            <a:r>
              <a:rPr lang="en-US" dirty="0" smtClean="0"/>
              <a:t>use </a:t>
            </a:r>
            <a:r>
              <a:rPr lang="en-US" dirty="0"/>
              <a:t>solution may be classified into:</a:t>
            </a:r>
            <a:endParaRPr lang="en-GB" dirty="0"/>
          </a:p>
          <a:p>
            <a:pPr marL="514350" lvl="0" indent="-514350" algn="just">
              <a:buFont typeface="+mj-lt"/>
              <a:buAutoNum type="arabicPeriod"/>
            </a:pPr>
            <a:r>
              <a:rPr lang="en-US" dirty="0"/>
              <a:t>Oral solution.</a:t>
            </a:r>
            <a:endParaRPr lang="en-GB" dirty="0"/>
          </a:p>
          <a:p>
            <a:pPr marL="514350" lvl="0" indent="-514350" algn="just">
              <a:buFont typeface="+mj-lt"/>
              <a:buAutoNum type="arabicPeriod"/>
            </a:pPr>
            <a:r>
              <a:rPr lang="en-US" dirty="0"/>
              <a:t>Ophthalmic solution.</a:t>
            </a:r>
            <a:endParaRPr lang="en-GB" dirty="0"/>
          </a:p>
          <a:p>
            <a:pPr marL="514350" lvl="0" indent="-514350" algn="just">
              <a:buFont typeface="+mj-lt"/>
              <a:buAutoNum type="arabicPeriod"/>
            </a:pPr>
            <a:r>
              <a:rPr lang="en-US" dirty="0" err="1"/>
              <a:t>Otic</a:t>
            </a:r>
            <a:r>
              <a:rPr lang="en-US" dirty="0"/>
              <a:t> and nasal solution.</a:t>
            </a:r>
            <a:endParaRPr lang="en-GB" dirty="0"/>
          </a:p>
          <a:p>
            <a:pPr marL="514350" lvl="0" indent="-514350" algn="just">
              <a:buFont typeface="+mj-lt"/>
              <a:buAutoNum type="arabicPeriod"/>
            </a:pPr>
            <a:r>
              <a:rPr lang="en-US" dirty="0"/>
              <a:t>Topical solution.</a:t>
            </a:r>
            <a:endParaRPr lang="en-GB" dirty="0"/>
          </a:p>
          <a:p>
            <a:pPr marL="514350" lvl="0" indent="-514350" algn="just">
              <a:buFont typeface="+mj-lt"/>
              <a:buAutoNum type="arabicPeriod"/>
            </a:pPr>
            <a:r>
              <a:rPr lang="en-US" dirty="0"/>
              <a:t>Parenteral solution</a:t>
            </a:r>
            <a:r>
              <a:rPr lang="en-US" dirty="0" smtClean="0"/>
              <a:t>.</a:t>
            </a:r>
          </a:p>
          <a:p>
            <a:pPr marL="0" lvl="0" indent="0" algn="just">
              <a:buNone/>
            </a:pPr>
            <a:endParaRPr lang="en-GB" dirty="0"/>
          </a:p>
          <a:p>
            <a:pPr algn="just"/>
            <a:r>
              <a:rPr lang="en-US" dirty="0"/>
              <a:t>According to their composition solution may be classified into:</a:t>
            </a:r>
            <a:endParaRPr lang="en-GB" dirty="0"/>
          </a:p>
          <a:p>
            <a:pPr marL="514350" lvl="0" indent="-514350" algn="just">
              <a:buFont typeface="+mj-lt"/>
              <a:buAutoNum type="arabicPeriod"/>
            </a:pPr>
            <a:r>
              <a:rPr lang="en-US" dirty="0"/>
              <a:t>Syrups (Aqueous solution containing sugar).</a:t>
            </a:r>
            <a:endParaRPr lang="en-GB" dirty="0"/>
          </a:p>
          <a:p>
            <a:pPr marL="514350" lvl="0" indent="-514350" algn="just">
              <a:buFont typeface="+mj-lt"/>
              <a:buAutoNum type="arabicPeriod"/>
            </a:pPr>
            <a:r>
              <a:rPr lang="en-US" dirty="0" err="1"/>
              <a:t>Elixer</a:t>
            </a:r>
            <a:r>
              <a:rPr lang="en-US" dirty="0"/>
              <a:t> (sweetened </a:t>
            </a:r>
            <a:r>
              <a:rPr lang="en-US" dirty="0" err="1"/>
              <a:t>hydroalcoholic</a:t>
            </a:r>
            <a:r>
              <a:rPr lang="en-US" dirty="0"/>
              <a:t> solution).</a:t>
            </a:r>
            <a:endParaRPr lang="en-GB" dirty="0"/>
          </a:p>
          <a:p>
            <a:pPr marL="514350" lvl="0" indent="-514350" algn="just">
              <a:buFont typeface="+mj-lt"/>
              <a:buAutoNum type="arabicPeriod"/>
            </a:pPr>
            <a:r>
              <a:rPr lang="en-US" dirty="0"/>
              <a:t>Spirits (solution of aromatic material with alcohol solvent).</a:t>
            </a:r>
            <a:endParaRPr lang="en-GB" dirty="0"/>
          </a:p>
          <a:p>
            <a:pPr marL="514350" lvl="0" indent="-514350" algn="just">
              <a:buFont typeface="+mj-lt"/>
              <a:buAutoNum type="arabicPeriod"/>
            </a:pPr>
            <a:r>
              <a:rPr lang="en-US" dirty="0"/>
              <a:t>Aromatic water (solution of aromatic material in water as solvent</a:t>
            </a:r>
            <a:r>
              <a:rPr lang="en-US" dirty="0" smtClean="0"/>
              <a:t>).</a:t>
            </a:r>
          </a:p>
          <a:p>
            <a:pPr marL="514350" lvl="0" indent="-514350" algn="just">
              <a:buFont typeface="+mj-lt"/>
              <a:buAutoNum type="arabicPeriod"/>
            </a:pPr>
            <a:r>
              <a:rPr lang="en-US" dirty="0"/>
              <a:t>Tinctures or fluid extract (prepared by extracting active constituent from crude drug).</a:t>
            </a:r>
            <a:endParaRPr lang="en-GB" dirty="0"/>
          </a:p>
          <a:p>
            <a:endParaRPr lang="en-GB" dirty="0"/>
          </a:p>
        </p:txBody>
      </p:sp>
    </p:spTree>
    <p:extLst>
      <p:ext uri="{BB962C8B-B14F-4D97-AF65-F5344CB8AC3E}">
        <p14:creationId xmlns:p14="http://schemas.microsoft.com/office/powerpoint/2010/main" val="803286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763000" cy="627888"/>
          </a:xfrm>
        </p:spPr>
        <p:txBody>
          <a:bodyPr>
            <a:noAutofit/>
          </a:bodyPr>
          <a:lstStyle/>
          <a:p>
            <a:r>
              <a:rPr lang="en-GB" sz="3200" b="1" dirty="0" smtClean="0"/>
              <a:t>Methods for expressing concentration of solutions</a:t>
            </a:r>
            <a:endParaRPr lang="en-GB" sz="3200" b="1" dirty="0"/>
          </a:p>
        </p:txBody>
      </p:sp>
      <p:sp>
        <p:nvSpPr>
          <p:cNvPr id="3" name="Content Placeholder 2"/>
          <p:cNvSpPr>
            <a:spLocks noGrp="1"/>
          </p:cNvSpPr>
          <p:nvPr>
            <p:ph idx="1"/>
          </p:nvPr>
        </p:nvSpPr>
        <p:spPr>
          <a:xfrm>
            <a:off x="152400" y="1295400"/>
            <a:ext cx="8763000" cy="5334000"/>
          </a:xfrm>
        </p:spPr>
        <p:txBody>
          <a:bodyPr/>
          <a:lstStyle/>
          <a:p>
            <a:pPr algn="just"/>
            <a:r>
              <a:rPr lang="en-US" dirty="0"/>
              <a:t>Most pharmaceutical solutions are unsaturated with solute. Thus, the amounts of solute to be dissolved are usually well below the capacity of the volume of solvent employed. </a:t>
            </a:r>
            <a:endParaRPr lang="en-US" dirty="0" smtClean="0"/>
          </a:p>
          <a:p>
            <a:pPr marL="0" indent="0" algn="just">
              <a:buNone/>
            </a:pPr>
            <a:endParaRPr lang="en-US" dirty="0" smtClean="0"/>
          </a:p>
          <a:p>
            <a:pPr algn="just"/>
            <a:r>
              <a:rPr lang="en-US" dirty="0" smtClean="0"/>
              <a:t>Solutions are expressed either in </a:t>
            </a:r>
            <a:r>
              <a:rPr lang="en-US" b="1" dirty="0" smtClean="0">
                <a:solidFill>
                  <a:srgbClr val="FF0000"/>
                </a:solidFill>
              </a:rPr>
              <a:t>Physical units </a:t>
            </a:r>
            <a:r>
              <a:rPr lang="en-US" dirty="0" smtClean="0"/>
              <a:t>or </a:t>
            </a:r>
            <a:r>
              <a:rPr lang="en-US" b="1" dirty="0" smtClean="0">
                <a:solidFill>
                  <a:srgbClr val="FF0000"/>
                </a:solidFill>
              </a:rPr>
              <a:t>chemical units </a:t>
            </a:r>
          </a:p>
          <a:p>
            <a:pPr marL="0" indent="0" algn="just">
              <a:buNone/>
            </a:pPr>
            <a:endParaRPr lang="en-US" b="1" dirty="0" smtClean="0">
              <a:solidFill>
                <a:srgbClr val="FF0000"/>
              </a:solidFill>
            </a:endParaRPr>
          </a:p>
          <a:p>
            <a:pPr algn="just"/>
            <a:r>
              <a:rPr lang="en-US" dirty="0" smtClean="0"/>
              <a:t>In Physical units the </a:t>
            </a:r>
            <a:r>
              <a:rPr lang="en-US" dirty="0"/>
              <a:t>strengths of pharmaceutical preparations are usually expressed in terms of percent strength, although for very dilute preparations, expressions of ratio strength may be used. </a:t>
            </a:r>
            <a:endParaRPr lang="en-GB" dirty="0"/>
          </a:p>
        </p:txBody>
      </p:sp>
    </p:spTree>
    <p:extLst>
      <p:ext uri="{BB962C8B-B14F-4D97-AF65-F5344CB8AC3E}">
        <p14:creationId xmlns:p14="http://schemas.microsoft.com/office/powerpoint/2010/main" val="2114010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Oral Solution </a:t>
            </a:r>
            <a:r>
              <a:rPr lang="en-GB" dirty="0"/>
              <a:t/>
            </a:r>
            <a:br>
              <a:rPr lang="en-GB" dirty="0"/>
            </a:br>
            <a:endParaRPr lang="en-GB" dirty="0"/>
          </a:p>
        </p:txBody>
      </p:sp>
      <p:sp>
        <p:nvSpPr>
          <p:cNvPr id="3" name="Content Placeholder 2"/>
          <p:cNvSpPr>
            <a:spLocks noGrp="1"/>
          </p:cNvSpPr>
          <p:nvPr>
            <p:ph idx="1"/>
          </p:nvPr>
        </p:nvSpPr>
        <p:spPr>
          <a:xfrm>
            <a:off x="228600" y="1219200"/>
            <a:ext cx="8610600" cy="5334000"/>
          </a:xfrm>
        </p:spPr>
        <p:txBody>
          <a:bodyPr>
            <a:normAutofit fontScale="92500" lnSpcReduction="20000"/>
          </a:bodyPr>
          <a:lstStyle/>
          <a:p>
            <a:pPr algn="just"/>
            <a:r>
              <a:rPr lang="en-US" dirty="0" smtClean="0"/>
              <a:t>Most </a:t>
            </a:r>
            <a:r>
              <a:rPr lang="en-US" dirty="0"/>
              <a:t>solutions intended for oral administration contain </a:t>
            </a:r>
            <a:r>
              <a:rPr lang="en-US" dirty="0" err="1"/>
              <a:t>flavorants</a:t>
            </a:r>
            <a:r>
              <a:rPr lang="en-US" dirty="0"/>
              <a:t> and colorants to make the medication more attractive and palatable. When needed, they may also contain stabilizers to maintain the chemical and physical stability of the medicinal agents and preservatives to prevent the growth of microorganisms in the solution. </a:t>
            </a:r>
            <a:endParaRPr lang="en-GB" dirty="0"/>
          </a:p>
          <a:p>
            <a:pPr algn="just"/>
            <a:r>
              <a:rPr lang="en-US" dirty="0"/>
              <a:t>The formulation pharmacist must be wary of chemical interactions between the various components of a solution that may alter the preparation’s stability and/or potency</a:t>
            </a:r>
            <a:r>
              <a:rPr lang="en-US" dirty="0" smtClean="0"/>
              <a:t>.</a:t>
            </a:r>
          </a:p>
          <a:p>
            <a:pPr algn="just"/>
            <a:r>
              <a:rPr lang="en-US" dirty="0" smtClean="0"/>
              <a:t> </a:t>
            </a:r>
            <a:r>
              <a:rPr lang="en-US" dirty="0"/>
              <a:t>For instance, esters of </a:t>
            </a:r>
            <a:r>
              <a:rPr lang="en-US" i="1" dirty="0"/>
              <a:t>p</a:t>
            </a:r>
            <a:r>
              <a:rPr lang="en-US" dirty="0"/>
              <a:t>-</a:t>
            </a:r>
            <a:r>
              <a:rPr lang="en-US" dirty="0" err="1"/>
              <a:t>hydroxybenzoic</a:t>
            </a:r>
            <a:r>
              <a:rPr lang="en-US" dirty="0"/>
              <a:t> acid (methyl-, ethyl-</a:t>
            </a:r>
            <a:r>
              <a:rPr lang="en-US" dirty="0" smtClean="0"/>
              <a:t>,propyl-</a:t>
            </a:r>
            <a:r>
              <a:rPr lang="en-US" dirty="0"/>
              <a:t>, and </a:t>
            </a:r>
            <a:r>
              <a:rPr lang="en-US" dirty="0" err="1"/>
              <a:t>butylparabens</a:t>
            </a:r>
            <a:r>
              <a:rPr lang="en-US" dirty="0"/>
              <a:t>), frequently used preservatives in oral preparations, have a tendency to partition into certain flavoring </a:t>
            </a:r>
            <a:r>
              <a:rPr lang="en-US" dirty="0" smtClean="0"/>
              <a:t>oils. This </a:t>
            </a:r>
            <a:r>
              <a:rPr lang="en-US" dirty="0"/>
              <a:t>partitioning effect could reduce the effective concentration of the </a:t>
            </a:r>
            <a:r>
              <a:rPr lang="en-US" dirty="0" smtClean="0"/>
              <a:t>preservatives</a:t>
            </a:r>
            <a:r>
              <a:rPr lang="en-GB" dirty="0"/>
              <a:t> </a:t>
            </a:r>
            <a:r>
              <a:rPr lang="en-US" dirty="0" smtClean="0"/>
              <a:t>in </a:t>
            </a:r>
            <a:r>
              <a:rPr lang="en-US" dirty="0"/>
              <a:t>the aqueous medium of a pharmaceutical product below the level needed for preservative action</a:t>
            </a:r>
            <a:endParaRPr lang="en-GB" dirty="0"/>
          </a:p>
          <a:p>
            <a:endParaRPr lang="en-GB" dirty="0"/>
          </a:p>
        </p:txBody>
      </p:sp>
    </p:spTree>
    <p:extLst>
      <p:ext uri="{BB962C8B-B14F-4D97-AF65-F5344CB8AC3E}">
        <p14:creationId xmlns:p14="http://schemas.microsoft.com/office/powerpoint/2010/main" val="961158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Oral Solutions</a:t>
            </a:r>
            <a:r>
              <a:rPr lang="en-GB" dirty="0"/>
              <a:t/>
            </a:r>
            <a:br>
              <a:rPr lang="en-GB" dirty="0"/>
            </a:br>
            <a:endParaRPr lang="en-GB" dirty="0"/>
          </a:p>
        </p:txBody>
      </p:sp>
      <p:sp>
        <p:nvSpPr>
          <p:cNvPr id="3" name="Content Placeholder 2"/>
          <p:cNvSpPr>
            <a:spLocks noGrp="1"/>
          </p:cNvSpPr>
          <p:nvPr>
            <p:ph idx="1"/>
          </p:nvPr>
        </p:nvSpPr>
        <p:spPr>
          <a:xfrm>
            <a:off x="228600" y="1143000"/>
            <a:ext cx="8686800" cy="5334000"/>
          </a:xfrm>
        </p:spPr>
        <p:txBody>
          <a:bodyPr>
            <a:normAutofit fontScale="92500"/>
          </a:bodyPr>
          <a:lstStyle/>
          <a:p>
            <a:pPr algn="just"/>
            <a:r>
              <a:rPr lang="en-US" dirty="0" smtClean="0"/>
              <a:t>The </a:t>
            </a:r>
            <a:r>
              <a:rPr lang="en-US" dirty="0"/>
              <a:t>pharmacist may be called on to </a:t>
            </a:r>
            <a:endParaRPr lang="en-US" dirty="0" smtClean="0"/>
          </a:p>
          <a:p>
            <a:pPr marL="514350" indent="-514350" algn="just">
              <a:buFont typeface="+mj-lt"/>
              <a:buAutoNum type="arabicPeriod"/>
            </a:pPr>
            <a:r>
              <a:rPr lang="en-US" dirty="0" smtClean="0"/>
              <a:t>dispense </a:t>
            </a:r>
            <a:r>
              <a:rPr lang="en-US" dirty="0"/>
              <a:t>a commercially prepared oral </a:t>
            </a:r>
            <a:r>
              <a:rPr lang="en-US" dirty="0" smtClean="0"/>
              <a:t>solution</a:t>
            </a:r>
          </a:p>
          <a:p>
            <a:pPr marL="514350" indent="-514350" algn="just">
              <a:buFont typeface="+mj-lt"/>
              <a:buAutoNum type="arabicPeriod"/>
            </a:pPr>
            <a:r>
              <a:rPr lang="en-US" dirty="0" smtClean="0"/>
              <a:t>dilute </a:t>
            </a:r>
            <a:r>
              <a:rPr lang="en-US" dirty="0"/>
              <a:t>the concentration of a solution, as in the preparation of a pediatric form of an adult </a:t>
            </a:r>
            <a:r>
              <a:rPr lang="en-US" dirty="0" smtClean="0"/>
              <a:t>product</a:t>
            </a:r>
          </a:p>
          <a:p>
            <a:pPr marL="514350" indent="-514350" algn="just">
              <a:buFont typeface="+mj-lt"/>
              <a:buAutoNum type="arabicPeriod"/>
            </a:pPr>
            <a:r>
              <a:rPr lang="en-US" dirty="0" smtClean="0"/>
              <a:t> </a:t>
            </a:r>
            <a:r>
              <a:rPr lang="en-US" dirty="0"/>
              <a:t>prepare a solution by reconstituting a dry powder </a:t>
            </a:r>
            <a:r>
              <a:rPr lang="en-US" dirty="0" smtClean="0"/>
              <a:t>mixture</a:t>
            </a:r>
          </a:p>
          <a:p>
            <a:pPr marL="514350" indent="-514350" algn="just">
              <a:buFont typeface="+mj-lt"/>
              <a:buAutoNum type="arabicPeriod"/>
            </a:pPr>
            <a:r>
              <a:rPr lang="en-US" dirty="0" smtClean="0"/>
              <a:t>extemporaneously </a:t>
            </a:r>
            <a:r>
              <a:rPr lang="en-US" dirty="0"/>
              <a:t>compound an oral solution from bulk ingredients.</a:t>
            </a:r>
            <a:endParaRPr lang="en-GB" dirty="0"/>
          </a:p>
          <a:p>
            <a:pPr algn="just"/>
            <a:r>
              <a:rPr lang="en-US" dirty="0"/>
              <a:t>Knowledge of the solubility and stability characteristics of the medicinal agents and the solvents employed in the commercial products is useful to the pharmacist for informing the patient of the advisability of mixing the solution with juice, milk, or other beverage upon administration.</a:t>
            </a:r>
            <a:endParaRPr lang="en-GB" dirty="0"/>
          </a:p>
          <a:p>
            <a:endParaRPr lang="en-GB" dirty="0"/>
          </a:p>
        </p:txBody>
      </p:sp>
    </p:spTree>
    <p:extLst>
      <p:ext uri="{BB962C8B-B14F-4D97-AF65-F5344CB8AC3E}">
        <p14:creationId xmlns:p14="http://schemas.microsoft.com/office/powerpoint/2010/main" val="403021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Dry Mixtures for Solution:</a:t>
            </a:r>
            <a:r>
              <a:rPr lang="en-GB" dirty="0"/>
              <a:t/>
            </a:r>
            <a:br>
              <a:rPr lang="en-GB" dirty="0"/>
            </a:br>
            <a:endParaRPr lang="en-GB" dirty="0"/>
          </a:p>
        </p:txBody>
      </p:sp>
      <p:sp>
        <p:nvSpPr>
          <p:cNvPr id="3" name="Content Placeholder 2"/>
          <p:cNvSpPr>
            <a:spLocks noGrp="1"/>
          </p:cNvSpPr>
          <p:nvPr>
            <p:ph idx="1"/>
          </p:nvPr>
        </p:nvSpPr>
        <p:spPr>
          <a:xfrm>
            <a:off x="228600" y="1371600"/>
            <a:ext cx="8763000" cy="5105400"/>
          </a:xfrm>
        </p:spPr>
        <p:txBody>
          <a:bodyPr>
            <a:normAutofit fontScale="85000" lnSpcReduction="10000"/>
          </a:bodyPr>
          <a:lstStyle/>
          <a:p>
            <a:pPr algn="just"/>
            <a:r>
              <a:rPr lang="en-US" dirty="0" smtClean="0"/>
              <a:t>A </a:t>
            </a:r>
            <a:r>
              <a:rPr lang="en-US" dirty="0"/>
              <a:t>number of medicinal agents, particularly certain antibiotics, for example, penicillin V, have insufficient stability in aqueous solution to meet extended shelf-life periods.</a:t>
            </a:r>
            <a:endParaRPr lang="en-GB" dirty="0"/>
          </a:p>
          <a:p>
            <a:pPr algn="just"/>
            <a:r>
              <a:rPr lang="en-US" dirty="0"/>
              <a:t>Thus, commercial manufacturers of these products provide them to the pharmacist in dry powder or granule form for reconstitution with a prescribed amount of purified water immediately before dispensing to the patient. The dry powder mixture contains all of the </a:t>
            </a:r>
            <a:r>
              <a:rPr lang="en-US" dirty="0" err="1"/>
              <a:t>formulative</a:t>
            </a:r>
            <a:r>
              <a:rPr lang="en-US" dirty="0"/>
              <a:t> components, including drug, </a:t>
            </a:r>
            <a:r>
              <a:rPr lang="en-US" dirty="0" err="1"/>
              <a:t>flavorant</a:t>
            </a:r>
            <a:r>
              <a:rPr lang="en-US" dirty="0"/>
              <a:t>, colorant, buffers, and others, except for the solvent.</a:t>
            </a:r>
            <a:endParaRPr lang="en-GB" dirty="0"/>
          </a:p>
          <a:p>
            <a:pPr algn="just"/>
            <a:r>
              <a:rPr lang="en-US" dirty="0" smtClean="0"/>
              <a:t> Once reconstituted by the pharmacist, the solution remains stable when stored in the refrigerator for the labeled period, usually 7 to 14 days, depending on the preparation. This is a sufficient period for the patient to complete the regimen usually prescribed. However, in case the medication remains after the patient completes the course of therapy, the patient should be instructed to discard the remaining portion, which would be unfit for use at a later time.</a:t>
            </a:r>
            <a:endParaRPr lang="en-GB" dirty="0" smtClean="0"/>
          </a:p>
          <a:p>
            <a:endParaRPr lang="en-GB" dirty="0"/>
          </a:p>
        </p:txBody>
      </p:sp>
    </p:spTree>
    <p:extLst>
      <p:ext uri="{BB962C8B-B14F-4D97-AF65-F5344CB8AC3E}">
        <p14:creationId xmlns:p14="http://schemas.microsoft.com/office/powerpoint/2010/main" val="3990567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Oral Rehydration Solutions</a:t>
            </a:r>
            <a:r>
              <a:rPr lang="en-GB" dirty="0"/>
              <a:t/>
            </a:r>
            <a:br>
              <a:rPr lang="en-GB" dirty="0"/>
            </a:br>
            <a:endParaRPr lang="en-GB" dirty="0"/>
          </a:p>
        </p:txBody>
      </p:sp>
      <p:sp>
        <p:nvSpPr>
          <p:cNvPr id="3" name="Content Placeholder 2"/>
          <p:cNvSpPr>
            <a:spLocks noGrp="1"/>
          </p:cNvSpPr>
          <p:nvPr>
            <p:ph idx="1"/>
          </p:nvPr>
        </p:nvSpPr>
        <p:spPr>
          <a:xfrm>
            <a:off x="228600" y="1524000"/>
            <a:ext cx="8610600" cy="5029200"/>
          </a:xfrm>
        </p:spPr>
        <p:txBody>
          <a:bodyPr>
            <a:normAutofit fontScale="77500" lnSpcReduction="20000"/>
          </a:bodyPr>
          <a:lstStyle/>
          <a:p>
            <a:pPr algn="just"/>
            <a:r>
              <a:rPr lang="en-US" dirty="0" smtClean="0"/>
              <a:t>Rapid </a:t>
            </a:r>
            <a:r>
              <a:rPr lang="en-US" dirty="0"/>
              <a:t>fluid loss associated with diarrhea can lead to dehydration and ultimately death in some patients, particularly infants. During diarrhea, the small intestine secretes far more than the normal amount of fluid and electrolytes, and this simply exceeds the ability of the large intestine to reabsorb it. This fluid loss, </a:t>
            </a:r>
            <a:r>
              <a:rPr lang="en-US" dirty="0" smtClean="0"/>
              <a:t>can </a:t>
            </a:r>
            <a:r>
              <a:rPr lang="en-US" dirty="0"/>
              <a:t>lead to a progressive loss of blood volume culminating in hypovolemic shock</a:t>
            </a:r>
            <a:r>
              <a:rPr lang="en-US" dirty="0" smtClean="0"/>
              <a:t>.</a:t>
            </a:r>
          </a:p>
          <a:p>
            <a:pPr algn="just"/>
            <a:endParaRPr lang="en-GB" dirty="0"/>
          </a:p>
          <a:p>
            <a:pPr algn="just"/>
            <a:r>
              <a:rPr lang="en-US" dirty="0"/>
              <a:t>Oral rehydration solutions are usually effective in treatment of patients with mild volume depletion, 5% to 10% of body weight. These are available OTC and are relatively inexpensive, and their use has diminished the incidence of complications associated with parenterally administered electrolyte solutions</a:t>
            </a:r>
            <a:r>
              <a:rPr lang="en-US" dirty="0" smtClean="0"/>
              <a:t>.</a:t>
            </a:r>
          </a:p>
          <a:p>
            <a:pPr algn="just"/>
            <a:endParaRPr lang="en-GB" dirty="0"/>
          </a:p>
          <a:p>
            <a:pPr algn="just"/>
            <a:r>
              <a:rPr lang="en-US" dirty="0"/>
              <a:t>A liter of typical oral rehydration solution contains 45 </a:t>
            </a:r>
            <a:r>
              <a:rPr lang="en-US" dirty="0" err="1"/>
              <a:t>mEq</a:t>
            </a:r>
            <a:r>
              <a:rPr lang="en-US" dirty="0"/>
              <a:t> Na+, 20 </a:t>
            </a:r>
            <a:r>
              <a:rPr lang="en-US" dirty="0" err="1"/>
              <a:t>mEq</a:t>
            </a:r>
            <a:r>
              <a:rPr lang="en-US" dirty="0"/>
              <a:t> K+, 35 </a:t>
            </a:r>
            <a:r>
              <a:rPr lang="en-US" dirty="0" err="1"/>
              <a:t>mEq</a:t>
            </a:r>
            <a:r>
              <a:rPr lang="en-US" dirty="0"/>
              <a:t> Cl−, 30 </a:t>
            </a:r>
            <a:r>
              <a:rPr lang="en-US" dirty="0" err="1"/>
              <a:t>mEq</a:t>
            </a:r>
            <a:r>
              <a:rPr lang="en-US" dirty="0"/>
              <a:t> citrate, and 25 g dextrose. These formulations are available in liquid or powder packet form for reconstitution. It is important that the user add the specific amount of water needed to prepare the powder forms. Furthermore, these products should not be mixed with or given with other electrolyte containing liquids, such as milk or fruit juices</a:t>
            </a:r>
            <a:r>
              <a:rPr lang="en-US" dirty="0" smtClean="0"/>
              <a:t>.</a:t>
            </a:r>
            <a:endParaRPr lang="en-GB" dirty="0"/>
          </a:p>
        </p:txBody>
      </p:sp>
    </p:spTree>
    <p:extLst>
      <p:ext uri="{BB962C8B-B14F-4D97-AF65-F5344CB8AC3E}">
        <p14:creationId xmlns:p14="http://schemas.microsoft.com/office/powerpoint/2010/main" val="2775326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Oral </a:t>
            </a:r>
            <a:r>
              <a:rPr lang="en-US" sz="4000" b="1" dirty="0"/>
              <a:t>Colonic lavage Solution</a:t>
            </a:r>
            <a:r>
              <a:rPr lang="en-GB" dirty="0"/>
              <a:t/>
            </a:r>
            <a:br>
              <a:rPr lang="en-GB" dirty="0"/>
            </a:br>
            <a:endParaRPr lang="en-GB" dirty="0"/>
          </a:p>
        </p:txBody>
      </p:sp>
      <p:sp>
        <p:nvSpPr>
          <p:cNvPr id="3" name="Content Placeholder 2"/>
          <p:cNvSpPr>
            <a:spLocks noGrp="1"/>
          </p:cNvSpPr>
          <p:nvPr>
            <p:ph idx="1"/>
          </p:nvPr>
        </p:nvSpPr>
        <p:spPr>
          <a:xfrm>
            <a:off x="228600" y="1295400"/>
            <a:ext cx="8686800" cy="5334000"/>
          </a:xfrm>
        </p:spPr>
        <p:txBody>
          <a:bodyPr>
            <a:normAutofit fontScale="77500" lnSpcReduction="20000"/>
          </a:bodyPr>
          <a:lstStyle/>
          <a:p>
            <a:pPr algn="just"/>
            <a:r>
              <a:rPr lang="en-US" dirty="0" smtClean="0"/>
              <a:t>Magnesium </a:t>
            </a:r>
            <a:r>
              <a:rPr lang="en-US" dirty="0"/>
              <a:t>citrate oral solution is a colorless to slightly yellow clear effervescent liquid having a sweet, acidulous taste and a lemon </a:t>
            </a:r>
            <a:r>
              <a:rPr lang="en-US" b="1" dirty="0"/>
              <a:t> </a:t>
            </a:r>
            <a:r>
              <a:rPr lang="en-US" dirty="0"/>
              <a:t>flavor. It is commonly referred to as citrate or</a:t>
            </a:r>
            <a:r>
              <a:rPr lang="en-US" b="1" dirty="0"/>
              <a:t> </a:t>
            </a:r>
            <a:r>
              <a:rPr lang="en-US" dirty="0"/>
              <a:t>as citrate of magnesia</a:t>
            </a:r>
            <a:r>
              <a:rPr lang="en-US" dirty="0" smtClean="0"/>
              <a:t>.</a:t>
            </a:r>
            <a:endParaRPr lang="en-GB" dirty="0"/>
          </a:p>
          <a:p>
            <a:pPr algn="just"/>
            <a:r>
              <a:rPr lang="en-US" dirty="0"/>
              <a:t>The solution is prepared by reacting official magnesium carbonate with an excess of citric acid , flavoring and sweetening the solution with lemon oil and syrup, filtering with talc, and then carbonating it by the addition of either potassium or sodium bicarbonate</a:t>
            </a:r>
            <a:r>
              <a:rPr lang="en-US" dirty="0" smtClean="0"/>
              <a:t>.</a:t>
            </a:r>
            <a:r>
              <a:rPr lang="en-US" dirty="0"/>
              <a:t> </a:t>
            </a:r>
            <a:endParaRPr lang="en-GB" dirty="0"/>
          </a:p>
          <a:p>
            <a:pPr algn="just"/>
            <a:r>
              <a:rPr lang="en-US" dirty="0"/>
              <a:t>The solution provides an excellent medium for the growth of molds, and any mold spores present during the manufacture of the solution must be killed if the preparation is to remain stable. For this reason, during the preparation of the solution, the liquid is heated to boiling (prior to carbonation); boiled water is employed to bring the solution to its proper volume; and boiling water is used to rinse the final container. The final solution may be sterilized.</a:t>
            </a:r>
            <a:endParaRPr lang="en-GB" dirty="0"/>
          </a:p>
          <a:p>
            <a:pPr algn="just"/>
            <a:r>
              <a:rPr lang="en-US" dirty="0"/>
              <a:t>The solution is employed as a saline cathartic, with the citric acid, lemon oil, syrup, carbonation, and the low temperature of the refrigerated solution all contributing to the patient’s acceptance of the large </a:t>
            </a:r>
            <a:r>
              <a:rPr lang="en-US" dirty="0" smtClean="0"/>
              <a:t>volume</a:t>
            </a:r>
            <a:r>
              <a:rPr lang="en-GB" dirty="0"/>
              <a:t> </a:t>
            </a:r>
            <a:r>
              <a:rPr lang="en-US" smtClean="0"/>
              <a:t>of </a:t>
            </a:r>
            <a:r>
              <a:rPr lang="en-US" dirty="0"/>
              <a:t>medication. For many patients, it is a pleasant way of taking an otherwise bitter saline cathartic</a:t>
            </a:r>
            <a:r>
              <a:rPr lang="en-US" dirty="0" smtClean="0"/>
              <a:t>.</a:t>
            </a:r>
            <a:endParaRPr lang="en-GB" dirty="0"/>
          </a:p>
        </p:txBody>
      </p:sp>
    </p:spTree>
    <p:extLst>
      <p:ext uri="{BB962C8B-B14F-4D97-AF65-F5344CB8AC3E}">
        <p14:creationId xmlns:p14="http://schemas.microsoft.com/office/powerpoint/2010/main" val="687243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srcRect/>
          <a:stretch>
            <a:fillRect/>
          </a:stretch>
        </p:blipFill>
        <p:spPr bwMode="auto">
          <a:xfrm>
            <a:off x="990600" y="1371600"/>
            <a:ext cx="7315200" cy="4648199"/>
          </a:xfrm>
          <a:prstGeom prst="rect">
            <a:avLst/>
          </a:prstGeom>
          <a:noFill/>
          <a:ln w="9525">
            <a:noFill/>
            <a:miter lim="800000"/>
            <a:headEnd/>
            <a:tailEnd/>
          </a:ln>
        </p:spPr>
      </p:pic>
    </p:spTree>
    <p:extLst>
      <p:ext uri="{BB962C8B-B14F-4D97-AF65-F5344CB8AC3E}">
        <p14:creationId xmlns:p14="http://schemas.microsoft.com/office/powerpoint/2010/main" val="36759107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610600" cy="3581400"/>
          </a:xfrm>
        </p:spPr>
        <p:txBody>
          <a:bodyPr>
            <a:normAutofit/>
          </a:bodyPr>
          <a:lstStyle/>
          <a:p>
            <a:pPr marL="0" indent="0">
              <a:buNone/>
            </a:pPr>
            <a:endParaRPr lang="en-GB" dirty="0"/>
          </a:p>
          <a:p>
            <a:pPr algn="just"/>
            <a:endParaRPr lang="en-US" dirty="0" smtClean="0"/>
          </a:p>
          <a:p>
            <a:endParaRPr lang="en-US" dirty="0" smtClean="0"/>
          </a:p>
          <a:p>
            <a:pPr marL="0" lvl="0" indent="0">
              <a:buNone/>
            </a:pPr>
            <a:endParaRPr lang="en-US" dirty="0" smtClean="0"/>
          </a:p>
        </p:txBody>
      </p:sp>
      <p:sp>
        <p:nvSpPr>
          <p:cNvPr id="2" name="Rectangle 1"/>
          <p:cNvSpPr/>
          <p:nvPr/>
        </p:nvSpPr>
        <p:spPr>
          <a:xfrm>
            <a:off x="276225" y="1524000"/>
            <a:ext cx="8534400" cy="3785652"/>
          </a:xfrm>
          <a:prstGeom prst="rect">
            <a:avLst/>
          </a:prstGeom>
        </p:spPr>
        <p:txBody>
          <a:bodyPr wrap="square">
            <a:spAutoFit/>
          </a:bodyPr>
          <a:lstStyle/>
          <a:p>
            <a:pPr marL="342900" indent="-342900" algn="just">
              <a:buFont typeface="Arial" panose="020B0604020202020204" pitchFamily="34" charset="0"/>
              <a:buChar char="•"/>
            </a:pPr>
            <a:r>
              <a:rPr lang="en-US" sz="2400" dirty="0"/>
              <a:t>The symbol % used without qualification (as with w/v, v/v, or w/w) means percent weight in volume for solutions or suspensions of solids in liquids, percent weight in volume for solutions of gases in </a:t>
            </a:r>
            <a:r>
              <a:rPr lang="en-US" sz="2400" dirty="0" smtClean="0"/>
              <a:t>liquids</a:t>
            </a:r>
            <a:r>
              <a:rPr lang="en-GB" sz="2400" dirty="0" smtClean="0"/>
              <a:t>.</a:t>
            </a:r>
          </a:p>
          <a:p>
            <a:pPr algn="just"/>
            <a:endParaRPr lang="en-GB" sz="2400" dirty="0" smtClean="0"/>
          </a:p>
          <a:p>
            <a:pPr marL="342900" indent="-342900" algn="just">
              <a:buFont typeface="Arial" panose="020B0604020202020204" pitchFamily="34" charset="0"/>
              <a:buChar char="•"/>
            </a:pPr>
            <a:r>
              <a:rPr lang="en-GB" sz="2400" dirty="0" smtClean="0"/>
              <a:t>Chemical Unit (</a:t>
            </a:r>
            <a:r>
              <a:rPr lang="en-GB" sz="2400" dirty="0" err="1" smtClean="0"/>
              <a:t>milliequivalent</a:t>
            </a:r>
            <a:r>
              <a:rPr lang="en-GB" sz="2400" dirty="0" smtClean="0"/>
              <a:t> </a:t>
            </a:r>
            <a:r>
              <a:rPr lang="en-GB" sz="2400" dirty="0" err="1" smtClean="0"/>
              <a:t>mEq</a:t>
            </a:r>
            <a:r>
              <a:rPr lang="en-GB" sz="2400" dirty="0" smtClean="0"/>
              <a:t>) is used to express concentration of electrolytes in solutions and it is related to the total number of ionic charges in solution. </a:t>
            </a:r>
          </a:p>
          <a:p>
            <a:pPr marL="342900" indent="-342900" algn="just">
              <a:buFont typeface="Arial" panose="020B0604020202020204" pitchFamily="34" charset="0"/>
              <a:buChar char="•"/>
            </a:pPr>
            <a:endParaRPr lang="en-GB" sz="2400" dirty="0"/>
          </a:p>
          <a:p>
            <a:pPr marL="342900" indent="-342900" algn="just">
              <a:buFont typeface="Arial" panose="020B0604020202020204" pitchFamily="34" charset="0"/>
              <a:buChar char="•"/>
            </a:pPr>
            <a:r>
              <a:rPr lang="en-GB" sz="2400" dirty="0" smtClean="0"/>
              <a:t>It is the unit of measurement of chemical activity of solute.</a:t>
            </a:r>
            <a:endParaRPr lang="en-GB" sz="2400" dirty="0" smtClean="0"/>
          </a:p>
        </p:txBody>
      </p:sp>
    </p:spTree>
    <p:extLst>
      <p:ext uri="{BB962C8B-B14F-4D97-AF65-F5344CB8AC3E}">
        <p14:creationId xmlns:p14="http://schemas.microsoft.com/office/powerpoint/2010/main" val="2071946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780288"/>
          </a:xfrm>
        </p:spPr>
        <p:txBody>
          <a:bodyPr>
            <a:normAutofit/>
          </a:bodyPr>
          <a:lstStyle/>
          <a:p>
            <a:r>
              <a:rPr lang="en-US" sz="3600" b="1" dirty="0"/>
              <a:t>Official </a:t>
            </a:r>
            <a:r>
              <a:rPr lang="en-US" sz="3600" b="1" dirty="0" smtClean="0"/>
              <a:t>Solutions</a:t>
            </a:r>
            <a:endParaRPr lang="en-GB" sz="3600" dirty="0"/>
          </a:p>
        </p:txBody>
      </p:sp>
      <p:sp>
        <p:nvSpPr>
          <p:cNvPr id="3" name="Content Placeholder 2"/>
          <p:cNvSpPr>
            <a:spLocks noGrp="1"/>
          </p:cNvSpPr>
          <p:nvPr>
            <p:ph idx="1"/>
          </p:nvPr>
        </p:nvSpPr>
        <p:spPr>
          <a:xfrm>
            <a:off x="152400" y="1143000"/>
            <a:ext cx="8839200" cy="5257800"/>
          </a:xfrm>
        </p:spPr>
        <p:txBody>
          <a:bodyPr>
            <a:normAutofit fontScale="92500"/>
          </a:bodyPr>
          <a:lstStyle/>
          <a:p>
            <a:pPr algn="just"/>
            <a:r>
              <a:rPr lang="en-US" sz="2400" dirty="0" smtClean="0"/>
              <a:t>Are </a:t>
            </a:r>
            <a:r>
              <a:rPr lang="en-US" sz="2400" dirty="0"/>
              <a:t>liquid preparations that contain one or more soluble chemical substances dissolved in liquid </a:t>
            </a:r>
            <a:r>
              <a:rPr lang="en-US" sz="2400" dirty="0" smtClean="0"/>
              <a:t>solvent that do not fall into another category. </a:t>
            </a:r>
          </a:p>
          <a:p>
            <a:pPr algn="just"/>
            <a:r>
              <a:rPr lang="en-US" sz="2400" dirty="0" smtClean="0"/>
              <a:t>The </a:t>
            </a:r>
            <a:r>
              <a:rPr lang="en-US" sz="2400" dirty="0"/>
              <a:t>solvent used for preparing official solution is water; other liquids such as alcohol &amp; glycerin are specified in some of monograph.  </a:t>
            </a:r>
            <a:endParaRPr lang="en-US" sz="2400" dirty="0" smtClean="0"/>
          </a:p>
          <a:p>
            <a:pPr algn="just"/>
            <a:r>
              <a:rPr lang="en-US" sz="2400" dirty="0" smtClean="0"/>
              <a:t>The term is used by USP and NF</a:t>
            </a:r>
            <a:endParaRPr lang="en-GB" sz="2400" dirty="0"/>
          </a:p>
          <a:p>
            <a:pPr marL="0" indent="0">
              <a:buNone/>
            </a:pPr>
            <a:r>
              <a:rPr lang="en-US" sz="2400" b="1" dirty="0"/>
              <a:t>Uses:</a:t>
            </a:r>
            <a:endParaRPr lang="en-GB" sz="2400" dirty="0"/>
          </a:p>
          <a:p>
            <a:pPr lvl="0"/>
            <a:r>
              <a:rPr lang="en-US" sz="2400" dirty="0"/>
              <a:t>For specific therapeutic effect internally or externally.</a:t>
            </a:r>
            <a:endParaRPr lang="en-GB" sz="2400" dirty="0"/>
          </a:p>
          <a:p>
            <a:pPr lvl="0"/>
            <a:r>
              <a:rPr lang="en-US" sz="2400" dirty="0"/>
              <a:t>Used as ingredient in compounding of Rx or in the formation of other official preparation.</a:t>
            </a:r>
            <a:endParaRPr lang="en-GB" sz="2400" dirty="0"/>
          </a:p>
          <a:p>
            <a:pPr lvl="0"/>
            <a:r>
              <a:rPr lang="en-US" sz="2400" dirty="0"/>
              <a:t>Reagent in various processes.</a:t>
            </a:r>
            <a:endParaRPr lang="en-GB" sz="2400" dirty="0"/>
          </a:p>
          <a:p>
            <a:pPr lvl="0"/>
            <a:r>
              <a:rPr lang="en-US" sz="2400" dirty="0"/>
              <a:t>Solvents for certain substances.</a:t>
            </a:r>
            <a:endParaRPr lang="en-GB" sz="2400" dirty="0"/>
          </a:p>
          <a:p>
            <a:pPr lvl="0"/>
            <a:r>
              <a:rPr lang="en-US" sz="2400" dirty="0"/>
              <a:t>Coloring agents for pharmaceutical products.</a:t>
            </a:r>
            <a:endParaRPr lang="en-GB" sz="2400" dirty="0"/>
          </a:p>
          <a:p>
            <a:pPr algn="just"/>
            <a:endParaRPr lang="en-GB" sz="2000" dirty="0"/>
          </a:p>
        </p:txBody>
      </p:sp>
    </p:spTree>
    <p:extLst>
      <p:ext uri="{BB962C8B-B14F-4D97-AF65-F5344CB8AC3E}">
        <p14:creationId xmlns:p14="http://schemas.microsoft.com/office/powerpoint/2010/main" val="3457850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704088"/>
          </a:xfrm>
        </p:spPr>
        <p:txBody>
          <a:bodyPr>
            <a:normAutofit/>
          </a:bodyPr>
          <a:lstStyle/>
          <a:p>
            <a:r>
              <a:rPr lang="en-GB" sz="3600" b="1" dirty="0" smtClean="0"/>
              <a:t>Preparation of official solutions </a:t>
            </a:r>
            <a:endParaRPr lang="en-GB" sz="3600" b="1" dirty="0"/>
          </a:p>
        </p:txBody>
      </p:sp>
      <p:sp>
        <p:nvSpPr>
          <p:cNvPr id="3" name="Content Placeholder 2"/>
          <p:cNvSpPr>
            <a:spLocks noGrp="1"/>
          </p:cNvSpPr>
          <p:nvPr>
            <p:ph idx="1"/>
          </p:nvPr>
        </p:nvSpPr>
        <p:spPr>
          <a:xfrm>
            <a:off x="228600" y="1371600"/>
            <a:ext cx="8686800" cy="5257800"/>
          </a:xfrm>
        </p:spPr>
        <p:txBody>
          <a:bodyPr/>
          <a:lstStyle/>
          <a:p>
            <a:pPr algn="just"/>
            <a:r>
              <a:rPr lang="en-GB" dirty="0" smtClean="0"/>
              <a:t>The methods by which official solutions are prepared depends on their use</a:t>
            </a:r>
          </a:p>
          <a:p>
            <a:pPr algn="just"/>
            <a:r>
              <a:rPr lang="en-GB" dirty="0" smtClean="0"/>
              <a:t>There is no general formula however, they could be classified based on type of process involved in their preparations into:</a:t>
            </a:r>
          </a:p>
          <a:p>
            <a:pPr marL="514350" lvl="0" indent="-514350" algn="just">
              <a:buFont typeface="+mj-lt"/>
              <a:buAutoNum type="arabicPeriod"/>
            </a:pPr>
            <a:r>
              <a:rPr lang="en-US" dirty="0"/>
              <a:t>Solution prepared by simple solution.</a:t>
            </a:r>
            <a:endParaRPr lang="en-GB" dirty="0"/>
          </a:p>
          <a:p>
            <a:pPr marL="514350" lvl="0" indent="-514350" algn="just">
              <a:buFont typeface="+mj-lt"/>
              <a:buAutoNum type="arabicPeriod"/>
            </a:pPr>
            <a:r>
              <a:rPr lang="en-US" dirty="0"/>
              <a:t>Solution prepared by chemical reaction.</a:t>
            </a:r>
            <a:endParaRPr lang="en-GB" dirty="0"/>
          </a:p>
          <a:p>
            <a:pPr marL="514350" lvl="0" indent="-514350" algn="just">
              <a:buFont typeface="+mj-lt"/>
              <a:buAutoNum type="arabicPeriod"/>
            </a:pPr>
            <a:r>
              <a:rPr lang="en-US" dirty="0"/>
              <a:t>Solution prepared by simple solution with </a:t>
            </a:r>
            <a:r>
              <a:rPr lang="en-US" dirty="0" smtClean="0"/>
              <a:t>sterilization such as  (ophthalmic solutions, anticoagulants).</a:t>
            </a:r>
            <a:endParaRPr lang="en-GB" dirty="0"/>
          </a:p>
          <a:p>
            <a:pPr marL="514350" lvl="0" indent="-514350" algn="just">
              <a:buFont typeface="+mj-lt"/>
              <a:buAutoNum type="arabicPeriod"/>
            </a:pPr>
            <a:r>
              <a:rPr lang="en-US" dirty="0"/>
              <a:t>Solution prepared by extraction.</a:t>
            </a:r>
            <a:endParaRPr lang="en-GB" dirty="0"/>
          </a:p>
          <a:p>
            <a:endParaRPr lang="en-GB" dirty="0" smtClean="0"/>
          </a:p>
          <a:p>
            <a:endParaRPr lang="en-GB" dirty="0"/>
          </a:p>
        </p:txBody>
      </p:sp>
    </p:spTree>
    <p:extLst>
      <p:ext uri="{BB962C8B-B14F-4D97-AF65-F5344CB8AC3E}">
        <p14:creationId xmlns:p14="http://schemas.microsoft.com/office/powerpoint/2010/main" val="32252660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43712"/>
          </a:xfrm>
        </p:spPr>
        <p:txBody>
          <a:bodyPr>
            <a:normAutofit fontScale="90000"/>
          </a:bodyPr>
          <a:lstStyle/>
          <a:p>
            <a:r>
              <a:rPr lang="en-GB" dirty="0" smtClean="0"/>
              <a:t>General notes</a:t>
            </a:r>
            <a:endParaRPr lang="en-GB" dirty="0"/>
          </a:p>
        </p:txBody>
      </p:sp>
      <p:sp>
        <p:nvSpPr>
          <p:cNvPr id="3" name="Content Placeholder 2"/>
          <p:cNvSpPr>
            <a:spLocks noGrp="1"/>
          </p:cNvSpPr>
          <p:nvPr>
            <p:ph idx="1"/>
          </p:nvPr>
        </p:nvSpPr>
        <p:spPr>
          <a:xfrm>
            <a:off x="228600" y="1143000"/>
            <a:ext cx="8610600" cy="5486400"/>
          </a:xfrm>
        </p:spPr>
        <p:txBody>
          <a:bodyPr>
            <a:normAutofit/>
          </a:bodyPr>
          <a:lstStyle/>
          <a:p>
            <a:pPr algn="just"/>
            <a:r>
              <a:rPr lang="en-US" dirty="0"/>
              <a:t>Some chemical agents in a given solvent require an extended time to dissolve. To hasten dissolution, a pharmacist may employ one of several techniques, such </a:t>
            </a:r>
            <a:r>
              <a:rPr lang="en-US" dirty="0" smtClean="0"/>
              <a:t>as</a:t>
            </a:r>
          </a:p>
          <a:p>
            <a:pPr marL="514350" indent="-514350" algn="just">
              <a:buFont typeface="+mj-lt"/>
              <a:buAutoNum type="arabicPeriod"/>
            </a:pPr>
            <a:r>
              <a:rPr lang="en-US" dirty="0" smtClean="0"/>
              <a:t> </a:t>
            </a:r>
            <a:r>
              <a:rPr lang="en-US" dirty="0"/>
              <a:t>applying </a:t>
            </a:r>
            <a:r>
              <a:rPr lang="en-US" dirty="0" smtClean="0"/>
              <a:t>heat</a:t>
            </a:r>
          </a:p>
          <a:p>
            <a:pPr marL="514350" indent="-514350" algn="just">
              <a:buFont typeface="+mj-lt"/>
              <a:buAutoNum type="arabicPeriod"/>
            </a:pPr>
            <a:r>
              <a:rPr lang="en-US" dirty="0" smtClean="0"/>
              <a:t> </a:t>
            </a:r>
            <a:r>
              <a:rPr lang="en-US" dirty="0"/>
              <a:t>reducing the particle size of the </a:t>
            </a:r>
            <a:r>
              <a:rPr lang="en-US" dirty="0" smtClean="0"/>
              <a:t>solute</a:t>
            </a:r>
          </a:p>
          <a:p>
            <a:pPr marL="514350" indent="-514350" algn="just">
              <a:buFont typeface="+mj-lt"/>
              <a:buAutoNum type="arabicPeriod"/>
            </a:pPr>
            <a:r>
              <a:rPr lang="en-US" dirty="0" smtClean="0"/>
              <a:t> </a:t>
            </a:r>
            <a:r>
              <a:rPr lang="en-US" dirty="0"/>
              <a:t>using a solubilizing </a:t>
            </a:r>
            <a:r>
              <a:rPr lang="en-US" dirty="0" smtClean="0"/>
              <a:t>agent</a:t>
            </a:r>
          </a:p>
          <a:p>
            <a:pPr marL="514350" indent="-514350" algn="just">
              <a:buFont typeface="+mj-lt"/>
              <a:buAutoNum type="arabicPeriod"/>
            </a:pPr>
            <a:r>
              <a:rPr lang="en-US" dirty="0" smtClean="0"/>
              <a:t>subjecting </a:t>
            </a:r>
            <a:r>
              <a:rPr lang="en-US" dirty="0"/>
              <a:t>the ingredients to vigorous </a:t>
            </a:r>
            <a:r>
              <a:rPr lang="en-US" dirty="0" smtClean="0"/>
              <a:t>agitation</a:t>
            </a:r>
            <a:endParaRPr lang="en-GB" dirty="0"/>
          </a:p>
          <a:p>
            <a:endParaRPr lang="en-GB" dirty="0"/>
          </a:p>
        </p:txBody>
      </p:sp>
    </p:spTree>
    <p:extLst>
      <p:ext uri="{BB962C8B-B14F-4D97-AF65-F5344CB8AC3E}">
        <p14:creationId xmlns:p14="http://schemas.microsoft.com/office/powerpoint/2010/main" val="41247944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normAutofit/>
          </a:bodyPr>
          <a:lstStyle/>
          <a:p>
            <a:pPr algn="just"/>
            <a:r>
              <a:rPr lang="en-US" dirty="0"/>
              <a:t>Most chemical agents are more soluble at elevated temperatures than at room temperature or below because an endothermic reaction between the solute and the solvent uses the energy of the heat to enhance dissolution</a:t>
            </a:r>
            <a:r>
              <a:rPr lang="en-US" dirty="0" smtClean="0"/>
              <a:t>.</a:t>
            </a:r>
          </a:p>
          <a:p>
            <a:pPr marL="0" indent="0" algn="just">
              <a:buNone/>
            </a:pPr>
            <a:endParaRPr lang="en-GB" dirty="0"/>
          </a:p>
          <a:p>
            <a:pPr algn="just"/>
            <a:r>
              <a:rPr lang="en-US" dirty="0"/>
              <a:t>Pharmacists are reluctant to use heat to facilitate solution, and when they do, they are careful not to exceed the minimally required temperature, for many medicinal agents are destroyed at elevated temperatures and the advantage of rapid solution may be completely offset by drug deterioration. </a:t>
            </a:r>
            <a:endParaRPr lang="en-GB" dirty="0"/>
          </a:p>
          <a:p>
            <a:endParaRPr lang="en-GB" dirty="0"/>
          </a:p>
          <a:p>
            <a:endParaRPr lang="en-GB" dirty="0"/>
          </a:p>
        </p:txBody>
      </p:sp>
    </p:spTree>
    <p:extLst>
      <p:ext uri="{BB962C8B-B14F-4D97-AF65-F5344CB8AC3E}">
        <p14:creationId xmlns:p14="http://schemas.microsoft.com/office/powerpoint/2010/main" val="1649901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610600" cy="5791200"/>
          </a:xfrm>
        </p:spPr>
        <p:txBody>
          <a:bodyPr>
            <a:normAutofit fontScale="92500"/>
          </a:bodyPr>
          <a:lstStyle/>
          <a:p>
            <a:pPr algn="just"/>
            <a:r>
              <a:rPr lang="en-US" dirty="0"/>
              <a:t>If volatile solutes are to be dissolved or if the solvent is volatile (as is alcohol), the heat would encourage the loss of these agents to the atmosphere and must therefore be avoided. </a:t>
            </a:r>
            <a:endParaRPr lang="en-GB" dirty="0"/>
          </a:p>
          <a:p>
            <a:pPr algn="just"/>
            <a:r>
              <a:rPr lang="en-US" dirty="0"/>
              <a:t>Pharmacists are aware that certain chemical agents, particularly calcium salts, undergo exothermic reactions as they dissolve and give off heat. For such materials, the use of heat would actually discourage the formation of a solution. The best pharmaceutical example of this type of chemical is calcium hydroxide, which is used in the preparation of Calcium Hydroxide Topical Solution, USP</a:t>
            </a:r>
            <a:r>
              <a:rPr lang="en-US" dirty="0" smtClean="0"/>
              <a:t>.</a:t>
            </a:r>
            <a:r>
              <a:rPr lang="en-US" dirty="0"/>
              <a:t> </a:t>
            </a:r>
            <a:endParaRPr lang="en-GB" dirty="0"/>
          </a:p>
          <a:p>
            <a:pPr algn="just"/>
            <a:r>
              <a:rPr lang="en-US" dirty="0" smtClean="0"/>
              <a:t>A pharmacist </a:t>
            </a:r>
            <a:r>
              <a:rPr lang="en-US" dirty="0"/>
              <a:t>may choose to decrease the particle size of the solute. This may be accomplished by comminution (grinding a solid to a fine state of subdivision) with a mortar and pestle on a small scale or industrial </a:t>
            </a:r>
            <a:r>
              <a:rPr lang="en-US" dirty="0" err="1"/>
              <a:t>micronizer</a:t>
            </a:r>
            <a:r>
              <a:rPr lang="en-US" dirty="0"/>
              <a:t> on a larger scale.</a:t>
            </a:r>
            <a:endParaRPr lang="en-GB" dirty="0"/>
          </a:p>
          <a:p>
            <a:endParaRPr lang="en-GB" dirty="0"/>
          </a:p>
        </p:txBody>
      </p:sp>
    </p:spTree>
    <p:extLst>
      <p:ext uri="{BB962C8B-B14F-4D97-AF65-F5344CB8AC3E}">
        <p14:creationId xmlns:p14="http://schemas.microsoft.com/office/powerpoint/2010/main" val="3503483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984</TotalTime>
  <Words>2200</Words>
  <Application>Microsoft Office PowerPoint</Application>
  <PresentationFormat>On-screen Show (4:3)</PresentationFormat>
  <Paragraphs>129</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Flow</vt:lpstr>
      <vt:lpstr>Pharmaceutical Technology </vt:lpstr>
      <vt:lpstr>Methods for expressing concentration of solutions</vt:lpstr>
      <vt:lpstr>PowerPoint Presentation</vt:lpstr>
      <vt:lpstr>PowerPoint Presentation</vt:lpstr>
      <vt:lpstr>Official Solutions</vt:lpstr>
      <vt:lpstr>Preparation of official solutions </vt:lpstr>
      <vt:lpstr>General notes</vt:lpstr>
      <vt:lpstr>PowerPoint Presentation</vt:lpstr>
      <vt:lpstr>PowerPoint Presentation</vt:lpstr>
      <vt:lpstr>1-Solution prepared by simple solution</vt:lpstr>
      <vt:lpstr>2-Solution prepared by chemical reaction</vt:lpstr>
      <vt:lpstr>PowerPoint Presentation</vt:lpstr>
      <vt:lpstr>3-Solution prepared by extraction </vt:lpstr>
      <vt:lpstr>4-Solution prepared by simple solution with sterilization</vt:lpstr>
      <vt:lpstr>PowerPoint Presentation</vt:lpstr>
      <vt:lpstr>Ophthalmic Solutions: </vt:lpstr>
      <vt:lpstr>PowerPoint Presentation</vt:lpstr>
      <vt:lpstr>PowerPoint Presentation</vt:lpstr>
      <vt:lpstr>Classification of official solutions</vt:lpstr>
      <vt:lpstr>Oral Solution  </vt:lpstr>
      <vt:lpstr>Oral Solutions </vt:lpstr>
      <vt:lpstr>Dry Mixtures for Solution: </vt:lpstr>
      <vt:lpstr>Oral Rehydration Solutions </vt:lpstr>
      <vt:lpstr>Oral Colonic lavage Solution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Habeeb</dc:creator>
  <cp:lastModifiedBy>Habeeb</cp:lastModifiedBy>
  <cp:revision>79</cp:revision>
  <dcterms:created xsi:type="dcterms:W3CDTF">2017-10-01T17:37:03Z</dcterms:created>
  <dcterms:modified xsi:type="dcterms:W3CDTF">2017-10-09T19:47:00Z</dcterms:modified>
</cp:coreProperties>
</file>