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F031C-A6E6-47C8-857B-E92538D8B4FB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A06A4-51F6-4890-ADF3-BCF52EFAEB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5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A06A4-51F6-4890-ADF3-BCF52EFAEBD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1D4A48-6C63-465E-B398-5886E87C5069}" type="datetimeFigureOut">
              <a:rPr lang="en-US" smtClean="0"/>
              <a:pPr/>
              <a:t>10/4/2015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38CB071-4DB7-457D-AD0A-B062EDFE9A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600200"/>
            <a:ext cx="5105400" cy="2868168"/>
          </a:xfrm>
        </p:spPr>
        <p:txBody>
          <a:bodyPr/>
          <a:lstStyle/>
          <a:p>
            <a:pPr algn="ctr"/>
            <a:r>
              <a:rPr lang="en-US" sz="36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THE ISOLATION OF THE CARDIO ACTIVE GLYCOSIDES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4800600"/>
            <a:ext cx="1838178" cy="1101248"/>
          </a:xfrm>
        </p:spPr>
        <p:txBody>
          <a:bodyPr>
            <a:normAutofit/>
          </a:bodyPr>
          <a:lstStyle/>
          <a:p>
            <a:pPr algn="l"/>
            <a:r>
              <a:rPr lang="en-US" sz="36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Lab.3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3810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Pharmacognosy</a:t>
            </a:r>
          </a:p>
          <a:p>
            <a:pPr algn="ctr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3rd Class, 1st Semester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153400" cy="685800"/>
          </a:xfrm>
        </p:spPr>
        <p:txBody>
          <a:bodyPr>
            <a:normAutofit fontScale="90000"/>
          </a:bodyPr>
          <a:lstStyle/>
          <a:p>
            <a:pPr lvl="0"/>
            <a:r>
              <a:rPr lang="en-US" sz="3100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EXTRACTION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1534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>
                <a:latin typeface="Arial Rounded MT Bold" pitchFamily="34" charset="0"/>
              </a:rPr>
              <a:t>Aim: - to isolate the cardio active glycoside</a:t>
            </a:r>
          </a:p>
          <a:p>
            <a:pPr>
              <a:buNone/>
            </a:pPr>
            <a:r>
              <a:rPr lang="en-US" sz="28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Equipment and reagents</a:t>
            </a:r>
            <a:endParaRPr lang="en-US" sz="2800" u="sng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Large beaker &amp;two medium size beakers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Two conical flask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Sintered glass</a:t>
            </a:r>
          </a:p>
          <a:p>
            <a:pPr lvl="0">
              <a:buNone/>
            </a:pPr>
            <a:r>
              <a:rPr lang="en-US" sz="2000" dirty="0" smtClean="0">
                <a:latin typeface="Arial Rounded MT Bold" pitchFamily="34" charset="0"/>
              </a:rPr>
              <a:t>     (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Sintered glass is a glass mesh used for filtration. It can be used instead of filter paper</a:t>
            </a:r>
            <a:r>
              <a:rPr lang="en-US" sz="2000" dirty="0" smtClean="0"/>
              <a:t>).</a:t>
            </a:r>
            <a:endParaRPr lang="en-US" sz="20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Centrifuge &amp;centrifuge tube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Separatory funnel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Water bath or rotary evaporator 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70% ethanol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Lead sub acetate</a:t>
            </a:r>
          </a:p>
          <a:p>
            <a:pPr lvl="0">
              <a:buNone/>
            </a:pPr>
            <a:r>
              <a:rPr lang="en-US" sz="2000" dirty="0" smtClean="0">
                <a:latin typeface="Arial Rounded MT Bold" pitchFamily="34" charset="0"/>
              </a:rPr>
              <a:t>    (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Lead sub acetate is added to precipitate tannins and other unwanted material</a:t>
            </a:r>
            <a:r>
              <a:rPr lang="en-US" sz="2000" dirty="0" smtClean="0">
                <a:latin typeface="Arial Rounded MT Bold" pitchFamily="34" charset="0"/>
              </a:rPr>
              <a:t>)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10% sodium phosphate solution </a:t>
            </a:r>
          </a:p>
          <a:p>
            <a:pPr>
              <a:buNone/>
            </a:pPr>
            <a:r>
              <a:rPr lang="en-US" sz="2000" dirty="0" smtClean="0">
                <a:latin typeface="Arial Rounded MT Bold" pitchFamily="34" charset="0"/>
              </a:rPr>
              <a:t>     (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10%sodium phosphate is added to take the excess of lead sub acetate</a:t>
            </a:r>
            <a:r>
              <a:rPr lang="en-US" sz="2000" dirty="0" smtClean="0">
                <a:latin typeface="Arial Rounded MT Bold" pitchFamily="34" charset="0"/>
              </a:rPr>
              <a:t>)</a:t>
            </a:r>
          </a:p>
          <a:p>
            <a:pPr>
              <a:buNone/>
            </a:pPr>
            <a:endParaRPr lang="en-US" dirty="0">
              <a:solidFill>
                <a:schemeClr val="bg2">
                  <a:lumMod val="2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Cont…</a:t>
            </a:r>
            <a:endParaRPr lang="en-US" sz="3600" dirty="0">
              <a:solidFill>
                <a:schemeClr val="accent4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66800"/>
            <a:ext cx="8153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Chloroform-ethanol (3:1 v/v)</a:t>
            </a:r>
          </a:p>
          <a:p>
            <a:pPr lvl="0"/>
            <a:r>
              <a:rPr lang="en-US" sz="2000" dirty="0" smtClean="0">
                <a:latin typeface="Arial Rounded MT Bold" pitchFamily="34" charset="0"/>
              </a:rPr>
              <a:t>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Use of chloroform-ethanol in partition is due to the fact that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 the chloroform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will take the genin part while the ethanol will take the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 glycoside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there will be no loss in the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glycoside</a:t>
            </a:r>
            <a:r>
              <a:rPr lang="en-US" sz="2000" dirty="0" smtClean="0">
                <a:latin typeface="Arial Rounded MT Bold" pitchFamily="34" charset="0"/>
              </a:rPr>
              <a:t>)</a:t>
            </a:r>
          </a:p>
          <a:p>
            <a:pPr lvl="0"/>
            <a:endParaRPr lang="en-US" sz="20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Anhydrous sodium sulphate</a:t>
            </a:r>
          </a:p>
          <a:p>
            <a:pPr lvl="0"/>
            <a:r>
              <a:rPr lang="en-US" sz="2000" dirty="0" smtClean="0">
                <a:latin typeface="Arial Rounded MT Bold" pitchFamily="34" charset="0"/>
              </a:rPr>
              <a:t>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Anhydrous sodium sulphate is added in during mixture since the anhydrous form will act as an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adsorbent</a:t>
            </a:r>
            <a:r>
              <a:rPr lang="en-US" sz="2000" dirty="0" smtClean="0">
                <a:latin typeface="Arial Rounded MT Bold" pitchFamily="34" charset="0"/>
              </a:rPr>
              <a:t>)</a:t>
            </a:r>
          </a:p>
          <a:p>
            <a:pPr lvl="0"/>
            <a:endParaRPr lang="en-US" sz="20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4 N HCL</a:t>
            </a:r>
          </a:p>
          <a:p>
            <a:pPr lvl="0"/>
            <a:r>
              <a:rPr lang="en-US" sz="2000" dirty="0" smtClean="0">
                <a:latin typeface="Arial Rounded MT Bold" pitchFamily="34" charset="0"/>
              </a:rPr>
              <a:t>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4N HCL is used to hydrolyze the glycoside to glycone and aglycone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parts</a:t>
            </a:r>
            <a:r>
              <a:rPr lang="en-US" sz="2000" dirty="0" smtClean="0">
                <a:latin typeface="Arial Rounded MT Bold" pitchFamily="34" charset="0"/>
              </a:rPr>
              <a:t>)</a:t>
            </a:r>
          </a:p>
          <a:p>
            <a:pPr lvl="0"/>
            <a:endParaRPr lang="en-US" sz="20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Chloroform</a:t>
            </a:r>
          </a:p>
          <a:p>
            <a:r>
              <a:rPr lang="en-US" sz="2000" dirty="0" smtClean="0">
                <a:latin typeface="Arial Rounded MT Bold" pitchFamily="34" charset="0"/>
              </a:rPr>
              <a:t>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Use of chloroform alone is to extract the genin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part 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So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fraction A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, will contain the whole glycoside, while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fraction B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will contain only the genin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part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Procedure</a:t>
            </a:r>
            <a:endParaRPr lang="en-US" sz="3600" dirty="0">
              <a:solidFill>
                <a:schemeClr val="accent4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838200"/>
            <a:ext cx="8153400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Calibri" pitchFamily="34" charset="0"/>
              </a:rPr>
              <a:t>aceration 10 gm of the powdered leaf in 100ml of the 70%ethanol for 24hr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Down Arrow 6"/>
          <p:cNvSpPr/>
          <p:nvPr/>
        </p:nvSpPr>
        <p:spPr>
          <a:xfrm>
            <a:off x="3886200" y="1219200"/>
            <a:ext cx="484632" cy="6096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828800"/>
            <a:ext cx="81534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itchFamily="34" charset="0"/>
              </a:rPr>
              <a:t>Filtrate the </a:t>
            </a:r>
            <a:r>
              <a:rPr lang="en-US" sz="1600" dirty="0">
                <a:latin typeface="Arial Rounded MT Bold" pitchFamily="34" charset="0"/>
              </a:rPr>
              <a:t>macerate </a:t>
            </a:r>
            <a:r>
              <a:rPr lang="en-US" sz="1600" dirty="0" smtClean="0">
                <a:latin typeface="Arial Rounded MT Bold" pitchFamily="34" charset="0"/>
              </a:rPr>
              <a:t>through </a:t>
            </a:r>
            <a:r>
              <a:rPr lang="en-US" sz="1600" dirty="0">
                <a:latin typeface="Arial Rounded MT Bold" pitchFamily="34" charset="0"/>
              </a:rPr>
              <a:t>a sintered glass to yield a clear filtrate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895600"/>
            <a:ext cx="81534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Place 60 ml of the alcoholic extract in conical flask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3886200" y="2286000"/>
            <a:ext cx="484632" cy="6096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3886200" y="3352800"/>
            <a:ext cx="484632" cy="6858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038600"/>
            <a:ext cx="81534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itchFamily="34" charset="0"/>
              </a:rPr>
              <a:t>Add </a:t>
            </a:r>
            <a:r>
              <a:rPr lang="en-US" sz="1600" dirty="0">
                <a:latin typeface="Arial Rounded MT Bold" pitchFamily="34" charset="0"/>
              </a:rPr>
              <a:t>25 ml </a:t>
            </a:r>
            <a:r>
              <a:rPr lang="en-US" sz="1600" dirty="0" smtClean="0">
                <a:latin typeface="Arial Rounded MT Bold" pitchFamily="34" charset="0"/>
              </a:rPr>
              <a:t>of 0.1% of </a:t>
            </a:r>
            <a:r>
              <a:rPr lang="en-US" sz="1600" dirty="0">
                <a:latin typeface="Arial Rounded MT Bold" pitchFamily="34" charset="0"/>
              </a:rPr>
              <a:t>lead sub acetate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3886200" y="4495800"/>
            <a:ext cx="484632" cy="6858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51816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Mix thoroughly and standing for two minutes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3886200" y="5715000"/>
            <a:ext cx="484632" cy="6858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716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Decant and take the supernatant into a flask and add 35 ml of 10% sodium phosphate solution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524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itchFamily="34" charset="0"/>
              </a:rPr>
              <a:t>Placing </a:t>
            </a:r>
            <a:r>
              <a:rPr lang="en-US" sz="1600" dirty="0">
                <a:latin typeface="Arial Rounded MT Bold" pitchFamily="34" charset="0"/>
              </a:rPr>
              <a:t>the mixture in the centrifuge tubes and centrifuging for several minutes</a:t>
            </a:r>
          </a:p>
        </p:txBody>
      </p:sp>
      <p:sp>
        <p:nvSpPr>
          <p:cNvPr id="8" name="Down Arrow 7"/>
          <p:cNvSpPr/>
          <p:nvPr/>
        </p:nvSpPr>
        <p:spPr>
          <a:xfrm>
            <a:off x="3886200" y="685800"/>
            <a:ext cx="484632" cy="6858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3886200" y="1905000"/>
            <a:ext cx="484632" cy="6858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2590800"/>
            <a:ext cx="8153400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Mix thoroughly and centrifuge then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divide the mixture you had into two divisions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eft-Up Arrow 16"/>
          <p:cNvSpPr/>
          <p:nvPr/>
        </p:nvSpPr>
        <p:spPr>
          <a:xfrm rot="13365369">
            <a:off x="3578644" y="2982456"/>
            <a:ext cx="1139994" cy="1111599"/>
          </a:xfrm>
          <a:prstGeom prst="leftUp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lowchart: Stored Data 17"/>
          <p:cNvSpPr/>
          <p:nvPr/>
        </p:nvSpPr>
        <p:spPr>
          <a:xfrm>
            <a:off x="228600" y="3733800"/>
            <a:ext cx="3810000" cy="612648"/>
          </a:xfrm>
          <a:prstGeom prst="flowChartOnline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Stored Data 18"/>
          <p:cNvSpPr/>
          <p:nvPr/>
        </p:nvSpPr>
        <p:spPr>
          <a:xfrm rot="10800000">
            <a:off x="4343400" y="3733800"/>
            <a:ext cx="3657600" cy="612648"/>
          </a:xfrm>
          <a:prstGeom prst="flowChartOnlineStorag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bg2">
                  <a:lumMod val="25000"/>
                </a:schemeClr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914400" y="38862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FRACTION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410200" y="3886200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FRACTION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066800"/>
            <a:ext cx="81534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Take one of the two divisions </a:t>
            </a:r>
            <a:r>
              <a:rPr lang="en-US" sz="1600" dirty="0" smtClean="0">
                <a:latin typeface="Arial Rounded MT Bold" pitchFamily="34" charset="0"/>
              </a:rPr>
              <a:t>and </a:t>
            </a:r>
            <a:r>
              <a:rPr lang="en-US" sz="1600" dirty="0">
                <a:latin typeface="Arial Rounded MT Bold" pitchFamily="34" charset="0"/>
              </a:rPr>
              <a:t>put in a separatory funnel</a:t>
            </a:r>
          </a:p>
        </p:txBody>
      </p:sp>
      <p:sp>
        <p:nvSpPr>
          <p:cNvPr id="4" name="Down Arrow 3"/>
          <p:cNvSpPr/>
          <p:nvPr/>
        </p:nvSpPr>
        <p:spPr>
          <a:xfrm>
            <a:off x="3962400" y="1524000"/>
            <a:ext cx="484632" cy="5334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3962400" y="609600"/>
            <a:ext cx="484632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95400" y="152400"/>
            <a:ext cx="5715000" cy="4572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FRACTION </a:t>
            </a: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endParaRPr lang="en-US" dirty="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057400"/>
            <a:ext cx="8153400" cy="381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itchFamily="34" charset="0"/>
              </a:rPr>
              <a:t>Shake </a:t>
            </a:r>
            <a:r>
              <a:rPr lang="en-US" sz="1600" dirty="0">
                <a:latin typeface="Arial Rounded MT Bold" pitchFamily="34" charset="0"/>
              </a:rPr>
              <a:t>it with three quantities each of 50 ml of chloroform –ethanol (3:1 v/v)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0480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Rounded MT Bold" pitchFamily="34" charset="0"/>
              </a:rPr>
              <a:t>Dry </a:t>
            </a:r>
            <a:r>
              <a:rPr lang="en-US" sz="1600" dirty="0">
                <a:latin typeface="Arial Rounded MT Bold" pitchFamily="34" charset="0"/>
              </a:rPr>
              <a:t>by the addition of a small quantity of anhydrous sodium sulphate and allow standing for a few minutes</a:t>
            </a:r>
          </a:p>
        </p:txBody>
      </p:sp>
      <p:sp>
        <p:nvSpPr>
          <p:cNvPr id="10" name="Down Arrow 9"/>
          <p:cNvSpPr/>
          <p:nvPr/>
        </p:nvSpPr>
        <p:spPr>
          <a:xfrm>
            <a:off x="3962400" y="2438400"/>
            <a:ext cx="484632" cy="6096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3962400" y="3581400"/>
            <a:ext cx="484632" cy="5334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41148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Decant the chloroform-ethanol extract and reduce the volume to about 1ml on rotary evaporator or (water bath)</a:t>
            </a:r>
            <a:endParaRPr lang="en-US" dirty="0">
              <a:solidFill>
                <a:schemeClr val="tx1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962400" y="4648200"/>
            <a:ext cx="484632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51054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51054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Results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Fraction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contains the whole glycoside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43000" y="152400"/>
            <a:ext cx="6019800" cy="3810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3048000" y="2286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FRACTION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886200" y="533400"/>
            <a:ext cx="484632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3886200" y="4648200"/>
            <a:ext cx="484632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3886200" y="5638800"/>
            <a:ext cx="484632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3886200" y="2667000"/>
            <a:ext cx="484632" cy="5334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3886200" y="1447800"/>
            <a:ext cx="484632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3886200" y="3733800"/>
            <a:ext cx="484632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990600"/>
            <a:ext cx="81534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Place the other division of the extract in a conical flask, and then add 6ml </a:t>
            </a:r>
            <a:r>
              <a:rPr lang="en-US" sz="1600" dirty="0" smtClean="0">
                <a:latin typeface="Arial Rounded MT Bold" pitchFamily="34" charset="0"/>
              </a:rPr>
              <a:t>of </a:t>
            </a:r>
          </a:p>
          <a:p>
            <a:pPr algn="ctr"/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>
                <a:latin typeface="Arial Rounded MT Bold" pitchFamily="34" charset="0"/>
              </a:rPr>
              <a:t>4N HCL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1905000"/>
            <a:ext cx="8153400" cy="762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600" dirty="0" smtClean="0">
                <a:latin typeface="Arial Rounded MT Bold" pitchFamily="34" charset="0"/>
              </a:rPr>
              <a:t>Place </a:t>
            </a:r>
            <a:r>
              <a:rPr lang="en-US" sz="1600" dirty="0">
                <a:latin typeface="Arial Rounded MT Bold" pitchFamily="34" charset="0"/>
              </a:rPr>
              <a:t>in a boiling water bath for 20 minutes cool the hydrolysate and transfer to a separatory </a:t>
            </a:r>
            <a:r>
              <a:rPr lang="en-US" sz="1600" dirty="0" smtClean="0">
                <a:latin typeface="Arial Rounded MT Bold" pitchFamily="34" charset="0"/>
              </a:rPr>
              <a:t>funnel (Boiling </a:t>
            </a:r>
            <a:r>
              <a:rPr lang="en-US" sz="1600" dirty="0">
                <a:latin typeface="Arial Rounded MT Bold" pitchFamily="34" charset="0"/>
              </a:rPr>
              <a:t>is to accelerate the process of </a:t>
            </a:r>
            <a:r>
              <a:rPr lang="en-US" sz="1600" dirty="0" smtClean="0">
                <a:latin typeface="Arial Rounded MT Bold" pitchFamily="34" charset="0"/>
              </a:rPr>
              <a:t>hydrolysis)</a:t>
            </a:r>
            <a:r>
              <a:rPr lang="en-US" sz="1600" dirty="0" smtClean="0"/>
              <a:t>.</a:t>
            </a:r>
            <a:endParaRPr lang="en-US" sz="1600" dirty="0"/>
          </a:p>
          <a:p>
            <a:pPr algn="ctr"/>
            <a:endParaRPr lang="en-US" dirty="0">
              <a:latin typeface="Arial Rounded MT Bold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6096000"/>
            <a:ext cx="81534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32004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P</a:t>
            </a:r>
            <a:r>
              <a:rPr lang="en-US" sz="1600" dirty="0" smtClean="0">
                <a:latin typeface="Arial Rounded MT Bold" pitchFamily="34" charset="0"/>
              </a:rPr>
              <a:t>artition </a:t>
            </a:r>
            <a:r>
              <a:rPr lang="en-US" sz="1600" dirty="0">
                <a:latin typeface="Arial Rounded MT Bold" pitchFamily="34" charset="0"/>
              </a:rPr>
              <a:t>with three quantities each of 25ml of chloroform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4191000"/>
            <a:ext cx="8153400" cy="457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D</a:t>
            </a:r>
            <a:r>
              <a:rPr lang="en-US" sz="1600" dirty="0" smtClean="0">
                <a:latin typeface="Arial Rounded MT Bold" pitchFamily="34" charset="0"/>
              </a:rPr>
              <a:t>ry </a:t>
            </a:r>
            <a:r>
              <a:rPr lang="en-US" sz="1600" dirty="0">
                <a:latin typeface="Arial Rounded MT Bold" pitchFamily="34" charset="0"/>
              </a:rPr>
              <a:t>with a small quantity of anhydrous sodium sulphate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5105400"/>
            <a:ext cx="81534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 Rounded MT Bold" pitchFamily="34" charset="0"/>
              </a:rPr>
              <a:t>Decant the chloroform and reduce the volume to about 1ml on a rotary evaporator (or water bath)</a:t>
            </a: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752600" y="6096000"/>
            <a:ext cx="480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Results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Fraction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:-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contains the genin part only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Callout 8"/>
          <p:cNvSpPr/>
          <p:nvPr/>
        </p:nvSpPr>
        <p:spPr>
          <a:xfrm>
            <a:off x="5105400" y="1600200"/>
            <a:ext cx="3886200" cy="1828800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</a:rPr>
              <a:t>Thank you</a:t>
            </a:r>
            <a:endParaRPr lang="en-US" sz="40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pic>
        <p:nvPicPr>
          <p:cNvPr id="5" name="Picture Placeholder 4" descr="Olive Oil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1493</TotalTime>
  <Words>503</Words>
  <Application>Microsoft Office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THE ISOLATION OF THE CARDIO ACTIVE GLYCOSIDES </vt:lpstr>
      <vt:lpstr>EXTRACTION </vt:lpstr>
      <vt:lpstr>Cont…</vt:lpstr>
      <vt:lpstr>Procedure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ISOLATION AND IDENTIFICATION OF THE CARDIO ACTIVE GLYCOSIDES</dc:title>
  <dc:creator>Sarah</dc:creator>
  <cp:lastModifiedBy>Pharmacist</cp:lastModifiedBy>
  <cp:revision>82</cp:revision>
  <dcterms:created xsi:type="dcterms:W3CDTF">2012-10-06T11:13:41Z</dcterms:created>
  <dcterms:modified xsi:type="dcterms:W3CDTF">2015-10-04T20:57:14Z</dcterms:modified>
</cp:coreProperties>
</file>