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4" r:id="rId2"/>
    <p:sldId id="261" r:id="rId3"/>
    <p:sldId id="263" r:id="rId4"/>
    <p:sldId id="264" r:id="rId5"/>
    <p:sldId id="265" r:id="rId6"/>
    <p:sldId id="267" r:id="rId7"/>
    <p:sldId id="266" r:id="rId8"/>
    <p:sldId id="268" r:id="rId9"/>
    <p:sldId id="271" r:id="rId10"/>
    <p:sldId id="269" r:id="rId11"/>
    <p:sldId id="270" r:id="rId12"/>
    <p:sldId id="257" r:id="rId13"/>
    <p:sldId id="258" r:id="rId14"/>
    <p:sldId id="25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6DFF0-C06C-4C80-85F9-8705B88557F2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77C03-32FE-4313-BF23-75401EFC66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7637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77C03-32FE-4313-BF23-75401EFC668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2184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99A4-19D3-4663-899F-24EBC2BD5ED4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2370-A328-4250-BE52-D2BCE29FCA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8917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99A4-19D3-4663-899F-24EBC2BD5ED4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2370-A328-4250-BE52-D2BCE29FCA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8086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99A4-19D3-4663-899F-24EBC2BD5ED4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2370-A328-4250-BE52-D2BCE29FCA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6350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99A4-19D3-4663-899F-24EBC2BD5ED4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2370-A328-4250-BE52-D2BCE29FCA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7700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99A4-19D3-4663-899F-24EBC2BD5ED4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2370-A328-4250-BE52-D2BCE29FCA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7767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99A4-19D3-4663-899F-24EBC2BD5ED4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2370-A328-4250-BE52-D2BCE29FCA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2478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99A4-19D3-4663-899F-24EBC2BD5ED4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2370-A328-4250-BE52-D2BCE29FCA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5714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99A4-19D3-4663-899F-24EBC2BD5ED4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2370-A328-4250-BE52-D2BCE29FCA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706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99A4-19D3-4663-899F-24EBC2BD5ED4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2370-A328-4250-BE52-D2BCE29FCA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7219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99A4-19D3-4663-899F-24EBC2BD5ED4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2370-A328-4250-BE52-D2BCE29FCA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7728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99A4-19D3-4663-899F-24EBC2BD5ED4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2370-A328-4250-BE52-D2BCE29FCA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4290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599A4-19D3-4663-899F-24EBC2BD5ED4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82370-A328-4250-BE52-D2BCE29FCA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191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بيضاوي 6"/>
          <p:cNvSpPr/>
          <p:nvPr/>
        </p:nvSpPr>
        <p:spPr>
          <a:xfrm>
            <a:off x="1259632" y="2564904"/>
            <a:ext cx="6552728" cy="21602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FrankRuehl" panose="020E0503060101010101" pitchFamily="34" charset="-79"/>
                <a:cs typeface="FrankRuehl" panose="020E0503060101010101" pitchFamily="34" charset="-79"/>
              </a:rPr>
              <a:t>Medical Parasitology</a:t>
            </a:r>
            <a:br>
              <a:rPr lang="en-US" sz="3200" dirty="0">
                <a:latin typeface="FrankRuehl" panose="020E0503060101010101" pitchFamily="34" charset="-79"/>
                <a:cs typeface="FrankRuehl" panose="020E0503060101010101" pitchFamily="34" charset="-79"/>
              </a:rPr>
            </a:br>
            <a:r>
              <a:rPr lang="en-US" sz="3200" dirty="0">
                <a:latin typeface="FrankRuehl" panose="020E0503060101010101" pitchFamily="34" charset="-79"/>
                <a:cs typeface="FrankRuehl" panose="020E0503060101010101" pitchFamily="34" charset="-79"/>
              </a:rPr>
              <a:t>lab. </a:t>
            </a:r>
            <a:r>
              <a:rPr lang="en-US" sz="3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4</a:t>
            </a:r>
            <a:endParaRPr lang="en-US" sz="32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6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7504" y="233928"/>
            <a:ext cx="878497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 Cycle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vaginalis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completed in a single host either male or female.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 habitat is the human vagina (in females) and the genital tract (in males) and probably localized in the prostate gland and the urethra. Mostly non-pathogenic for male, but sometimes causes urethritis.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 of transmission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trophozoite cannot survive outside and so infection has to be transmitted directly from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personto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-person. Sexual transmission is the usual mode of infection.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Multiplication by longitudinal binary fission.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Incubation period is roughly 10 days.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07504" y="4022779"/>
            <a:ext cx="89289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</a:p>
          <a:p>
            <a:endParaRPr lang="en-US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Microscopic examination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Vaginal or urethral discharge is examined microscopically in saline wet mount preparation for characteristic jerky and twitching motility and shape. In males,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trophozoites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be found in urine or prostatic secretions.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Fixed smears may be stained with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Giemsa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stains).</a:t>
            </a:r>
          </a:p>
          <a:p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507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872" y="116632"/>
            <a:ext cx="7754552" cy="5728119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627784" y="6084004"/>
            <a:ext cx="453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Life Cycle </a:t>
            </a:r>
            <a:r>
              <a:rPr lang="en-US" sz="2400" dirty="0" smtClean="0">
                <a:solidFill>
                  <a:srgbClr val="C00000"/>
                </a:solidFill>
              </a:rPr>
              <a:t>:</a:t>
            </a:r>
            <a:r>
              <a:rPr lang="en-US" sz="2400" b="1" i="1" dirty="0" err="1" smtClean="0">
                <a:solidFill>
                  <a:srgbClr val="C00000"/>
                </a:solidFill>
              </a:rPr>
              <a:t>Trichomonas</a:t>
            </a:r>
            <a:r>
              <a:rPr lang="en-US" sz="2400" b="1" i="1" dirty="0" smtClean="0">
                <a:solidFill>
                  <a:srgbClr val="C00000"/>
                </a:solidFill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vaginalis</a:t>
            </a:r>
            <a:r>
              <a:rPr lang="en-US" sz="2400" b="1" i="1" dirty="0" smtClean="0">
                <a:solidFill>
                  <a:srgbClr val="C00000"/>
                </a:solidFill>
              </a:rPr>
              <a:t> </a:t>
            </a:r>
            <a:endParaRPr lang="en-US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432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67545" y="404665"/>
            <a:ext cx="8352927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en-US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III  Ciliates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constitutes a group characterized by numerous cilia. </a:t>
            </a:r>
            <a:endParaRPr kumimoji="0" lang="en-US" sz="27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1604993"/>
            <a:ext cx="5832648" cy="640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467545" y="2926392"/>
            <a:ext cx="4392487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Classification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Kingdom      : </a:t>
            </a:r>
            <a:r>
              <a:rPr kumimoji="0" lang="en-US" sz="27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Animalia</a:t>
            </a:r>
            <a:r>
              <a:rPr kumimoji="0" lang="en-US" sz="2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GB" sz="2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en-GB" sz="2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en-US" sz="2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Phylum        : Protozoa</a:t>
            </a:r>
            <a:r>
              <a:rPr kumimoji="0" lang="en-GB" sz="2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en-GB" sz="2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en-US" sz="2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Sub-phylum: </a:t>
            </a:r>
            <a:r>
              <a:rPr kumimoji="0" lang="en-US" sz="27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Ciliophora</a:t>
            </a:r>
            <a:r>
              <a:rPr kumimoji="0" lang="en-GB" sz="2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en-GB" sz="2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en-US" sz="2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Class            : </a:t>
            </a:r>
            <a:r>
              <a:rPr kumimoji="0" lang="en-US" sz="27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Ciliata</a:t>
            </a: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/>
            </a:r>
            <a:b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097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260648"/>
            <a:ext cx="597666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Morphologic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It has two stages trophozoite &amp; cyst.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trophozoite lives in the lumen of the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cecum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it is feeding on the host cells, bacteria, </a:t>
            </a:r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the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food substances in the tissue or the intestine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contents.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Trophozoite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r>
              <a:rPr lang="en-US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Oval in shape.</a:t>
            </a:r>
          </a:p>
          <a:p>
            <a:r>
              <a:rPr lang="en-US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Has two nuclei macro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nucleus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kidney-</a:t>
            </a:r>
            <a:r>
              <a:rPr lang="en-US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micro-nucleus.</a:t>
            </a:r>
          </a:p>
          <a:p>
            <a:r>
              <a:rPr lang="en-US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Anterior end pointed with </a:t>
            </a:r>
            <a:r>
              <a:rPr lang="en-US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cytosome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0" i="0" u="none" strike="noStrike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Posterior end rounded.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Cyst 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Spherical or oval shape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Two nuclei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macro-nucleus (</a:t>
            </a: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kidney-</a:t>
            </a:r>
            <a:r>
              <a:rPr lang="en-US" sz="1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</a:t>
            </a: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and micro nucleus.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Surrounded by thick layer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 of 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coli </a:t>
            </a:r>
          </a:p>
          <a:p>
            <a:r>
              <a:rPr lang="en-US" b="0" i="0" u="none" strike="noStrike" baseline="0" dirty="0" smtClean="0">
                <a:latin typeface="MyriadPro-Regular"/>
              </a:rPr>
              <a:t> By demonstration</a:t>
            </a:r>
            <a:r>
              <a:rPr lang="en-US" b="0" i="0" u="none" strike="noStrike" dirty="0" smtClean="0">
                <a:latin typeface="MyriadPro-Regular"/>
              </a:rPr>
              <a:t> </a:t>
            </a:r>
            <a:r>
              <a:rPr lang="en-US" b="0" i="0" u="none" strike="noStrike" baseline="0" dirty="0" smtClean="0">
                <a:latin typeface="MyriadPro-Regular"/>
              </a:rPr>
              <a:t>of </a:t>
            </a:r>
            <a:r>
              <a:rPr lang="en-US" b="0" i="0" u="none" strike="noStrike" baseline="0" dirty="0" err="1" smtClean="0">
                <a:latin typeface="MyriadPro-Regular"/>
              </a:rPr>
              <a:t>trophozoites</a:t>
            </a:r>
            <a:endParaRPr lang="en-US" b="0" i="0" u="none" strike="noStrike" baseline="0" dirty="0" smtClean="0">
              <a:latin typeface="MyriadPro-Regular"/>
            </a:endParaRPr>
          </a:p>
          <a:p>
            <a:r>
              <a:rPr lang="en-US" b="0" i="0" u="none" strike="noStrike" baseline="0" dirty="0" smtClean="0">
                <a:latin typeface="MyriadPro-Regular"/>
              </a:rPr>
              <a:t> and cysts in feces.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6280" y="1916832"/>
            <a:ext cx="4243806" cy="3530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5508104" y="5517232"/>
            <a:ext cx="3541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Morphology of </a:t>
            </a:r>
            <a:r>
              <a:rPr lang="en-US" b="1" i="1" dirty="0" err="1" smtClean="0"/>
              <a:t>Balantidium</a:t>
            </a:r>
            <a:r>
              <a:rPr lang="en-US" b="1" i="1" dirty="0" smtClean="0"/>
              <a:t> coli</a:t>
            </a:r>
            <a:endParaRPr lang="en-US" b="1" dirty="0" smtClean="0"/>
          </a:p>
          <a:p>
            <a:r>
              <a:rPr lang="en-US" b="1" dirty="0" smtClean="0"/>
              <a:t>A. </a:t>
            </a:r>
            <a:r>
              <a:rPr lang="en-US" b="1" dirty="0" err="1" smtClean="0"/>
              <a:t>Trophozoites</a:t>
            </a:r>
            <a:r>
              <a:rPr lang="en-US" b="1" dirty="0" smtClean="0"/>
              <a:t>                      B. Cyst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84733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47385"/>
            <a:ext cx="2376264" cy="2238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47385"/>
            <a:ext cx="2448272" cy="22055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44210"/>
            <a:ext cx="2520280" cy="2208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2699792" y="3105835"/>
            <a:ext cx="36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Balantidium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coli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Trophozoites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2904" y="3866974"/>
            <a:ext cx="2890199" cy="21330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3176972" y="6156012"/>
            <a:ext cx="26911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Balantidium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coli</a:t>
            </a:r>
            <a:r>
              <a:rPr lang="en-US" dirty="0" smtClean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Cyst)</a:t>
            </a:r>
          </a:p>
        </p:txBody>
      </p:sp>
    </p:spTree>
    <p:extLst>
      <p:ext uri="{BB962C8B-B14F-4D97-AF65-F5344CB8AC3E}">
        <p14:creationId xmlns:p14="http://schemas.microsoft.com/office/powerpoint/2010/main" xmlns="" val="347046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332656"/>
            <a:ext cx="87129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 The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flagellates</a:t>
            </a:r>
          </a:p>
          <a:p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flagellate protozoa that are parasites of man are conveniently discussed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as:</a:t>
            </a:r>
          </a:p>
          <a:p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i="1" dirty="0" smtClean="0">
              <a:solidFill>
                <a:srgbClr val="FF0000"/>
              </a:solidFill>
            </a:endParaRPr>
          </a:p>
          <a:p>
            <a:endParaRPr lang="en-US" sz="2800" b="1" i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395536" y="1268760"/>
            <a:ext cx="4176464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 flagellates of the digestive tract and genital organs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644008" y="1268760"/>
            <a:ext cx="4176464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 flagellates of the blood and tissues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سهم للأسفل 5"/>
          <p:cNvSpPr/>
          <p:nvPr/>
        </p:nvSpPr>
        <p:spPr>
          <a:xfrm>
            <a:off x="2555776" y="2317815"/>
            <a:ext cx="21602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سهم للأسفل 10"/>
          <p:cNvSpPr/>
          <p:nvPr/>
        </p:nvSpPr>
        <p:spPr>
          <a:xfrm>
            <a:off x="6732240" y="2275996"/>
            <a:ext cx="21602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683568" y="3068960"/>
            <a:ext cx="3600400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Giardia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lamblia</a:t>
            </a:r>
            <a:endParaRPr lang="en-US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Trichomonas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vaginalis</a:t>
            </a:r>
            <a:endParaRPr lang="en-US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932040" y="3068960"/>
            <a:ext cx="3672408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Leishmania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ssp.</a:t>
            </a:r>
          </a:p>
          <a:p>
            <a:pPr algn="ctr"/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Trypanosoma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ssp.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683568" y="4604935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Kingdom      :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Animalia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Phylum        : Protozoa </a:t>
            </a:r>
            <a:b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Sub-phylum: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Mastigophora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            :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Zoomastigophorea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720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6" grpId="0" animBg="1"/>
      <p:bldP spid="11" grpId="0" animBg="1"/>
      <p:bldP spid="8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9512" y="260648"/>
            <a:ext cx="8964488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Giardia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lamblia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(It causes: Giardiasis)</a:t>
            </a: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parasite infects the children more than the bigger people.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Morphology:  </a:t>
            </a:r>
            <a:r>
              <a:rPr lang="en-US" dirty="0" smtClean="0"/>
              <a:t>It exists in 2 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Trophozoite (or vegetative form)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Cyst (or cystic form).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Trophozoite</a:t>
            </a:r>
          </a:p>
          <a:p>
            <a:r>
              <a:rPr lang="en-US" dirty="0" smtClean="0"/>
              <a:t>The trophozoite is in the shape of a tennis racket (</a:t>
            </a:r>
            <a:r>
              <a:rPr lang="en-US" dirty="0" err="1" smtClean="0"/>
              <a:t>heartshaped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dirty="0" err="1" smtClean="0"/>
              <a:t>pyriform</a:t>
            </a:r>
            <a:r>
              <a:rPr lang="en-US" dirty="0" smtClean="0"/>
              <a:t> shaped)     and is rounded anteriorly and pointed posteriorly.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measures 15 </a:t>
            </a:r>
            <a:r>
              <a:rPr lang="en-US" dirty="0" err="1" smtClean="0"/>
              <a:t>μm</a:t>
            </a:r>
            <a:r>
              <a:rPr lang="en-US" dirty="0" smtClean="0"/>
              <a:t> x 9 </a:t>
            </a:r>
            <a:r>
              <a:rPr lang="en-US" dirty="0" err="1" smtClean="0"/>
              <a:t>μm</a:t>
            </a:r>
            <a:r>
              <a:rPr lang="en-US" dirty="0" smtClean="0"/>
              <a:t> wide and 4 </a:t>
            </a:r>
            <a:r>
              <a:rPr lang="en-US" dirty="0" err="1" smtClean="0"/>
              <a:t>μm</a:t>
            </a:r>
            <a:r>
              <a:rPr lang="en-US" dirty="0" smtClean="0"/>
              <a:t> thick.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Dorsally, it is convex and ventrally, it has a concave </a:t>
            </a:r>
            <a:r>
              <a:rPr lang="en-US" b="1" dirty="0" smtClean="0"/>
              <a:t>sucking disc</a:t>
            </a:r>
            <a:r>
              <a:rPr lang="en-US" dirty="0" smtClean="0"/>
              <a:t>, which helps in its attachment to the intestinal mucosa.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It is bilaterally symmetrical and possesses.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 1 pair of nuclei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 4 pairs of flagella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Blepharoplast</a:t>
            </a:r>
            <a:r>
              <a:rPr lang="en-US" dirty="0" smtClean="0"/>
              <a:t>, from which the flagella arise (4 pairs)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 1 pair of </a:t>
            </a:r>
            <a:r>
              <a:rPr lang="en-US" dirty="0" err="1" smtClean="0"/>
              <a:t>axostyles</a:t>
            </a:r>
            <a:r>
              <a:rPr lang="en-US" dirty="0" smtClean="0"/>
              <a:t>, running along the midline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Two </a:t>
            </a:r>
            <a:r>
              <a:rPr lang="en-US" dirty="0" err="1" smtClean="0"/>
              <a:t>sausageshaped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parabasal</a:t>
            </a:r>
            <a:r>
              <a:rPr lang="en-US" dirty="0" smtClean="0"/>
              <a:t> or median bodies,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lying transversely posterior to the sucking disc.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The trophozoite is motile, with a slow oscillation about</a:t>
            </a:r>
          </a:p>
          <a:p>
            <a:r>
              <a:rPr lang="en-US" dirty="0"/>
              <a:t> </a:t>
            </a:r>
            <a:r>
              <a:rPr lang="en-US" dirty="0" smtClean="0"/>
              <a:t>     its long axis, often resembling </a:t>
            </a:r>
            <a:r>
              <a:rPr lang="en-US" b="1" dirty="0" smtClean="0"/>
              <a:t>falling leaf</a:t>
            </a:r>
            <a:r>
              <a:rPr lang="en-US" dirty="0" smtClean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14458"/>
            <a:ext cx="3096344" cy="2910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778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8465"/>
            <a:ext cx="3888432" cy="27761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7352" y="260648"/>
            <a:ext cx="4104456" cy="27761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323528" y="6167045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Giardia </a:t>
            </a:r>
            <a:r>
              <a:rPr lang="en-US" b="1" i="1" dirty="0" err="1" smtClean="0"/>
              <a:t>lamblia</a:t>
            </a:r>
            <a:r>
              <a:rPr lang="en-US" b="1" i="1" dirty="0" smtClean="0"/>
              <a:t> </a:t>
            </a:r>
            <a:r>
              <a:rPr lang="en-US" dirty="0" smtClean="0"/>
              <a:t>(Trophozoite) : Two symmetric nuclei, a median body, and 4 paired flagella are seen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3308" y="3211236"/>
            <a:ext cx="3749352" cy="29540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237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332656"/>
            <a:ext cx="91440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Cyst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infective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form of the parasite.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cyst is small and oval, measuring 12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8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is surrounded by a hyaline cyst wall.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 internal structure includes 2 pairs of nuclei grouped at one end.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A young cyst contains 1 pair of nuclei.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axostyle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lies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diagnonally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forming a dividing line within cyst wall.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Remnants of the flagella and the sucking disc may be seen in the young cyst.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34214"/>
            <a:ext cx="2433333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32034"/>
            <a:ext cx="3547995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3096115" y="5651956"/>
            <a:ext cx="3054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Giardia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lamblia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(cyst)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800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260649"/>
            <a:ext cx="8816454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 Cycle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Giardia passes its life cycle in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host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Infective form: Mature cyst.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 of transmission: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 Man acquires infection by ingestion of cysts in contaminated water and food.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 Direct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persontoperson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may also occur in children, male homosexuals.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 Within half an hour of ingestion, the cyst hatches out into two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trophozoites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which multiply successively by binary fission and colonize in the duodenum 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trophozoites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live in the duodenum and upper part of jejunum, feeding by pinocytosis.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unfavorable conditions,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encystment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occurs usually in colon 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Cysts are passed in stool and remain viable in soil and water for several weeks.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may be 200,000 cysts passed per gram of feces.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Infective dose is 10–100 cysts.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509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60648"/>
            <a:ext cx="7488832" cy="5544616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123728" y="5939988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Life Cycle </a:t>
            </a:r>
            <a:r>
              <a:rPr lang="en-US" sz="2400" dirty="0" smtClean="0"/>
              <a:t>: </a:t>
            </a:r>
            <a:r>
              <a:rPr lang="en-US" sz="2400" b="1" i="1" dirty="0" smtClean="0">
                <a:solidFill>
                  <a:srgbClr val="C00000"/>
                </a:solidFill>
              </a:rPr>
              <a:t>Giardia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lamblia</a:t>
            </a:r>
            <a:r>
              <a:rPr lang="en-US" sz="2400" b="1" i="1" dirty="0" smtClean="0">
                <a:solidFill>
                  <a:srgbClr val="C00000"/>
                </a:solidFill>
              </a:rPr>
              <a:t> </a:t>
            </a:r>
            <a:endParaRPr lang="en-US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490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3528" y="404664"/>
            <a:ext cx="835292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Trichomonas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vaginalis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(It causes: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Trichomoniasis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or 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Trichomonas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vaginitis)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179512" y="836712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Morphology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pear-shaped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ovoid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measures 10–30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length and 5–10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breadth with a short undulating membrane reaching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upto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middle of the body 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It has one nucleus(large in size).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It has  four anterior free flagella with fifth one turn back to the half of the body forming undulating membrane.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prominent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axostyle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runs throughout the length of the body and projects posteriorly like a tail.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cytoplasm shows prominent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siderophillic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granules, which are most numerous alongside the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axostyle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costa.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motile with a rapid jerky or twitching type movement.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found only in a trophozoite stage (There is no cyst stage).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6371" y="3573016"/>
            <a:ext cx="2699792" cy="3168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092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1052736"/>
            <a:ext cx="3148583" cy="31485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52736"/>
            <a:ext cx="5297760" cy="3148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619672" y="4787860"/>
            <a:ext cx="5904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Trichomonas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vaginalis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(trophozoite stage 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643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1636</TotalTime>
  <Words>921</Words>
  <Application>Microsoft Office PowerPoint</Application>
  <PresentationFormat>On-screen Show (4:3)</PresentationFormat>
  <Paragraphs>127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نسق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zainab</dc:creator>
  <cp:lastModifiedBy>Suhad</cp:lastModifiedBy>
  <cp:revision>47</cp:revision>
  <dcterms:created xsi:type="dcterms:W3CDTF">2017-03-10T12:52:50Z</dcterms:created>
  <dcterms:modified xsi:type="dcterms:W3CDTF">2017-03-12T08:44:04Z</dcterms:modified>
</cp:coreProperties>
</file>