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72" r:id="rId6"/>
    <p:sldId id="260" r:id="rId7"/>
    <p:sldId id="265" r:id="rId8"/>
    <p:sldId id="274" r:id="rId9"/>
    <p:sldId id="261" r:id="rId10"/>
    <p:sldId id="264" r:id="rId11"/>
    <p:sldId id="262" r:id="rId12"/>
    <p:sldId id="263" r:id="rId13"/>
    <p:sldId id="266" r:id="rId14"/>
    <p:sldId id="267" r:id="rId15"/>
    <p:sldId id="268" r:id="rId16"/>
    <p:sldId id="269"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initials="l"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4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92463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76856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8488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5965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86389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22651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10/1/2016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205468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10/1/2016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3900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176355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21763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40258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79004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81200"/>
            <a:ext cx="7772400" cy="1470025"/>
          </a:xfrm>
        </p:spPr>
        <p:txBody>
          <a:bodyPr>
            <a:normAutofit fontScale="90000"/>
          </a:bodyPr>
          <a:lstStyle/>
          <a:p>
            <a:r>
              <a:rPr lang="en-US" sz="8000" b="1" dirty="0" err="1">
                <a:latin typeface="Times New Roman" pitchFamily="18" charset="0"/>
                <a:cs typeface="Times New Roman" pitchFamily="18" charset="0"/>
              </a:rPr>
              <a:t>Helminths</a:t>
            </a:r>
            <a:r>
              <a:rPr lang="en-GB" dirty="0"/>
              <a:t/>
            </a:r>
            <a:br>
              <a:rPr lang="en-GB" dirty="0"/>
            </a:br>
            <a:endParaRPr lang="en-GB" dirty="0"/>
          </a:p>
        </p:txBody>
      </p:sp>
      <p:sp>
        <p:nvSpPr>
          <p:cNvPr id="3" name="Subtitle 2"/>
          <p:cNvSpPr>
            <a:spLocks noGrp="1"/>
          </p:cNvSpPr>
          <p:nvPr>
            <p:ph type="subTitle" idx="1"/>
          </p:nvPr>
        </p:nvSpPr>
        <p:spPr>
          <a:xfrm>
            <a:off x="1295400" y="3733800"/>
            <a:ext cx="6400800" cy="1752600"/>
          </a:xfrm>
        </p:spPr>
        <p:txBody>
          <a:bodyPr/>
          <a:lstStyle/>
          <a:p>
            <a:r>
              <a:rPr lang="en-US" sz="4800" b="1" dirty="0">
                <a:solidFill>
                  <a:schemeClr val="tx1"/>
                </a:solidFill>
                <a:latin typeface="Times New Roman" pitchFamily="18" charset="0"/>
                <a:cs typeface="Times New Roman" pitchFamily="18" charset="0"/>
              </a:rPr>
              <a:t>I </a:t>
            </a:r>
            <a:r>
              <a:rPr lang="en-US" sz="4800" b="1" dirty="0" err="1">
                <a:solidFill>
                  <a:schemeClr val="tx1"/>
                </a:solidFill>
                <a:latin typeface="Times New Roman" pitchFamily="18" charset="0"/>
                <a:cs typeface="Times New Roman" pitchFamily="18" charset="0"/>
              </a:rPr>
              <a:t>Trematodes</a:t>
            </a:r>
            <a:endParaRPr lang="en-GB" sz="4800" dirty="0">
              <a:solidFill>
                <a:schemeClr val="tx1"/>
              </a:solidFill>
              <a:latin typeface="Times New Roman" pitchFamily="18" charset="0"/>
              <a:cs typeface="Times New Roman" pitchFamily="18" charset="0"/>
            </a:endParaRPr>
          </a:p>
          <a:p>
            <a:endParaRPr lang="en-GB" dirty="0"/>
          </a:p>
        </p:txBody>
      </p:sp>
    </p:spTree>
    <p:extLst>
      <p:ext uri="{BB962C8B-B14F-4D97-AF65-F5344CB8AC3E}">
        <p14:creationId xmlns:p14="http://schemas.microsoft.com/office/powerpoint/2010/main" xmlns="" val="3191516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64698" y="685800"/>
            <a:ext cx="5848350" cy="431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908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dirty="0" smtClean="0"/>
              <a:t/>
            </a:r>
            <a:br>
              <a:rPr lang="en-US"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US" b="1" i="1" dirty="0" err="1" smtClean="0"/>
              <a:t>Schistosoma</a:t>
            </a:r>
            <a:r>
              <a:rPr lang="en-US" b="1" i="1" dirty="0" smtClean="0"/>
              <a:t> </a:t>
            </a:r>
            <a:r>
              <a:rPr lang="en-US" b="1" i="1" dirty="0" err="1"/>
              <a:t>haematobium</a:t>
            </a:r>
            <a:r>
              <a:rPr lang="en-US" b="1" dirty="0"/>
              <a:t>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43200" y="609600"/>
            <a:ext cx="3657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3538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fontScale="90000"/>
          </a:bodyPr>
          <a:lstStyle/>
          <a:p>
            <a:r>
              <a:rPr lang="en-US" dirty="0" smtClean="0"/>
              <a:t/>
            </a:r>
            <a:br>
              <a:rPr lang="en-US"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a:t/>
            </a:r>
            <a:br>
              <a:rPr lang="en-GB" dirty="0"/>
            </a:br>
            <a:r>
              <a:rPr lang="en-GB" b="1" dirty="0"/>
              <a:t>anterior end of the male </a:t>
            </a:r>
            <a:r>
              <a:rPr lang="en-GB" b="1" dirty="0" err="1"/>
              <a:t>Schistosoma</a:t>
            </a:r>
            <a:r>
              <a:rPr lang="en-GB" b="1" dirty="0"/>
              <a:t> </a:t>
            </a:r>
            <a:r>
              <a:rPr lang="en-GB" b="1" dirty="0" err="1"/>
              <a:t>haematobium</a:t>
            </a:r>
            <a:r>
              <a:rPr lang="en-GB" b="1" dirty="0"/>
              <a:t>, revealing the oral sucker and acetabulum.</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86345" y="34636"/>
            <a:ext cx="5638800" cy="4511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1452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r"/>
            <a:r>
              <a:rPr lang="en-GB" sz="1800" dirty="0" smtClean="0">
                <a:latin typeface="Times New Roman" pitchFamily="18" charset="0"/>
                <a:cs typeface="Times New Roman" pitchFamily="18" charset="0"/>
              </a:rPr>
              <a:t/>
            </a:r>
            <a:br>
              <a:rPr lang="en-GB" sz="1800" dirty="0" smtClean="0">
                <a:latin typeface="Times New Roman" pitchFamily="18" charset="0"/>
                <a:cs typeface="Times New Roman" pitchFamily="18" charset="0"/>
              </a:rPr>
            </a:br>
            <a:endParaRPr lang="en-GB" sz="18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311727"/>
            <a:ext cx="2362200"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124200" y="762000"/>
            <a:ext cx="4343400" cy="2215991"/>
          </a:xfrm>
          <a:prstGeom prst="rect">
            <a:avLst/>
          </a:prstGeom>
        </p:spPr>
        <p:txBody>
          <a:bodyPr wrap="square">
            <a:spAutoFit/>
          </a:bodyPr>
          <a:lstStyle/>
          <a:p>
            <a:r>
              <a:rPr lang="en-GB" dirty="0">
                <a:latin typeface="Times New Roman" pitchFamily="18" charset="0"/>
                <a:cs typeface="Times New Roman" pitchFamily="18" charset="0"/>
              </a:rPr>
              <a:t/>
            </a:r>
            <a:br>
              <a:rPr lang="en-GB" dirty="0">
                <a:latin typeface="Times New Roman" pitchFamily="18" charset="0"/>
                <a:cs typeface="Times New Roman" pitchFamily="18" charset="0"/>
              </a:rPr>
            </a:br>
            <a:r>
              <a:rPr lang="en-GB" sz="2400" b="1" dirty="0" err="1">
                <a:latin typeface="Times New Roman" pitchFamily="18" charset="0"/>
                <a:cs typeface="Times New Roman" pitchFamily="18" charset="0"/>
              </a:rPr>
              <a:t>Schistosoma</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japonicum</a:t>
            </a:r>
            <a:r>
              <a:rPr lang="en-GB" sz="2400" b="1" dirty="0">
                <a:latin typeface="Times New Roman" pitchFamily="18" charset="0"/>
                <a:cs typeface="Times New Roman" pitchFamily="18" charset="0"/>
              </a:rPr>
              <a:t> adults.</a:t>
            </a:r>
            <a:br>
              <a:rPr lang="en-GB" sz="2400" b="1" dirty="0">
                <a:latin typeface="Times New Roman" pitchFamily="18" charset="0"/>
                <a:cs typeface="Times New Roman" pitchFamily="18" charset="0"/>
              </a:rPr>
            </a:br>
            <a:r>
              <a:rPr lang="en-GB" sz="2400" b="1" dirty="0">
                <a:latin typeface="Times New Roman" pitchFamily="18" charset="0"/>
                <a:cs typeface="Times New Roman" pitchFamily="18" charset="0"/>
              </a:rPr>
              <a:t>both male and female worm can be seen.</a:t>
            </a:r>
            <a:br>
              <a:rPr lang="en-GB" sz="2400" b="1" dirty="0">
                <a:latin typeface="Times New Roman" pitchFamily="18" charset="0"/>
                <a:cs typeface="Times New Roman" pitchFamily="18" charset="0"/>
              </a:rPr>
            </a:br>
            <a:r>
              <a:rPr lang="en-GB" sz="2400" b="1" dirty="0">
                <a:latin typeface="Times New Roman" pitchFamily="18" charset="0"/>
                <a:cs typeface="Times New Roman" pitchFamily="18" charset="0"/>
              </a:rPr>
              <a:t> female is held by </a:t>
            </a:r>
            <a:r>
              <a:rPr lang="en-GB" sz="2400" b="1" dirty="0" err="1">
                <a:latin typeface="Times New Roman" pitchFamily="18" charset="0"/>
                <a:cs typeface="Times New Roman" pitchFamily="18" charset="0"/>
              </a:rPr>
              <a:t>gynecophoral</a:t>
            </a:r>
            <a:r>
              <a:rPr lang="en-GB" sz="2400" b="1" dirty="0">
                <a:latin typeface="Times New Roman" pitchFamily="18" charset="0"/>
                <a:cs typeface="Times New Roman" pitchFamily="18" charset="0"/>
              </a:rPr>
              <a:t> canal of male.</a:t>
            </a:r>
            <a:endParaRPr lang="en-GB" sz="2400" b="1"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2618" y="3581400"/>
            <a:ext cx="228600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276600" y="3352800"/>
            <a:ext cx="4343400" cy="2677656"/>
          </a:xfrm>
          <a:prstGeom prst="rect">
            <a:avLst/>
          </a:prstGeom>
        </p:spPr>
        <p:txBody>
          <a:bodyPr wrap="square">
            <a:spAutoFit/>
          </a:bodyPr>
          <a:lstStyle/>
          <a:p>
            <a:r>
              <a:rPr lang="en-GB" sz="2400" b="1" dirty="0" err="1">
                <a:latin typeface="Times New Roman" pitchFamily="18" charset="0"/>
                <a:cs typeface="Times New Roman" pitchFamily="18" charset="0"/>
              </a:rPr>
              <a:t>Schistosoma</a:t>
            </a:r>
            <a:r>
              <a:rPr lang="en-GB" sz="2400" b="1" dirty="0">
                <a:latin typeface="Times New Roman" pitchFamily="18" charset="0"/>
                <a:cs typeface="Times New Roman" pitchFamily="18" charset="0"/>
              </a:rPr>
              <a:t> </a:t>
            </a:r>
            <a:r>
              <a:rPr lang="en-GB" sz="2400" b="1" dirty="0" err="1">
                <a:latin typeface="Times New Roman" pitchFamily="18" charset="0"/>
                <a:cs typeface="Times New Roman" pitchFamily="18" charset="0"/>
              </a:rPr>
              <a:t>mansoni</a:t>
            </a:r>
            <a:r>
              <a:rPr lang="en-GB" sz="2400" b="1" dirty="0">
                <a:latin typeface="Times New Roman" pitchFamily="18" charset="0"/>
                <a:cs typeface="Times New Roman" pitchFamily="18" charset="0"/>
              </a:rPr>
              <a:t> adult(male). Ventral sucker is prominent. gonophore is a male genital organ which passes sperm to female </a:t>
            </a:r>
            <a:r>
              <a:rPr lang="en-GB" sz="2400" b="1" dirty="0" err="1">
                <a:latin typeface="Times New Roman" pitchFamily="18" charset="0"/>
                <a:cs typeface="Times New Roman" pitchFamily="18" charset="0"/>
              </a:rPr>
              <a:t>schistosome</a:t>
            </a:r>
            <a:r>
              <a:rPr lang="en-GB" sz="2400" b="1" dirty="0">
                <a:latin typeface="Times New Roman" pitchFamily="18" charset="0"/>
                <a:cs typeface="Times New Roman" pitchFamily="18" charset="0"/>
              </a:rPr>
              <a:t>. Caudal to gonophore, </a:t>
            </a:r>
            <a:r>
              <a:rPr lang="en-GB" sz="2400" b="1" dirty="0" err="1">
                <a:latin typeface="Times New Roman" pitchFamily="18" charset="0"/>
                <a:cs typeface="Times New Roman" pitchFamily="18" charset="0"/>
              </a:rPr>
              <a:t>gynecophoral</a:t>
            </a:r>
            <a:r>
              <a:rPr lang="en-GB" sz="2400" b="1" dirty="0">
                <a:latin typeface="Times New Roman" pitchFamily="18" charset="0"/>
                <a:cs typeface="Times New Roman" pitchFamily="18" charset="0"/>
              </a:rPr>
              <a:t> canal is seen</a:t>
            </a:r>
            <a:r>
              <a:rPr lang="en-GB" dirty="0"/>
              <a:t>.</a:t>
            </a:r>
          </a:p>
        </p:txBody>
      </p:sp>
    </p:spTree>
    <p:extLst>
      <p:ext uri="{BB962C8B-B14F-4D97-AF65-F5344CB8AC3E}">
        <p14:creationId xmlns:p14="http://schemas.microsoft.com/office/powerpoint/2010/main" xmlns="" val="1873305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6126162"/>
          </a:xfrm>
        </p:spPr>
        <p:txBody>
          <a:bodyPr>
            <a:normAutofit fontScale="90000"/>
          </a:bodyPr>
          <a:lstStyle/>
          <a:p>
            <a:pPr algn="l"/>
            <a:r>
              <a:rPr lang="en-US" sz="2200" b="1" dirty="0" smtClean="0">
                <a:latin typeface="Times New Roman" pitchFamily="18" charset="0"/>
                <a:cs typeface="Times New Roman" pitchFamily="18" charset="0"/>
              </a:rPr>
              <a:t>     The </a:t>
            </a:r>
            <a:r>
              <a:rPr lang="en-US" sz="2200" b="1" dirty="0">
                <a:latin typeface="Times New Roman" pitchFamily="18" charset="0"/>
                <a:cs typeface="Times New Roman" pitchFamily="18" charset="0"/>
              </a:rPr>
              <a:t>mouth leads to </a:t>
            </a:r>
            <a:r>
              <a:rPr lang="en-US" sz="2200" b="1" dirty="0" err="1">
                <a:latin typeface="Times New Roman" pitchFamily="18" charset="0"/>
                <a:cs typeface="Times New Roman" pitchFamily="18" charset="0"/>
              </a:rPr>
              <a:t>oesophagus</a:t>
            </a:r>
            <a:r>
              <a:rPr lang="en-US" sz="2200" b="1" dirty="0">
                <a:latin typeface="Times New Roman" pitchFamily="18" charset="0"/>
                <a:cs typeface="Times New Roman" pitchFamily="18" charset="0"/>
              </a:rPr>
              <a:t> surrounded with </a:t>
            </a:r>
            <a:r>
              <a:rPr lang="en-US" sz="2200" b="1" dirty="0" err="1">
                <a:latin typeface="Times New Roman" pitchFamily="18" charset="0"/>
                <a:cs typeface="Times New Roman" pitchFamily="18" charset="0"/>
              </a:rPr>
              <a:t>oesophageal</a:t>
            </a:r>
            <a:r>
              <a:rPr lang="en-US" sz="2200" b="1" dirty="0">
                <a:latin typeface="Times New Roman" pitchFamily="18" charset="0"/>
                <a:cs typeface="Times New Roman" pitchFamily="18" charset="0"/>
              </a:rPr>
              <a:t> glands, the intestine branched in front of the ventral sucker into two </a:t>
            </a:r>
            <a:r>
              <a:rPr lang="en-US" sz="2200" b="1" dirty="0" err="1">
                <a:latin typeface="Times New Roman" pitchFamily="18" charset="0"/>
                <a:cs typeface="Times New Roman" pitchFamily="18" charset="0"/>
              </a:rPr>
              <a:t>caecal</a:t>
            </a:r>
            <a:r>
              <a:rPr lang="en-US" sz="2200" b="1" dirty="0">
                <a:latin typeface="Times New Roman" pitchFamily="18" charset="0"/>
                <a:cs typeface="Times New Roman" pitchFamily="18" charset="0"/>
              </a:rPr>
              <a:t> branches, then they band together again to consists one branch extends in the middle of the body, the joining area considered an important character to differentiate the three species. </a:t>
            </a:r>
            <a:r>
              <a:rPr lang="en-US" sz="2200" b="1" dirty="0" smtClean="0">
                <a:latin typeface="Times New Roman" pitchFamily="18" charset="0"/>
                <a:cs typeface="Times New Roman" pitchFamily="18" charset="0"/>
              </a:rPr>
              <a:t/>
            </a:r>
            <a:br>
              <a:rPr lang="en-US" sz="2200" b="1" dirty="0" smtClean="0">
                <a:latin typeface="Times New Roman" pitchFamily="18" charset="0"/>
                <a:cs typeface="Times New Roman" pitchFamily="18" charset="0"/>
              </a:rPr>
            </a:br>
            <a:r>
              <a:rPr lang="en-US" sz="2200" b="1" dirty="0">
                <a:latin typeface="Times New Roman" pitchFamily="18" charset="0"/>
                <a:cs typeface="Times New Roman" pitchFamily="18" charset="0"/>
              </a:rPr>
              <a:t> </a:t>
            </a:r>
            <a:r>
              <a:rPr lang="en-US" sz="2200" b="1" dirty="0" smtClean="0">
                <a:latin typeface="Times New Roman" pitchFamily="18" charset="0"/>
                <a:cs typeface="Times New Roman" pitchFamily="18" charset="0"/>
              </a:rPr>
              <a:t>     The </a:t>
            </a:r>
            <a:r>
              <a:rPr lang="en-US" sz="2200" b="1" dirty="0">
                <a:latin typeface="Times New Roman" pitchFamily="18" charset="0"/>
                <a:cs typeface="Times New Roman" pitchFamily="18" charset="0"/>
              </a:rPr>
              <a:t>male body shorter and thicker than the female body, the outer surface of the male carrying tubercles different in size in the three species while the female body surface is smooth; there is a split like canal in the ventral side of the male, behind the ventral sucker, it is called </a:t>
            </a:r>
            <a:r>
              <a:rPr lang="en-US" sz="2200" b="1" dirty="0" err="1">
                <a:latin typeface="Times New Roman" pitchFamily="18" charset="0"/>
                <a:cs typeface="Times New Roman" pitchFamily="18" charset="0"/>
              </a:rPr>
              <a:t>gynecophoric</a:t>
            </a:r>
            <a:r>
              <a:rPr lang="en-US" sz="2200" b="1" dirty="0">
                <a:latin typeface="Times New Roman" pitchFamily="18" charset="0"/>
                <a:cs typeface="Times New Roman" pitchFamily="18" charset="0"/>
              </a:rPr>
              <a:t> canal or groove which is used to held the female</a:t>
            </a:r>
            <a:r>
              <a:rPr lang="en-GB" sz="2200" b="1" dirty="0">
                <a:latin typeface="Times New Roman" pitchFamily="18" charset="0"/>
                <a:cs typeface="Times New Roman" pitchFamily="18" charset="0"/>
              </a:rPr>
              <a:t/>
            </a:r>
            <a:br>
              <a:rPr lang="en-GB" sz="2200" b="1" dirty="0">
                <a:latin typeface="Times New Roman" pitchFamily="18" charset="0"/>
                <a:cs typeface="Times New Roman" pitchFamily="18" charset="0"/>
              </a:rPr>
            </a:br>
            <a:r>
              <a:rPr lang="en-US" sz="2200" b="1" dirty="0">
                <a:latin typeface="Times New Roman" pitchFamily="18" charset="0"/>
                <a:cs typeface="Times New Roman" pitchFamily="18" charset="0"/>
              </a:rPr>
              <a:t>     The somewhat larger, more muscular male is attached by its suckers to the wall of the vessel, holding the threadlike female in its sex canal and thus enabling the female to extend its anterior extremity into the smaller </a:t>
            </a:r>
            <a:r>
              <a:rPr lang="en-US" sz="2200" b="1" dirty="0" err="1">
                <a:latin typeface="Times New Roman" pitchFamily="18" charset="0"/>
                <a:cs typeface="Times New Roman" pitchFamily="18" charset="0"/>
              </a:rPr>
              <a:t>venules</a:t>
            </a:r>
            <a:r>
              <a:rPr lang="en-US" sz="2200" b="1" dirty="0">
                <a:latin typeface="Times New Roman" pitchFamily="18" charset="0"/>
                <a:cs typeface="Times New Roman" pitchFamily="18" charset="0"/>
              </a:rPr>
              <a:t> in which it deposits its eggs. </a:t>
            </a:r>
            <a:r>
              <a:rPr lang="en-GB" dirty="0"/>
              <a:t/>
            </a:r>
            <a:br>
              <a:rPr lang="en-GB" dirty="0"/>
            </a:br>
            <a:endParaRPr lang="en-GB" dirty="0"/>
          </a:p>
        </p:txBody>
      </p:sp>
    </p:spTree>
    <p:extLst>
      <p:ext uri="{BB962C8B-B14F-4D97-AF65-F5344CB8AC3E}">
        <p14:creationId xmlns:p14="http://schemas.microsoft.com/office/powerpoint/2010/main" xmlns="" val="1836777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3200" b="1" dirty="0">
                <a:latin typeface="Times New Roman" pitchFamily="18" charset="0"/>
                <a:cs typeface="Times New Roman" pitchFamily="18" charset="0"/>
              </a:rPr>
              <a:t>The eggs larger in size with relatively thin-shelled, non-</a:t>
            </a:r>
            <a:r>
              <a:rPr lang="en-US" sz="3200" b="1" dirty="0" err="1">
                <a:latin typeface="Times New Roman" pitchFamily="18" charset="0"/>
                <a:cs typeface="Times New Roman" pitchFamily="18" charset="0"/>
              </a:rPr>
              <a:t>operculated</a:t>
            </a:r>
            <a:r>
              <a:rPr lang="en-US" sz="3200" b="1" dirty="0">
                <a:latin typeface="Times New Roman" pitchFamily="18" charset="0"/>
                <a:cs typeface="Times New Roman" pitchFamily="18" charset="0"/>
              </a:rPr>
              <a:t>, covered with tubercles and have a spine different in position according to the species. The worms may live for (30) years in the human hosts, however the average life span in possibly less than (5) </a:t>
            </a:r>
            <a:r>
              <a:rPr lang="en-US" sz="3200" b="1" dirty="0" smtClean="0">
                <a:latin typeface="Times New Roman" pitchFamily="18" charset="0"/>
                <a:cs typeface="Times New Roman" pitchFamily="18" charset="0"/>
              </a:rPr>
              <a:t>years.</a:t>
            </a:r>
            <a:endParaRPr lang="en-GB" sz="32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341422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6430962"/>
          </a:xfrm>
        </p:spPr>
        <p:txBody>
          <a:bodyPr/>
          <a:lstStyle/>
          <a:p>
            <a:r>
              <a:rPr lang="en-GB" sz="2400" b="1" dirty="0" err="1"/>
              <a:t>schistosoma</a:t>
            </a:r>
            <a:r>
              <a:rPr lang="en-GB" sz="2400" b="1" dirty="0"/>
              <a:t> </a:t>
            </a:r>
            <a:r>
              <a:rPr lang="en-GB" sz="2400" b="1" dirty="0" err="1"/>
              <a:t>mansoni</a:t>
            </a:r>
            <a:r>
              <a:rPr lang="en-GB" sz="2400" b="1" dirty="0"/>
              <a:t> </a:t>
            </a:r>
            <a:r>
              <a:rPr lang="en-GB" sz="2400" b="1" dirty="0" smtClean="0"/>
              <a:t>eggs</a:t>
            </a:r>
            <a:r>
              <a:rPr lang="en-GB" b="1" dirty="0" smtClean="0"/>
              <a:t/>
            </a:r>
            <a:br>
              <a:rPr lang="en-GB" b="1" dirty="0" smtClean="0"/>
            </a:br>
            <a:r>
              <a:rPr lang="en-GB" dirty="0"/>
              <a:t/>
            </a:r>
            <a:br>
              <a:rPr lang="en-GB" dirty="0"/>
            </a:b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7841" y="533400"/>
            <a:ext cx="2786345" cy="2136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34186" y="526473"/>
            <a:ext cx="2143125" cy="214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8800" y="526473"/>
            <a:ext cx="2466975" cy="2136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76300" y="3196773"/>
            <a:ext cx="3733800" cy="2696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043486" y="3196773"/>
            <a:ext cx="2867025" cy="26960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743200" y="5885544"/>
            <a:ext cx="3733799" cy="400110"/>
          </a:xfrm>
          <a:prstGeom prst="rect">
            <a:avLst/>
          </a:prstGeom>
        </p:spPr>
        <p:txBody>
          <a:bodyPr wrap="square">
            <a:spAutoFit/>
          </a:bodyPr>
          <a:lstStyle/>
          <a:p>
            <a:r>
              <a:rPr lang="en-GB" sz="2000" b="1" dirty="0" err="1">
                <a:latin typeface="Times New Roman" pitchFamily="18" charset="0"/>
                <a:cs typeface="Times New Roman" pitchFamily="18" charset="0"/>
              </a:rPr>
              <a:t>schistosoma</a:t>
            </a:r>
            <a:r>
              <a:rPr lang="en-GB" sz="2000" b="1" dirty="0">
                <a:latin typeface="Times New Roman" pitchFamily="18" charset="0"/>
                <a:cs typeface="Times New Roman" pitchFamily="18" charset="0"/>
              </a:rPr>
              <a:t> </a:t>
            </a:r>
            <a:r>
              <a:rPr lang="en-GB" sz="2000" b="1" dirty="0" err="1">
                <a:latin typeface="Times New Roman" pitchFamily="18" charset="0"/>
                <a:cs typeface="Times New Roman" pitchFamily="18" charset="0"/>
              </a:rPr>
              <a:t>haematobium</a:t>
            </a:r>
            <a:r>
              <a:rPr lang="en-GB" sz="2000" b="1" dirty="0">
                <a:latin typeface="Times New Roman" pitchFamily="18" charset="0"/>
                <a:cs typeface="Times New Roman" pitchFamily="18" charset="0"/>
              </a:rPr>
              <a:t>  eggs </a:t>
            </a:r>
          </a:p>
        </p:txBody>
      </p:sp>
    </p:spTree>
    <p:extLst>
      <p:ext uri="{BB962C8B-B14F-4D97-AF65-F5344CB8AC3E}">
        <p14:creationId xmlns:p14="http://schemas.microsoft.com/office/powerpoint/2010/main" xmlns="" val="102368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fontScale="90000"/>
          </a:bodyPr>
          <a:lstStyle/>
          <a:p>
            <a:r>
              <a:rPr lang="en-US" dirty="0" smtClean="0"/>
              <a:t/>
            </a:r>
            <a:br>
              <a:rPr lang="en-US"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b="1" dirty="0"/>
              <a:t/>
            </a:r>
            <a:br>
              <a:rPr lang="en-GB" b="1" dirty="0"/>
            </a:br>
            <a:r>
              <a:rPr lang="en-GB" b="1" dirty="0" err="1"/>
              <a:t>schistosoma</a:t>
            </a:r>
            <a:r>
              <a:rPr lang="en-GB" b="1" dirty="0"/>
              <a:t>  </a:t>
            </a:r>
            <a:r>
              <a:rPr lang="en-GB" b="1" dirty="0" err="1"/>
              <a:t>japonicum</a:t>
            </a:r>
            <a:r>
              <a:rPr lang="en-GB" b="1" dirty="0"/>
              <a:t> eggs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599" y="761999"/>
            <a:ext cx="3095625" cy="2143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5800" y="761999"/>
            <a:ext cx="2286000" cy="2143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86000" y="3081008"/>
            <a:ext cx="4123151" cy="23776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839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583362"/>
          </a:xfrm>
        </p:spPr>
        <p:txBody>
          <a:bodyPr/>
          <a:lstStyle/>
          <a:p>
            <a:r>
              <a:rPr lang="en-US" sz="2400" b="1" dirty="0" smtClean="0">
                <a:latin typeface="Times New Roman" pitchFamily="18" charset="0"/>
                <a:cs typeface="Times New Roman" pitchFamily="18" charset="0"/>
              </a:rPr>
              <a:t>Table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“Table for the comparison between the 3 species”</a:t>
            </a:r>
            <a:r>
              <a:rPr lang="en-GB" dirty="0"/>
              <a:t/>
            </a:r>
            <a:br>
              <a:rPr lang="en-GB" dirty="0"/>
            </a:br>
            <a:r>
              <a:rPr lang="en-US" b="1" dirty="0"/>
              <a:t> </a:t>
            </a:r>
            <a:r>
              <a:rPr lang="en-GB" dirty="0"/>
              <a:t/>
            </a:r>
            <a:br>
              <a:rPr lang="en-GB" dirty="0"/>
            </a:b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xmlns="" val="1093219668"/>
              </p:ext>
            </p:extLst>
          </p:nvPr>
        </p:nvGraphicFramePr>
        <p:xfrm>
          <a:off x="228600" y="381000"/>
          <a:ext cx="8458199" cy="6172201"/>
        </p:xfrm>
        <a:graphic>
          <a:graphicData uri="http://schemas.openxmlformats.org/drawingml/2006/table">
            <a:tbl>
              <a:tblPr firstRow="1" firstCol="1" lastRow="1" lastCol="1" bandRow="1" bandCol="1">
                <a:tableStyleId>{5C22544A-7EE6-4342-B048-85BDC9FD1C3A}</a:tableStyleId>
              </a:tblPr>
              <a:tblGrid>
                <a:gridCol w="2180569"/>
                <a:gridCol w="2152413"/>
                <a:gridCol w="1972804"/>
                <a:gridCol w="2152413"/>
              </a:tblGrid>
              <a:tr h="341435">
                <a:tc>
                  <a:txBody>
                    <a:bodyPr/>
                    <a:lstStyle/>
                    <a:p>
                      <a:pPr>
                        <a:spcAft>
                          <a:spcPts val="0"/>
                        </a:spcAft>
                      </a:pPr>
                      <a:r>
                        <a:rPr lang="en-US" sz="1400" dirty="0">
                          <a:effectLst/>
                        </a:rPr>
                        <a:t>The character </a:t>
                      </a:r>
                      <a:endParaRPr lang="en-GB" sz="1400" dirty="0">
                        <a:effectLst/>
                        <a:latin typeface="Times New Roman"/>
                        <a:ea typeface="Times New Roman"/>
                      </a:endParaRPr>
                    </a:p>
                  </a:txBody>
                  <a:tcPr marL="57998" marR="57998" marT="0" marB="0"/>
                </a:tc>
                <a:tc>
                  <a:txBody>
                    <a:bodyPr/>
                    <a:lstStyle/>
                    <a:p>
                      <a:pPr>
                        <a:spcAft>
                          <a:spcPts val="0"/>
                        </a:spcAft>
                      </a:pPr>
                      <a:r>
                        <a:rPr lang="en-US" sz="1400" dirty="0">
                          <a:effectLst/>
                        </a:rPr>
                        <a:t>S. </a:t>
                      </a:r>
                      <a:r>
                        <a:rPr lang="en-US" sz="1400" dirty="0" err="1">
                          <a:effectLst/>
                        </a:rPr>
                        <a:t>haematobium</a:t>
                      </a:r>
                      <a:r>
                        <a:rPr lang="en-US" sz="1400" dirty="0">
                          <a:effectLst/>
                        </a:rPr>
                        <a:t> </a:t>
                      </a:r>
                      <a:endParaRPr lang="en-GB" sz="1400" dirty="0">
                        <a:effectLst/>
                        <a:latin typeface="Times New Roman"/>
                        <a:ea typeface="Times New Roman"/>
                      </a:endParaRPr>
                    </a:p>
                  </a:txBody>
                  <a:tcPr marL="57998" marR="57998" marT="0" marB="0"/>
                </a:tc>
                <a:tc>
                  <a:txBody>
                    <a:bodyPr/>
                    <a:lstStyle/>
                    <a:p>
                      <a:pPr>
                        <a:spcAft>
                          <a:spcPts val="0"/>
                        </a:spcAft>
                      </a:pPr>
                      <a:r>
                        <a:rPr lang="en-US" sz="1400" dirty="0">
                          <a:effectLst/>
                        </a:rPr>
                        <a:t>S. </a:t>
                      </a:r>
                      <a:r>
                        <a:rPr lang="en-US" sz="1400" dirty="0" err="1">
                          <a:effectLst/>
                        </a:rPr>
                        <a:t>mansoni</a:t>
                      </a:r>
                      <a:endParaRPr lang="en-GB" sz="1400" dirty="0">
                        <a:effectLst/>
                        <a:latin typeface="Times New Roman"/>
                        <a:ea typeface="Times New Roman"/>
                      </a:endParaRPr>
                    </a:p>
                  </a:txBody>
                  <a:tcPr marL="57998" marR="57998" marT="0" marB="0"/>
                </a:tc>
                <a:tc>
                  <a:txBody>
                    <a:bodyPr/>
                    <a:lstStyle/>
                    <a:p>
                      <a:pPr>
                        <a:spcAft>
                          <a:spcPts val="0"/>
                        </a:spcAft>
                      </a:pPr>
                      <a:r>
                        <a:rPr lang="en-US" sz="1400">
                          <a:effectLst/>
                        </a:rPr>
                        <a:t>S. japonicum</a:t>
                      </a:r>
                      <a:endParaRPr lang="en-GB" sz="1400">
                        <a:effectLst/>
                        <a:latin typeface="Times New Roman"/>
                        <a:ea typeface="Times New Roman"/>
                      </a:endParaRPr>
                    </a:p>
                  </a:txBody>
                  <a:tcPr marL="57998" marR="57998" marT="0" marB="0"/>
                </a:tc>
              </a:tr>
              <a:tr h="463273">
                <a:tc>
                  <a:txBody>
                    <a:bodyPr/>
                    <a:lstStyle/>
                    <a:p>
                      <a:pPr>
                        <a:spcAft>
                          <a:spcPts val="0"/>
                        </a:spcAft>
                      </a:pPr>
                      <a:r>
                        <a:rPr lang="en-US" sz="1400" dirty="0">
                          <a:effectLst/>
                        </a:rPr>
                        <a:t>The male length &amp; width</a:t>
                      </a:r>
                      <a:endParaRPr lang="en-GB" sz="1400" dirty="0">
                        <a:effectLst/>
                        <a:latin typeface="Times New Roman"/>
                        <a:ea typeface="Times New Roman"/>
                      </a:endParaRPr>
                    </a:p>
                  </a:txBody>
                  <a:tcPr marL="57998" marR="57998" marT="0" marB="0"/>
                </a:tc>
                <a:tc>
                  <a:txBody>
                    <a:bodyPr/>
                    <a:lstStyle/>
                    <a:p>
                      <a:pPr>
                        <a:spcAft>
                          <a:spcPts val="0"/>
                        </a:spcAft>
                      </a:pPr>
                      <a:r>
                        <a:rPr lang="en-US" sz="1400">
                          <a:effectLst/>
                        </a:rPr>
                        <a:t>(10-15)mm length</a:t>
                      </a:r>
                      <a:r>
                        <a:rPr lang="ar-SA" sz="1400">
                          <a:effectLst/>
                        </a:rPr>
                        <a:t>×</a:t>
                      </a:r>
                      <a:r>
                        <a:rPr lang="en-US" sz="1400">
                          <a:effectLst/>
                        </a:rPr>
                        <a:t> (1)mm width</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(6.4-9.9)mm</a:t>
                      </a:r>
                      <a:r>
                        <a:rPr lang="ar-SA" sz="1400">
                          <a:effectLst/>
                        </a:rPr>
                        <a:t>×</a:t>
                      </a:r>
                      <a:r>
                        <a:rPr lang="en-US" sz="1400">
                          <a:effectLst/>
                        </a:rPr>
                        <a:t> (1.1)mm</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(12-20)mm</a:t>
                      </a:r>
                      <a:r>
                        <a:rPr lang="ar-SA" sz="1400">
                          <a:effectLst/>
                        </a:rPr>
                        <a:t>×</a:t>
                      </a:r>
                      <a:r>
                        <a:rPr lang="en-US" sz="1400">
                          <a:effectLst/>
                        </a:rPr>
                        <a:t> (0.5)mm</a:t>
                      </a:r>
                      <a:endParaRPr lang="en-GB" sz="1400">
                        <a:effectLst/>
                        <a:latin typeface="Times New Roman"/>
                        <a:ea typeface="Times New Roman"/>
                      </a:endParaRPr>
                    </a:p>
                  </a:txBody>
                  <a:tcPr marL="57998" marR="57998" marT="0" marB="0"/>
                </a:tc>
              </a:tr>
              <a:tr h="577814">
                <a:tc>
                  <a:txBody>
                    <a:bodyPr/>
                    <a:lstStyle/>
                    <a:p>
                      <a:pPr>
                        <a:spcAft>
                          <a:spcPts val="0"/>
                        </a:spcAft>
                      </a:pPr>
                      <a:r>
                        <a:rPr lang="en-US" sz="1400">
                          <a:effectLst/>
                        </a:rPr>
                        <a:t>Body surface of the male </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Rough=covered with tubercles(small tubercles)</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Rough=covered with smaller tubercles</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Smooth </a:t>
                      </a:r>
                      <a:endParaRPr lang="en-GB" sz="1400">
                        <a:effectLst/>
                        <a:latin typeface="Times New Roman"/>
                        <a:ea typeface="Times New Roman"/>
                      </a:endParaRPr>
                    </a:p>
                  </a:txBody>
                  <a:tcPr marL="57998" marR="57998" marT="0" marB="0"/>
                </a:tc>
              </a:tr>
              <a:tr h="456705">
                <a:tc>
                  <a:txBody>
                    <a:bodyPr/>
                    <a:lstStyle/>
                    <a:p>
                      <a:pPr>
                        <a:spcAft>
                          <a:spcPts val="0"/>
                        </a:spcAft>
                      </a:pPr>
                      <a:r>
                        <a:rPr lang="en-US" sz="1400">
                          <a:effectLst/>
                        </a:rPr>
                        <a:t>No. of testes </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(4-5) arranged nearby</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(6-9) as cluster or bunch</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(9) arranged vertically in one line </a:t>
                      </a:r>
                      <a:endParaRPr lang="en-GB" sz="1400">
                        <a:effectLst/>
                        <a:latin typeface="Times New Roman"/>
                        <a:ea typeface="Times New Roman"/>
                      </a:endParaRPr>
                    </a:p>
                  </a:txBody>
                  <a:tcPr marL="57998" marR="57998" marT="0" marB="0"/>
                </a:tc>
              </a:tr>
              <a:tr h="456705">
                <a:tc>
                  <a:txBody>
                    <a:bodyPr/>
                    <a:lstStyle/>
                    <a:p>
                      <a:pPr>
                        <a:spcAft>
                          <a:spcPts val="0"/>
                        </a:spcAft>
                      </a:pPr>
                      <a:r>
                        <a:rPr lang="en-US" sz="1400">
                          <a:effectLst/>
                        </a:rPr>
                        <a:t>The female length &amp; width</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(20)</a:t>
                      </a:r>
                      <a:r>
                        <a:rPr lang="ar-SA" sz="1400">
                          <a:effectLst/>
                        </a:rPr>
                        <a:t>×</a:t>
                      </a:r>
                      <a:r>
                        <a:rPr lang="en-US" sz="1400">
                          <a:effectLst/>
                        </a:rPr>
                        <a:t>(0.25)mm </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(7.2-14)</a:t>
                      </a:r>
                      <a:r>
                        <a:rPr lang="ar-SA" sz="1400">
                          <a:effectLst/>
                        </a:rPr>
                        <a:t>×</a:t>
                      </a:r>
                      <a:r>
                        <a:rPr lang="en-US" sz="1400">
                          <a:effectLst/>
                        </a:rPr>
                        <a:t>(0.16)mm </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(15-30)</a:t>
                      </a:r>
                      <a:r>
                        <a:rPr lang="ar-SA" sz="1400">
                          <a:effectLst/>
                        </a:rPr>
                        <a:t>×</a:t>
                      </a:r>
                      <a:r>
                        <a:rPr lang="en-US" sz="1400">
                          <a:effectLst/>
                        </a:rPr>
                        <a:t>(0.2)mm </a:t>
                      </a:r>
                      <a:endParaRPr lang="en-GB" sz="1400">
                        <a:effectLst/>
                        <a:latin typeface="Times New Roman"/>
                        <a:ea typeface="Times New Roman"/>
                      </a:endParaRPr>
                    </a:p>
                  </a:txBody>
                  <a:tcPr marL="57998" marR="57998" marT="0" marB="0"/>
                </a:tc>
              </a:tr>
              <a:tr h="653791">
                <a:tc>
                  <a:txBody>
                    <a:bodyPr/>
                    <a:lstStyle/>
                    <a:p>
                      <a:pPr>
                        <a:spcAft>
                          <a:spcPts val="0"/>
                        </a:spcAft>
                      </a:pPr>
                      <a:r>
                        <a:rPr lang="en-US" sz="1400">
                          <a:effectLst/>
                        </a:rPr>
                        <a:t>The position of the union between the 2 intestinal caeca</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In the middle of the body</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In the first half of the body </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In front of the posterior half of the body</a:t>
                      </a:r>
                      <a:endParaRPr lang="en-GB" sz="1400">
                        <a:effectLst/>
                        <a:latin typeface="Times New Roman"/>
                        <a:ea typeface="Times New Roman"/>
                      </a:endParaRPr>
                    </a:p>
                  </a:txBody>
                  <a:tcPr marL="57998" marR="57998" marT="0" marB="0"/>
                </a:tc>
              </a:tr>
              <a:tr h="456705">
                <a:tc>
                  <a:txBody>
                    <a:bodyPr/>
                    <a:lstStyle/>
                    <a:p>
                      <a:pPr>
                        <a:spcAft>
                          <a:spcPts val="0"/>
                        </a:spcAft>
                      </a:pPr>
                      <a:r>
                        <a:rPr lang="en-US" sz="1400">
                          <a:effectLst/>
                        </a:rPr>
                        <a:t>The spine of the egg (or ovum)</a:t>
                      </a:r>
                      <a:endParaRPr lang="en-GB" sz="1400">
                        <a:effectLst/>
                        <a:latin typeface="Times New Roman"/>
                        <a:ea typeface="Times New Roman"/>
                      </a:endParaRPr>
                    </a:p>
                  </a:txBody>
                  <a:tcPr marL="57998" marR="57998" marT="0" marB="0"/>
                </a:tc>
                <a:tc>
                  <a:txBody>
                    <a:bodyPr/>
                    <a:lstStyle/>
                    <a:p>
                      <a:pPr>
                        <a:spcAft>
                          <a:spcPts val="0"/>
                        </a:spcAft>
                      </a:pPr>
                      <a:r>
                        <a:rPr lang="en-US" sz="1400" dirty="0">
                          <a:effectLst/>
                        </a:rPr>
                        <a:t>Large, terminal</a:t>
                      </a:r>
                      <a:endParaRPr lang="en-GB" sz="1400" dirty="0">
                        <a:effectLst/>
                        <a:latin typeface="Times New Roman"/>
                        <a:ea typeface="Times New Roman"/>
                      </a:endParaRPr>
                    </a:p>
                  </a:txBody>
                  <a:tcPr marL="57998" marR="57998" marT="0" marB="0"/>
                </a:tc>
                <a:tc>
                  <a:txBody>
                    <a:bodyPr/>
                    <a:lstStyle/>
                    <a:p>
                      <a:pPr>
                        <a:spcAft>
                          <a:spcPts val="0"/>
                        </a:spcAft>
                      </a:pPr>
                      <a:r>
                        <a:rPr lang="en-US" sz="1400">
                          <a:effectLst/>
                        </a:rPr>
                        <a:t>Large, lateral</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Small, lateral</a:t>
                      </a:r>
                      <a:endParaRPr lang="en-GB" sz="1400">
                        <a:effectLst/>
                        <a:latin typeface="Times New Roman"/>
                        <a:ea typeface="Times New Roman"/>
                      </a:endParaRPr>
                    </a:p>
                  </a:txBody>
                  <a:tcPr marL="57998" marR="57998" marT="0" marB="0"/>
                </a:tc>
              </a:tr>
              <a:tr h="630343">
                <a:tc>
                  <a:txBody>
                    <a:bodyPr/>
                    <a:lstStyle/>
                    <a:p>
                      <a:pPr>
                        <a:spcAft>
                          <a:spcPts val="0"/>
                        </a:spcAft>
                      </a:pPr>
                      <a:r>
                        <a:rPr lang="en-US" sz="1400">
                          <a:effectLst/>
                        </a:rPr>
                        <a:t>The size &amp; morphology of the egg, and number </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Oval, large,(20-30)</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Oval, large, one egg</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Somewhat spherical to oval,(50) or more </a:t>
                      </a:r>
                      <a:endParaRPr lang="en-GB" sz="1400">
                        <a:effectLst/>
                        <a:latin typeface="Times New Roman"/>
                        <a:ea typeface="Times New Roman"/>
                      </a:endParaRPr>
                    </a:p>
                  </a:txBody>
                  <a:tcPr marL="57998" marR="57998" marT="0" marB="0"/>
                </a:tc>
              </a:tr>
              <a:tr h="450870">
                <a:tc>
                  <a:txBody>
                    <a:bodyPr/>
                    <a:lstStyle/>
                    <a:p>
                      <a:pPr>
                        <a:spcAft>
                          <a:spcPts val="0"/>
                        </a:spcAft>
                      </a:pPr>
                      <a:r>
                        <a:rPr lang="en-US" sz="1400">
                          <a:effectLst/>
                        </a:rPr>
                        <a:t>The intermediate host </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Snail from genus Bulinus or Physopsis </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Snail from Biomphalaria  </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Snail from Oncomelania </a:t>
                      </a:r>
                      <a:endParaRPr lang="en-GB" sz="1400">
                        <a:effectLst/>
                        <a:latin typeface="Times New Roman"/>
                        <a:ea typeface="Times New Roman"/>
                      </a:endParaRPr>
                    </a:p>
                  </a:txBody>
                  <a:tcPr marL="57998" marR="57998" marT="0" marB="0"/>
                </a:tc>
              </a:tr>
              <a:tr h="721537">
                <a:tc>
                  <a:txBody>
                    <a:bodyPr/>
                    <a:lstStyle/>
                    <a:p>
                      <a:pPr>
                        <a:spcAft>
                          <a:spcPts val="0"/>
                        </a:spcAft>
                      </a:pPr>
                      <a:r>
                        <a:rPr lang="en-US" sz="1400">
                          <a:effectLst/>
                        </a:rPr>
                        <a:t>The final hosts and the reservoir hosts</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Man, monkeys, and other primates animal</a:t>
                      </a:r>
                      <a:endParaRPr lang="en-GB" sz="1400">
                        <a:effectLst/>
                        <a:latin typeface="Times New Roman"/>
                        <a:ea typeface="Times New Roman"/>
                      </a:endParaRPr>
                    </a:p>
                  </a:txBody>
                  <a:tcPr marL="57998" marR="57998" marT="0" marB="0"/>
                </a:tc>
                <a:tc>
                  <a:txBody>
                    <a:bodyPr/>
                    <a:lstStyle/>
                    <a:p>
                      <a:pPr>
                        <a:spcAft>
                          <a:spcPts val="0"/>
                        </a:spcAft>
                      </a:pPr>
                      <a:r>
                        <a:rPr lang="en-US" sz="1400">
                          <a:effectLst/>
                        </a:rPr>
                        <a:t>Usually the man, sometimes the monkeys</a:t>
                      </a:r>
                      <a:endParaRPr lang="en-GB" sz="1400">
                        <a:effectLst/>
                        <a:latin typeface="Times New Roman"/>
                        <a:ea typeface="Times New Roman"/>
                      </a:endParaRPr>
                    </a:p>
                  </a:txBody>
                  <a:tcPr marL="57998" marR="57998" marT="0" marB="0"/>
                </a:tc>
                <a:tc>
                  <a:txBody>
                    <a:bodyPr/>
                    <a:lstStyle/>
                    <a:p>
                      <a:pPr algn="just">
                        <a:spcAft>
                          <a:spcPts val="0"/>
                        </a:spcAft>
                      </a:pPr>
                      <a:r>
                        <a:rPr lang="en-US" sz="1400">
                          <a:effectLst/>
                        </a:rPr>
                        <a:t>Man, monkeys, rats, cattles, buffalo, cats and dogs  </a:t>
                      </a:r>
                      <a:endParaRPr lang="en-GB" sz="1400">
                        <a:effectLst/>
                        <a:latin typeface="Times New Roman"/>
                        <a:ea typeface="Times New Roman"/>
                      </a:endParaRPr>
                    </a:p>
                  </a:txBody>
                  <a:tcPr marL="57998" marR="57998" marT="0" marB="0"/>
                </a:tc>
              </a:tr>
              <a:tr h="963023">
                <a:tc>
                  <a:txBody>
                    <a:bodyPr/>
                    <a:lstStyle/>
                    <a:p>
                      <a:pPr>
                        <a:spcAft>
                          <a:spcPts val="0"/>
                        </a:spcAft>
                      </a:pPr>
                      <a:r>
                        <a:rPr lang="en-US" sz="1400" dirty="0">
                          <a:effectLst/>
                        </a:rPr>
                        <a:t>The position  in the final host </a:t>
                      </a:r>
                      <a:endParaRPr lang="en-GB" sz="1400" dirty="0">
                        <a:effectLst/>
                        <a:latin typeface="Times New Roman"/>
                        <a:ea typeface="Times New Roman"/>
                      </a:endParaRPr>
                    </a:p>
                  </a:txBody>
                  <a:tcPr marL="57998" marR="57998" marT="0" marB="0"/>
                </a:tc>
                <a:tc>
                  <a:txBody>
                    <a:bodyPr/>
                    <a:lstStyle/>
                    <a:p>
                      <a:pPr>
                        <a:spcAft>
                          <a:spcPts val="0"/>
                        </a:spcAft>
                      </a:pPr>
                      <a:r>
                        <a:rPr lang="en-US" sz="1400" dirty="0">
                          <a:effectLst/>
                        </a:rPr>
                        <a:t>Inferior mesenteric  vein &amp; pelvic vessels</a:t>
                      </a:r>
                      <a:endParaRPr lang="en-GB" sz="1400" dirty="0">
                        <a:effectLst/>
                        <a:latin typeface="Times New Roman"/>
                        <a:ea typeface="Times New Roman"/>
                      </a:endParaRPr>
                    </a:p>
                  </a:txBody>
                  <a:tcPr marL="57998" marR="57998" marT="0" marB="0"/>
                </a:tc>
                <a:tc>
                  <a:txBody>
                    <a:bodyPr/>
                    <a:lstStyle/>
                    <a:p>
                      <a:pPr>
                        <a:spcAft>
                          <a:spcPts val="0"/>
                        </a:spcAft>
                      </a:pPr>
                      <a:r>
                        <a:rPr lang="en-US" sz="1400">
                          <a:effectLst/>
                        </a:rPr>
                        <a:t>The branches of the inferior mesenteric veins in the large intestine     </a:t>
                      </a:r>
                      <a:endParaRPr lang="en-GB" sz="1400">
                        <a:effectLst/>
                        <a:latin typeface="Times New Roman"/>
                        <a:ea typeface="Times New Roman"/>
                      </a:endParaRPr>
                    </a:p>
                  </a:txBody>
                  <a:tcPr marL="57998" marR="57998" marT="0" marB="0"/>
                </a:tc>
                <a:tc>
                  <a:txBody>
                    <a:bodyPr/>
                    <a:lstStyle/>
                    <a:p>
                      <a:pPr algn="just">
                        <a:spcAft>
                          <a:spcPts val="0"/>
                        </a:spcAft>
                      </a:pPr>
                      <a:r>
                        <a:rPr lang="en-US" sz="1400" dirty="0">
                          <a:effectLst/>
                        </a:rPr>
                        <a:t>The branches of the superior mesenteric</a:t>
                      </a:r>
                      <a:endParaRPr lang="en-GB" sz="1400" dirty="0">
                        <a:effectLst/>
                      </a:endParaRPr>
                    </a:p>
                    <a:p>
                      <a:pPr algn="just">
                        <a:spcAft>
                          <a:spcPts val="0"/>
                        </a:spcAft>
                      </a:pPr>
                      <a:r>
                        <a:rPr lang="en-US" sz="1400" dirty="0">
                          <a:effectLst/>
                        </a:rPr>
                        <a:t> veins, and may be in the gastric mesenteric veins</a:t>
                      </a:r>
                      <a:endParaRPr lang="en-GB" sz="1400" dirty="0">
                        <a:effectLst/>
                        <a:latin typeface="Times New Roman"/>
                        <a:ea typeface="Times New Roman"/>
                      </a:endParaRPr>
                    </a:p>
                  </a:txBody>
                  <a:tcPr marL="57998" marR="57998" marT="0" marB="0"/>
                </a:tc>
              </a:tr>
            </a:tbl>
          </a:graphicData>
        </a:graphic>
      </p:graphicFrame>
      <p:sp>
        <p:nvSpPr>
          <p:cNvPr id="4" name="Rectangle 1"/>
          <p:cNvSpPr>
            <a:spLocks noChangeArrowheads="1"/>
          </p:cNvSpPr>
          <p:nvPr/>
        </p:nvSpPr>
        <p:spPr bwMode="auto">
          <a:xfrm>
            <a:off x="2232025" y="1600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Georgia" pitchFamily="18" charset="0"/>
                <a:ea typeface="Times New Roman" pitchFamily="18" charset="0"/>
                <a:cs typeface="Arial" pitchFamily="34" charset="0"/>
              </a:rPr>
              <a:t>                                                                                                                              </a:t>
            </a:r>
            <a:r>
              <a:rPr kumimoji="0" lang="en-US"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59493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6278562"/>
          </a:xfrm>
        </p:spPr>
        <p:txBody>
          <a:bodyPr>
            <a:normAutofit fontScale="90000"/>
          </a:bodyPr>
          <a:lstStyle/>
          <a:p>
            <a:pPr algn="l"/>
            <a:r>
              <a:rPr lang="en-US" sz="2200" b="1" dirty="0">
                <a:latin typeface="Times New Roman" pitchFamily="18" charset="0"/>
                <a:cs typeface="Times New Roman" pitchFamily="18" charset="0"/>
              </a:rPr>
              <a:t>Introduction   </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b="1" dirty="0">
                <a:latin typeface="Times New Roman" pitchFamily="18" charset="0"/>
                <a:cs typeface="Times New Roman" pitchFamily="18" charset="0"/>
              </a:rPr>
              <a:t> </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dirty="0">
                <a:latin typeface="Times New Roman" pitchFamily="18" charset="0"/>
                <a:cs typeface="Times New Roman" pitchFamily="18" charset="0"/>
              </a:rPr>
              <a:t>     The term </a:t>
            </a:r>
            <a:r>
              <a:rPr lang="en-US" sz="3100" b="1" dirty="0">
                <a:latin typeface="Times New Roman" pitchFamily="18" charset="0"/>
                <a:cs typeface="Times New Roman" pitchFamily="18" charset="0"/>
              </a:rPr>
              <a:t>“</a:t>
            </a:r>
            <a:r>
              <a:rPr lang="en-US" sz="3100" b="1" dirty="0" err="1">
                <a:latin typeface="Times New Roman" pitchFamily="18" charset="0"/>
                <a:cs typeface="Times New Roman" pitchFamily="18" charset="0"/>
              </a:rPr>
              <a:t>Helminths</a:t>
            </a:r>
            <a:r>
              <a:rPr lang="en-US" sz="3100" b="1" dirty="0">
                <a:latin typeface="Times New Roman" pitchFamily="18" charset="0"/>
                <a:cs typeface="Times New Roman" pitchFamily="18" charset="0"/>
              </a:rPr>
              <a:t>”</a:t>
            </a:r>
            <a:r>
              <a:rPr lang="en-US" sz="3100" dirty="0">
                <a:latin typeface="Times New Roman" pitchFamily="18" charset="0"/>
                <a:cs typeface="Times New Roman" pitchFamily="18" charset="0"/>
              </a:rPr>
              <a:t> mean </a:t>
            </a:r>
            <a:r>
              <a:rPr lang="en-US" sz="3100" b="1" dirty="0">
                <a:latin typeface="Times New Roman" pitchFamily="18" charset="0"/>
                <a:cs typeface="Times New Roman" pitchFamily="18" charset="0"/>
              </a:rPr>
              <a:t>“worm”</a:t>
            </a:r>
            <a:r>
              <a:rPr lang="en-US" sz="3100" dirty="0">
                <a:latin typeface="Times New Roman" pitchFamily="18" charset="0"/>
                <a:cs typeface="Times New Roman" pitchFamily="18" charset="0"/>
              </a:rPr>
              <a:t>, it is broadly interpreted; it refers to any worm-like animal, in a more restricted sense it refers to a parasitic worm, those comprises two large phyla:</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dirty="0">
                <a:latin typeface="Times New Roman" pitchFamily="18" charset="0"/>
                <a:cs typeface="Times New Roman" pitchFamily="18" charset="0"/>
              </a:rPr>
              <a:t> </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b="1" dirty="0">
                <a:latin typeface="Times New Roman" pitchFamily="18" charset="0"/>
                <a:cs typeface="Times New Roman" pitchFamily="18" charset="0"/>
              </a:rPr>
              <a:t>1. Phylum: </a:t>
            </a:r>
            <a:r>
              <a:rPr lang="en-US" sz="3100" b="1" dirty="0" err="1">
                <a:latin typeface="Times New Roman" pitchFamily="18" charset="0"/>
                <a:cs typeface="Times New Roman" pitchFamily="18" charset="0"/>
              </a:rPr>
              <a:t>Platyhelminths</a:t>
            </a:r>
            <a:r>
              <a:rPr lang="en-US" sz="3100" b="1" dirty="0">
                <a:latin typeface="Times New Roman" pitchFamily="18" charset="0"/>
                <a:cs typeface="Times New Roman" pitchFamily="18" charset="0"/>
              </a:rPr>
              <a:t> (flat worms).</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b="1" dirty="0">
                <a:latin typeface="Times New Roman" pitchFamily="18" charset="0"/>
                <a:cs typeface="Times New Roman" pitchFamily="18" charset="0"/>
              </a:rPr>
              <a:t>2. Phylum: </a:t>
            </a:r>
            <a:r>
              <a:rPr lang="en-US" sz="3100" b="1" dirty="0" err="1">
                <a:latin typeface="Times New Roman" pitchFamily="18" charset="0"/>
                <a:cs typeface="Times New Roman" pitchFamily="18" charset="0"/>
              </a:rPr>
              <a:t>Nemathelminths</a:t>
            </a:r>
            <a:r>
              <a:rPr lang="en-US" sz="3100" b="1" dirty="0">
                <a:latin typeface="Times New Roman" pitchFamily="18" charset="0"/>
                <a:cs typeface="Times New Roman" pitchFamily="18" charset="0"/>
              </a:rPr>
              <a:t> or </a:t>
            </a:r>
            <a:r>
              <a:rPr lang="en-US" sz="3100" b="1" dirty="0" err="1">
                <a:latin typeface="Times New Roman" pitchFamily="18" charset="0"/>
                <a:cs typeface="Times New Roman" pitchFamily="18" charset="0"/>
              </a:rPr>
              <a:t>Nematoda</a:t>
            </a:r>
            <a:r>
              <a:rPr lang="en-US" sz="3100" b="1" dirty="0">
                <a:latin typeface="Times New Roman" pitchFamily="18" charset="0"/>
                <a:cs typeface="Times New Roman" pitchFamily="18" charset="0"/>
              </a:rPr>
              <a:t> (true round worms).</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dirty="0">
                <a:latin typeface="Times New Roman" pitchFamily="18" charset="0"/>
                <a:cs typeface="Times New Roman" pitchFamily="18" charset="0"/>
              </a:rPr>
              <a:t> </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dirty="0">
                <a:latin typeface="Times New Roman" pitchFamily="18" charset="0"/>
                <a:cs typeface="Times New Roman" pitchFamily="18" charset="0"/>
              </a:rPr>
              <a:t>And two smaller ones:</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b="1" dirty="0">
                <a:latin typeface="Times New Roman" pitchFamily="18" charset="0"/>
                <a:cs typeface="Times New Roman" pitchFamily="18" charset="0"/>
              </a:rPr>
              <a:t>1. Phylum: </a:t>
            </a:r>
            <a:r>
              <a:rPr lang="en-US" sz="3100" b="1" dirty="0" err="1">
                <a:latin typeface="Times New Roman" pitchFamily="18" charset="0"/>
                <a:cs typeface="Times New Roman" pitchFamily="18" charset="0"/>
              </a:rPr>
              <a:t>Nematomorpha</a:t>
            </a:r>
            <a:r>
              <a:rPr lang="en-US" sz="3100" b="1" dirty="0">
                <a:latin typeface="Times New Roman" pitchFamily="18" charset="0"/>
                <a:cs typeface="Times New Roman" pitchFamily="18" charset="0"/>
              </a:rPr>
              <a:t> (hair snakes).</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b="1" dirty="0">
                <a:latin typeface="Times New Roman" pitchFamily="18" charset="0"/>
                <a:cs typeface="Times New Roman" pitchFamily="18" charset="0"/>
              </a:rPr>
              <a:t>2. Phylum: </a:t>
            </a:r>
            <a:r>
              <a:rPr lang="en-US" sz="3100" b="1" dirty="0" err="1">
                <a:latin typeface="Times New Roman" pitchFamily="18" charset="0"/>
                <a:cs typeface="Times New Roman" pitchFamily="18" charset="0"/>
              </a:rPr>
              <a:t>Acanthocephala</a:t>
            </a:r>
            <a:r>
              <a:rPr lang="en-US" sz="3100" b="1" dirty="0">
                <a:latin typeface="Times New Roman" pitchFamily="18" charset="0"/>
                <a:cs typeface="Times New Roman" pitchFamily="18" charset="0"/>
              </a:rPr>
              <a:t> (thorny-headed worms).</a:t>
            </a:r>
            <a:r>
              <a:rPr lang="en-US" sz="3100" dirty="0">
                <a:latin typeface="Times New Roman" pitchFamily="18" charset="0"/>
                <a:cs typeface="Times New Roman" pitchFamily="18" charset="0"/>
              </a:rPr>
              <a:t>  </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dirty="0">
                <a:latin typeface="Times New Roman" pitchFamily="18" charset="0"/>
                <a:cs typeface="Times New Roman" pitchFamily="18" charset="0"/>
              </a:rPr>
              <a:t>     And one </a:t>
            </a:r>
            <a:r>
              <a:rPr lang="en-US" sz="3100" b="1" dirty="0">
                <a:latin typeface="Times New Roman" pitchFamily="18" charset="0"/>
                <a:cs typeface="Times New Roman" pitchFamily="18" charset="0"/>
              </a:rPr>
              <a:t>class</a:t>
            </a:r>
            <a:r>
              <a:rPr lang="en-US" sz="3100" dirty="0">
                <a:latin typeface="Times New Roman" pitchFamily="18" charset="0"/>
                <a:cs typeface="Times New Roman" pitchFamily="18" charset="0"/>
              </a:rPr>
              <a:t> group [of </a:t>
            </a:r>
            <a:r>
              <a:rPr lang="en-US" sz="3100" b="1" dirty="0">
                <a:latin typeface="Times New Roman" pitchFamily="18" charset="0"/>
                <a:cs typeface="Times New Roman" pitchFamily="18" charset="0"/>
              </a:rPr>
              <a:t>phylum Annelida</a:t>
            </a:r>
            <a:r>
              <a:rPr lang="en-US" sz="3100" dirty="0">
                <a:latin typeface="Times New Roman" pitchFamily="18" charset="0"/>
                <a:cs typeface="Times New Roman" pitchFamily="18" charset="0"/>
              </a:rPr>
              <a:t>] the </a:t>
            </a:r>
            <a:r>
              <a:rPr lang="en-US" sz="3100" b="1" dirty="0">
                <a:latin typeface="Times New Roman" pitchFamily="18" charset="0"/>
                <a:cs typeface="Times New Roman" pitchFamily="18" charset="0"/>
              </a:rPr>
              <a:t>class </a:t>
            </a:r>
            <a:r>
              <a:rPr lang="en-US" sz="3100" b="1" dirty="0" err="1">
                <a:latin typeface="Times New Roman" pitchFamily="18" charset="0"/>
                <a:cs typeface="Times New Roman" pitchFamily="18" charset="0"/>
              </a:rPr>
              <a:t>Hirudinea</a:t>
            </a:r>
            <a:r>
              <a:rPr lang="en-US" sz="3100" dirty="0">
                <a:latin typeface="Times New Roman" pitchFamily="18" charset="0"/>
                <a:cs typeface="Times New Roman" pitchFamily="18" charset="0"/>
              </a:rPr>
              <a:t> (Leeches). </a:t>
            </a:r>
            <a:r>
              <a:rPr lang="en-GB" dirty="0"/>
              <a:t/>
            </a:r>
            <a:br>
              <a:rPr lang="en-GB" dirty="0"/>
            </a:br>
            <a:endParaRPr lang="en-GB" dirty="0"/>
          </a:p>
        </p:txBody>
      </p:sp>
    </p:spTree>
    <p:extLst>
      <p:ext uri="{BB962C8B-B14F-4D97-AF65-F5344CB8AC3E}">
        <p14:creationId xmlns:p14="http://schemas.microsoft.com/office/powerpoint/2010/main" xmlns="" val="2717074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5897562"/>
          </a:xfrm>
        </p:spPr>
        <p:txBody>
          <a:bodyPr>
            <a:normAutofit/>
          </a:bodyPr>
          <a:lstStyle/>
          <a:p>
            <a:pPr algn="l"/>
            <a:r>
              <a:rPr lang="en-US" sz="2800" b="1" dirty="0" err="1">
                <a:latin typeface="Times New Roman" pitchFamily="18" charset="0"/>
                <a:cs typeface="Times New Roman" pitchFamily="18" charset="0"/>
              </a:rPr>
              <a:t>Trematodes</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also classified to groups to simplify the study according to the presence of the adult fluke in the host's body into: </a:t>
            </a:r>
            <a:r>
              <a:rPr lang="en-GB" sz="2700" dirty="0">
                <a:latin typeface="Times New Roman" pitchFamily="18" charset="0"/>
                <a:cs typeface="Times New Roman" pitchFamily="18" charset="0"/>
              </a:rPr>
              <a:t/>
            </a:r>
            <a:br>
              <a:rPr lang="en-GB" sz="2700" dirty="0">
                <a:latin typeface="Times New Roman" pitchFamily="18" charset="0"/>
                <a:cs typeface="Times New Roman" pitchFamily="18" charset="0"/>
              </a:rPr>
            </a:br>
            <a:r>
              <a:rPr lang="en-US" sz="2700" b="1" dirty="0">
                <a:latin typeface="Times New Roman" pitchFamily="18" charset="0"/>
                <a:cs typeface="Times New Roman" pitchFamily="18" charset="0"/>
              </a:rPr>
              <a:t> </a:t>
            </a:r>
            <a:r>
              <a:rPr lang="en-GB" sz="2700" dirty="0">
                <a:latin typeface="Times New Roman" pitchFamily="18" charset="0"/>
                <a:cs typeface="Times New Roman" pitchFamily="18" charset="0"/>
              </a:rPr>
              <a:t/>
            </a:r>
            <a:br>
              <a:rPr lang="en-GB" sz="2700" dirty="0">
                <a:latin typeface="Times New Roman" pitchFamily="18" charset="0"/>
                <a:cs typeface="Times New Roman" pitchFamily="18" charset="0"/>
              </a:rPr>
            </a:br>
            <a:r>
              <a:rPr lang="en-US" sz="2700" b="1" dirty="0">
                <a:latin typeface="Times New Roman" pitchFamily="18" charset="0"/>
                <a:cs typeface="Times New Roman" pitchFamily="18" charset="0"/>
              </a:rPr>
              <a:t>1. Liver (or hepatic) flukes, ex: </a:t>
            </a:r>
            <a:r>
              <a:rPr lang="en-US" sz="2700" b="1" i="1" dirty="0" err="1">
                <a:latin typeface="Times New Roman" pitchFamily="18" charset="0"/>
                <a:cs typeface="Times New Roman" pitchFamily="18" charset="0"/>
              </a:rPr>
              <a:t>Fasciola</a:t>
            </a:r>
            <a:r>
              <a:rPr lang="en-US" sz="2700" b="1" i="1" dirty="0">
                <a:latin typeface="Times New Roman" pitchFamily="18" charset="0"/>
                <a:cs typeface="Times New Roman" pitchFamily="18" charset="0"/>
              </a:rPr>
              <a:t> hepatica</a:t>
            </a:r>
            <a:r>
              <a:rPr lang="en-US" sz="2700" b="1" dirty="0">
                <a:latin typeface="Times New Roman" pitchFamily="18" charset="0"/>
                <a:cs typeface="Times New Roman" pitchFamily="18" charset="0"/>
              </a:rPr>
              <a:t> </a:t>
            </a:r>
            <a:r>
              <a:rPr lang="en-GB" sz="2700" dirty="0">
                <a:latin typeface="Times New Roman" pitchFamily="18" charset="0"/>
                <a:cs typeface="Times New Roman" pitchFamily="18" charset="0"/>
              </a:rPr>
              <a:t/>
            </a:r>
            <a:br>
              <a:rPr lang="en-GB" sz="2700" dirty="0">
                <a:latin typeface="Times New Roman" pitchFamily="18" charset="0"/>
                <a:cs typeface="Times New Roman" pitchFamily="18" charset="0"/>
              </a:rPr>
            </a:br>
            <a:r>
              <a:rPr lang="en-US" sz="2700" b="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Clonorchis</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sienensis</a:t>
            </a:r>
            <a:r>
              <a:rPr lang="en-US" sz="2700" b="1" i="1" dirty="0">
                <a:latin typeface="Times New Roman" pitchFamily="18" charset="0"/>
                <a:cs typeface="Times New Roman" pitchFamily="18" charset="0"/>
              </a:rPr>
              <a:t> </a:t>
            </a:r>
            <a:r>
              <a:rPr lang="en-GB" sz="2700" dirty="0">
                <a:latin typeface="Times New Roman" pitchFamily="18" charset="0"/>
                <a:cs typeface="Times New Roman" pitchFamily="18" charset="0"/>
              </a:rPr>
              <a:t/>
            </a:r>
            <a:br>
              <a:rPr lang="en-GB" sz="2700" dirty="0">
                <a:latin typeface="Times New Roman" pitchFamily="18" charset="0"/>
                <a:cs typeface="Times New Roman" pitchFamily="18" charset="0"/>
              </a:rPr>
            </a:br>
            <a:r>
              <a:rPr lang="en-US" sz="2700" b="1" dirty="0">
                <a:latin typeface="Times New Roman" pitchFamily="18" charset="0"/>
                <a:cs typeface="Times New Roman" pitchFamily="18" charset="0"/>
              </a:rPr>
              <a:t>2. Intestinal flukes, ex:</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Fasciolopsis</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buski</a:t>
            </a:r>
            <a:r>
              <a:rPr lang="en-GB" sz="2700" dirty="0">
                <a:latin typeface="Times New Roman" pitchFamily="18" charset="0"/>
                <a:cs typeface="Times New Roman" pitchFamily="18" charset="0"/>
              </a:rPr>
              <a:t/>
            </a:r>
            <a:br>
              <a:rPr lang="en-GB" sz="2700" dirty="0">
                <a:latin typeface="Times New Roman" pitchFamily="18" charset="0"/>
                <a:cs typeface="Times New Roman" pitchFamily="18" charset="0"/>
              </a:rPr>
            </a:b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Heterophyes</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heterophyes</a:t>
            </a:r>
            <a:r>
              <a:rPr lang="en-GB" sz="2700" dirty="0">
                <a:latin typeface="Times New Roman" pitchFamily="18" charset="0"/>
                <a:cs typeface="Times New Roman" pitchFamily="18" charset="0"/>
              </a:rPr>
              <a:t/>
            </a:r>
            <a:br>
              <a:rPr lang="en-GB" sz="2700" dirty="0">
                <a:latin typeface="Times New Roman" pitchFamily="18" charset="0"/>
                <a:cs typeface="Times New Roman" pitchFamily="18" charset="0"/>
              </a:rPr>
            </a:br>
            <a:r>
              <a:rPr lang="en-US" sz="2700" b="1" dirty="0">
                <a:latin typeface="Times New Roman" pitchFamily="18" charset="0"/>
                <a:cs typeface="Times New Roman" pitchFamily="18" charset="0"/>
              </a:rPr>
              <a:t>3. Blood flukes, ex: </a:t>
            </a:r>
            <a:r>
              <a:rPr lang="en-US" sz="2700" b="1" dirty="0" err="1">
                <a:latin typeface="Times New Roman" pitchFamily="18" charset="0"/>
                <a:cs typeface="Times New Roman" pitchFamily="18" charset="0"/>
              </a:rPr>
              <a:t>Schistosomes</a:t>
            </a:r>
            <a:r>
              <a:rPr lang="en-GB" sz="2700" dirty="0">
                <a:latin typeface="Times New Roman" pitchFamily="18" charset="0"/>
                <a:cs typeface="Times New Roman" pitchFamily="18" charset="0"/>
              </a:rPr>
              <a:t/>
            </a:r>
            <a:br>
              <a:rPr lang="en-GB" sz="2700" dirty="0">
                <a:latin typeface="Times New Roman" pitchFamily="18" charset="0"/>
                <a:cs typeface="Times New Roman" pitchFamily="18" charset="0"/>
              </a:rPr>
            </a:br>
            <a:r>
              <a:rPr lang="en-US" sz="2700" b="1" dirty="0">
                <a:latin typeface="Times New Roman" pitchFamily="18" charset="0"/>
                <a:cs typeface="Times New Roman" pitchFamily="18" charset="0"/>
              </a:rPr>
              <a:t>4. Lung flukes, ex: </a:t>
            </a:r>
            <a:r>
              <a:rPr lang="en-US" sz="2700" b="1" i="1" dirty="0" err="1">
                <a:latin typeface="Times New Roman" pitchFamily="18" charset="0"/>
                <a:cs typeface="Times New Roman" pitchFamily="18" charset="0"/>
              </a:rPr>
              <a:t>Paragonimus</a:t>
            </a:r>
            <a:r>
              <a:rPr lang="en-US" sz="2700" b="1" i="1" dirty="0">
                <a:latin typeface="Times New Roman" pitchFamily="18" charset="0"/>
                <a:cs typeface="Times New Roman" pitchFamily="18" charset="0"/>
              </a:rPr>
              <a:t> </a:t>
            </a:r>
            <a:r>
              <a:rPr lang="en-US" sz="2700" b="1" i="1" dirty="0" err="1">
                <a:latin typeface="Times New Roman" pitchFamily="18" charset="0"/>
                <a:cs typeface="Times New Roman" pitchFamily="18" charset="0"/>
              </a:rPr>
              <a:t>westermani</a:t>
            </a:r>
            <a:r>
              <a:rPr lang="en-GB" dirty="0"/>
              <a:t/>
            </a:r>
            <a:br>
              <a:rPr lang="en-GB" dirty="0"/>
            </a:br>
            <a:endParaRPr lang="en-GB" dirty="0"/>
          </a:p>
        </p:txBody>
      </p:sp>
    </p:spTree>
    <p:extLst>
      <p:ext uri="{BB962C8B-B14F-4D97-AF65-F5344CB8AC3E}">
        <p14:creationId xmlns:p14="http://schemas.microsoft.com/office/powerpoint/2010/main" xmlns="" val="232800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153400" cy="6126162"/>
          </a:xfrm>
        </p:spPr>
        <p:txBody>
          <a:bodyPr>
            <a:normAutofit fontScale="90000"/>
          </a:bodyPr>
          <a:lstStyle/>
          <a:p>
            <a:pPr algn="l"/>
            <a:r>
              <a:rPr lang="en-US" sz="2800" b="1" dirty="0" smtClean="0">
                <a:latin typeface="Times New Roman" pitchFamily="18" charset="0"/>
                <a:cs typeface="Times New Roman" pitchFamily="18" charset="0"/>
              </a:rPr>
              <a:t>1  </a:t>
            </a:r>
            <a:r>
              <a:rPr lang="en-US" sz="2800" b="1" dirty="0">
                <a:latin typeface="Times New Roman" pitchFamily="18" charset="0"/>
                <a:cs typeface="Times New Roman" pitchFamily="18" charset="0"/>
              </a:rPr>
              <a:t>Class: </a:t>
            </a:r>
            <a:r>
              <a:rPr lang="en-US" sz="2800" b="1" dirty="0" err="1" smtClean="0">
                <a:latin typeface="Times New Roman" pitchFamily="18" charset="0"/>
                <a:cs typeface="Times New Roman" pitchFamily="18" charset="0"/>
              </a:rPr>
              <a:t>Trematoda</a:t>
            </a:r>
            <a:r>
              <a:rPr lang="en-US" sz="2800" b="1" dirty="0">
                <a:latin typeface="Times New Roman" pitchFamily="18" charset="0"/>
                <a:cs typeface="Times New Roman" pitchFamily="18" charset="0"/>
              </a:rPr>
              <a:t> </a:t>
            </a:r>
            <a:r>
              <a:rPr lang="en-GB" sz="2800" dirty="0">
                <a:latin typeface="Times New Roman" pitchFamily="18" charset="0"/>
                <a:cs typeface="Times New Roman" pitchFamily="18" charset="0"/>
              </a:rPr>
              <a:t/>
            </a:r>
            <a:br>
              <a:rPr lang="en-GB" sz="2800" dirty="0">
                <a:latin typeface="Times New Roman" pitchFamily="18" charset="0"/>
                <a:cs typeface="Times New Roman" pitchFamily="18" charset="0"/>
              </a:rPr>
            </a:br>
            <a:r>
              <a:rPr lang="en-US" sz="2800" b="1" dirty="0">
                <a:solidFill>
                  <a:srgbClr val="FF0000"/>
                </a:solidFill>
                <a:latin typeface="Times New Roman" pitchFamily="18" charset="0"/>
                <a:cs typeface="Times New Roman" pitchFamily="18" charset="0"/>
              </a:rPr>
              <a:t>Ex: Blood flukes or </a:t>
            </a:r>
            <a:r>
              <a:rPr lang="en-US" sz="2800" b="1" dirty="0" err="1">
                <a:solidFill>
                  <a:srgbClr val="FF0000"/>
                </a:solidFill>
                <a:latin typeface="Times New Roman" pitchFamily="18" charset="0"/>
                <a:cs typeface="Times New Roman" pitchFamily="18" charset="0"/>
              </a:rPr>
              <a:t>Schistosomes</a:t>
            </a:r>
            <a:r>
              <a:rPr lang="en-US" sz="2800" b="1" dirty="0">
                <a:solidFill>
                  <a:srgbClr val="FF0000"/>
                </a:solidFill>
                <a:latin typeface="Times New Roman" pitchFamily="18" charset="0"/>
                <a:cs typeface="Times New Roman" pitchFamily="18" charset="0"/>
              </a:rPr>
              <a:t>: </a:t>
            </a:r>
            <a:r>
              <a:rPr lang="en-GB" sz="2800" dirty="0">
                <a:latin typeface="Times New Roman" pitchFamily="18" charset="0"/>
                <a:cs typeface="Times New Roman" pitchFamily="18" charset="0"/>
              </a:rPr>
              <a:t/>
            </a:r>
            <a:br>
              <a:rPr lang="en-GB"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It’s so-called because of the split body on the ventral side of the male in which the female is held during insemination and egg laying. The blood flukes referred to as family called </a:t>
            </a:r>
            <a:r>
              <a:rPr lang="en-US" sz="2800" dirty="0" err="1">
                <a:solidFill>
                  <a:schemeClr val="tx1"/>
                </a:solidFill>
                <a:latin typeface="Times New Roman" pitchFamily="18" charset="0"/>
                <a:cs typeface="Times New Roman" pitchFamily="18" charset="0"/>
              </a:rPr>
              <a:t>Schistosomatidae</a:t>
            </a:r>
            <a:r>
              <a:rPr lang="en-US" sz="2800" dirty="0">
                <a:solidFill>
                  <a:schemeClr val="tx1"/>
                </a:solidFill>
                <a:latin typeface="Times New Roman" pitchFamily="18" charset="0"/>
                <a:cs typeface="Times New Roman" pitchFamily="18" charset="0"/>
              </a:rPr>
              <a:t>, their parasites characterized by: </a:t>
            </a:r>
            <a:r>
              <a:rPr lang="en-GB" sz="2800" dirty="0">
                <a:solidFill>
                  <a:schemeClr val="tx1"/>
                </a:solidFill>
                <a:latin typeface="Times New Roman" pitchFamily="18" charset="0"/>
                <a:cs typeface="Times New Roman" pitchFamily="18" charset="0"/>
              </a:rPr>
              <a:t/>
            </a:r>
            <a:br>
              <a:rPr lang="en-GB" sz="2800" dirty="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1. They need one intermediate host to complete their life cycle. </a:t>
            </a:r>
            <a:r>
              <a:rPr lang="en-GB" sz="2800" dirty="0">
                <a:solidFill>
                  <a:schemeClr val="tx1"/>
                </a:solidFill>
                <a:latin typeface="Times New Roman" pitchFamily="18" charset="0"/>
                <a:cs typeface="Times New Roman" pitchFamily="18" charset="0"/>
              </a:rPr>
              <a:t/>
            </a:r>
            <a:br>
              <a:rPr lang="en-GB" sz="2800" dirty="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2. </a:t>
            </a:r>
            <a:r>
              <a:rPr lang="en-US" sz="2800" dirty="0" err="1">
                <a:solidFill>
                  <a:schemeClr val="tx1"/>
                </a:solidFill>
                <a:latin typeface="Times New Roman" pitchFamily="18" charset="0"/>
                <a:cs typeface="Times New Roman" pitchFamily="18" charset="0"/>
              </a:rPr>
              <a:t>Metacercaria</a:t>
            </a:r>
            <a:r>
              <a:rPr lang="en-US" sz="2800" dirty="0">
                <a:solidFill>
                  <a:schemeClr val="tx1"/>
                </a:solidFill>
                <a:latin typeface="Times New Roman" pitchFamily="18" charset="0"/>
                <a:cs typeface="Times New Roman" pitchFamily="18" charset="0"/>
              </a:rPr>
              <a:t> stage is absent in their life cycle. </a:t>
            </a:r>
            <a:r>
              <a:rPr lang="en-GB" sz="2800" dirty="0">
                <a:solidFill>
                  <a:schemeClr val="tx1"/>
                </a:solidFill>
                <a:latin typeface="Times New Roman" pitchFamily="18" charset="0"/>
                <a:cs typeface="Times New Roman" pitchFamily="18" charset="0"/>
              </a:rPr>
              <a:t/>
            </a:r>
            <a:br>
              <a:rPr lang="en-GB" sz="2800" dirty="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3. They inhabit the circulatory system in their host’s body; their bodies are adapting to this environment. </a:t>
            </a:r>
            <a:r>
              <a:rPr lang="en-GB" sz="2800" dirty="0">
                <a:solidFill>
                  <a:schemeClr val="tx1"/>
                </a:solidFill>
                <a:latin typeface="Times New Roman" pitchFamily="18" charset="0"/>
                <a:cs typeface="Times New Roman" pitchFamily="18" charset="0"/>
              </a:rPr>
              <a:t/>
            </a:r>
            <a:br>
              <a:rPr lang="en-GB" sz="2800" dirty="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4. They are </a:t>
            </a:r>
            <a:r>
              <a:rPr lang="en-US" sz="2800" dirty="0" err="1">
                <a:solidFill>
                  <a:schemeClr val="tx1"/>
                </a:solidFill>
                <a:latin typeface="Times New Roman" pitchFamily="18" charset="0"/>
                <a:cs typeface="Times New Roman" pitchFamily="18" charset="0"/>
              </a:rPr>
              <a:t>dioecious</a:t>
            </a:r>
            <a:r>
              <a:rPr lang="en-US" sz="2800" dirty="0">
                <a:solidFill>
                  <a:schemeClr val="tx1"/>
                </a:solidFill>
                <a:latin typeface="Times New Roman" pitchFamily="18" charset="0"/>
                <a:cs typeface="Times New Roman" pitchFamily="18" charset="0"/>
              </a:rPr>
              <a:t> (two sex).</a:t>
            </a:r>
            <a:r>
              <a:rPr lang="en-GB" sz="2800" dirty="0">
                <a:latin typeface="Times New Roman" pitchFamily="18" charset="0"/>
                <a:cs typeface="Times New Roman" pitchFamily="18" charset="0"/>
              </a:rPr>
              <a:t/>
            </a:r>
            <a:br>
              <a:rPr lang="en-GB" sz="2800" dirty="0">
                <a:latin typeface="Times New Roman" pitchFamily="18" charset="0"/>
                <a:cs typeface="Times New Roman" pitchFamily="18" charset="0"/>
              </a:rPr>
            </a:br>
            <a:r>
              <a:rPr lang="en-GB" sz="2800" dirty="0">
                <a:latin typeface="Times New Roman" pitchFamily="18" charset="0"/>
                <a:cs typeface="Times New Roman" pitchFamily="18" charset="0"/>
              </a:rPr>
              <a:t/>
            </a:r>
            <a:br>
              <a:rPr lang="en-GB" sz="2800" dirty="0">
                <a:latin typeface="Times New Roman" pitchFamily="18" charset="0"/>
                <a:cs typeface="Times New Roman" pitchFamily="18" charset="0"/>
              </a:rPr>
            </a:br>
            <a:endParaRPr lang="en-GB"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55477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821362"/>
          </a:xfrm>
        </p:spPr>
        <p:txBody>
          <a:bodyPr/>
          <a:lstStyle/>
          <a:p>
            <a:r>
              <a:rPr lang="en-US" sz="2800" dirty="0">
                <a:solidFill>
                  <a:schemeClr val="tx1"/>
                </a:solidFill>
                <a:latin typeface="Times New Roman" pitchFamily="18" charset="0"/>
                <a:cs typeface="Times New Roman" pitchFamily="18" charset="0"/>
              </a:rPr>
              <a:t>5. The eggs are non-</a:t>
            </a:r>
            <a:r>
              <a:rPr lang="en-US" sz="2800" dirty="0" err="1">
                <a:solidFill>
                  <a:schemeClr val="tx1"/>
                </a:solidFill>
                <a:latin typeface="Times New Roman" pitchFamily="18" charset="0"/>
                <a:cs typeface="Times New Roman" pitchFamily="18" charset="0"/>
              </a:rPr>
              <a:t>operculated</a:t>
            </a:r>
            <a:r>
              <a:rPr lang="en-US" sz="2800" dirty="0">
                <a:solidFill>
                  <a:schemeClr val="tx1"/>
                </a:solidFill>
                <a:latin typeface="Times New Roman" pitchFamily="18" charset="0"/>
                <a:cs typeface="Times New Roman" pitchFamily="18" charset="0"/>
              </a:rPr>
              <a:t>, and fully </a:t>
            </a:r>
            <a:r>
              <a:rPr lang="en-US" sz="2800" dirty="0" err="1">
                <a:solidFill>
                  <a:schemeClr val="tx1"/>
                </a:solidFill>
                <a:latin typeface="Times New Roman" pitchFamily="18" charset="0"/>
                <a:cs typeface="Times New Roman" pitchFamily="18" charset="0"/>
              </a:rPr>
              <a:t>embryonated</a:t>
            </a:r>
            <a:r>
              <a:rPr lang="en-US" sz="2800" dirty="0">
                <a:solidFill>
                  <a:schemeClr val="tx1"/>
                </a:solidFill>
                <a:latin typeface="Times New Roman" pitchFamily="18" charset="0"/>
                <a:cs typeface="Times New Roman" pitchFamily="18" charset="0"/>
              </a:rPr>
              <a:t> when they discharges out of their host’s body. </a:t>
            </a:r>
            <a:r>
              <a:rPr lang="en-GB" sz="2800" dirty="0">
                <a:solidFill>
                  <a:schemeClr val="tx1"/>
                </a:solidFill>
                <a:latin typeface="Times New Roman" pitchFamily="18" charset="0"/>
                <a:cs typeface="Times New Roman" pitchFamily="18" charset="0"/>
              </a:rPr>
              <a:t/>
            </a:r>
            <a:br>
              <a:rPr lang="en-GB" sz="2800" dirty="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6. The </a:t>
            </a:r>
            <a:r>
              <a:rPr lang="en-US" sz="2800" dirty="0" err="1">
                <a:solidFill>
                  <a:schemeClr val="tx1"/>
                </a:solidFill>
                <a:latin typeface="Times New Roman" pitchFamily="18" charset="0"/>
                <a:cs typeface="Times New Roman" pitchFamily="18" charset="0"/>
              </a:rPr>
              <a:t>miracidium</a:t>
            </a:r>
            <a:r>
              <a:rPr lang="en-US" sz="2800" dirty="0">
                <a:solidFill>
                  <a:schemeClr val="tx1"/>
                </a:solidFill>
                <a:latin typeface="Times New Roman" pitchFamily="18" charset="0"/>
                <a:cs typeface="Times New Roman" pitchFamily="18" charset="0"/>
              </a:rPr>
              <a:t> (larval stage) grows in the snail body (the intermediate host) to produce two generations of </a:t>
            </a:r>
            <a:r>
              <a:rPr lang="en-US" sz="2800" dirty="0" err="1">
                <a:solidFill>
                  <a:schemeClr val="tx1"/>
                </a:solidFill>
                <a:latin typeface="Times New Roman" pitchFamily="18" charset="0"/>
                <a:cs typeface="Times New Roman" pitchFamily="18" charset="0"/>
              </a:rPr>
              <a:t>sporocysts</a:t>
            </a:r>
            <a:r>
              <a:rPr lang="en-US" sz="2800" dirty="0">
                <a:solidFill>
                  <a:schemeClr val="tx1"/>
                </a:solidFill>
                <a:latin typeface="Times New Roman" pitchFamily="18" charset="0"/>
                <a:cs typeface="Times New Roman" pitchFamily="18" charset="0"/>
              </a:rPr>
              <a:t>, then </a:t>
            </a:r>
            <a:r>
              <a:rPr lang="en-US" sz="2800" dirty="0" err="1">
                <a:solidFill>
                  <a:schemeClr val="tx1"/>
                </a:solidFill>
                <a:latin typeface="Times New Roman" pitchFamily="18" charset="0"/>
                <a:cs typeface="Times New Roman" pitchFamily="18" charset="0"/>
              </a:rPr>
              <a:t>cercaria</a:t>
            </a:r>
            <a:r>
              <a:rPr lang="en-US" sz="2800" dirty="0">
                <a:solidFill>
                  <a:schemeClr val="tx1"/>
                </a:solidFill>
                <a:latin typeface="Times New Roman" pitchFamily="18" charset="0"/>
                <a:cs typeface="Times New Roman" pitchFamily="18" charset="0"/>
              </a:rPr>
              <a:t> with out passing through the stage of </a:t>
            </a:r>
            <a:r>
              <a:rPr lang="en-US" sz="2800" dirty="0" err="1">
                <a:solidFill>
                  <a:schemeClr val="tx1"/>
                </a:solidFill>
                <a:latin typeface="Times New Roman" pitchFamily="18" charset="0"/>
                <a:cs typeface="Times New Roman" pitchFamily="18" charset="0"/>
              </a:rPr>
              <a:t>redia</a:t>
            </a:r>
            <a:r>
              <a:rPr lang="en-US" sz="2800" dirty="0">
                <a:solidFill>
                  <a:schemeClr val="tx1"/>
                </a:solidFill>
                <a:latin typeface="Times New Roman" pitchFamily="18" charset="0"/>
                <a:cs typeface="Times New Roman" pitchFamily="18" charset="0"/>
              </a:rPr>
              <a:t>. </a:t>
            </a:r>
            <a:r>
              <a:rPr lang="en-GB" sz="2800" dirty="0">
                <a:solidFill>
                  <a:schemeClr val="tx1"/>
                </a:solidFill>
                <a:latin typeface="Times New Roman" pitchFamily="18" charset="0"/>
                <a:cs typeface="Times New Roman" pitchFamily="18" charset="0"/>
              </a:rPr>
              <a:t/>
            </a:r>
            <a:br>
              <a:rPr lang="en-GB" sz="2800" dirty="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7. The </a:t>
            </a:r>
            <a:r>
              <a:rPr lang="en-US" sz="2800" dirty="0" err="1">
                <a:solidFill>
                  <a:schemeClr val="tx1"/>
                </a:solidFill>
                <a:latin typeface="Times New Roman" pitchFamily="18" charset="0"/>
                <a:cs typeface="Times New Roman" pitchFamily="18" charset="0"/>
              </a:rPr>
              <a:t>cercaria</a:t>
            </a:r>
            <a:r>
              <a:rPr lang="en-US" sz="2800" dirty="0">
                <a:solidFill>
                  <a:schemeClr val="tx1"/>
                </a:solidFill>
                <a:latin typeface="Times New Roman" pitchFamily="18" charset="0"/>
                <a:cs typeface="Times New Roman" pitchFamily="18" charset="0"/>
              </a:rPr>
              <a:t> characterized by its forked tail. They have the ability to penetrate the skin of the final host (the man).</a:t>
            </a:r>
            <a:endParaRPr lang="en-GB"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06022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pPr algn="l"/>
            <a:r>
              <a:rPr lang="en-US" b="1" dirty="0"/>
              <a:t> </a:t>
            </a:r>
            <a:r>
              <a:rPr lang="en-US" sz="3100" dirty="0">
                <a:latin typeface="Times New Roman" pitchFamily="18" charset="0"/>
                <a:cs typeface="Times New Roman" pitchFamily="18" charset="0"/>
              </a:rPr>
              <a:t>The family </a:t>
            </a:r>
            <a:r>
              <a:rPr lang="en-US" sz="3100" dirty="0" err="1">
                <a:latin typeface="Times New Roman" pitchFamily="18" charset="0"/>
                <a:cs typeface="Times New Roman" pitchFamily="18" charset="0"/>
              </a:rPr>
              <a:t>Schistosomatidae</a:t>
            </a:r>
            <a:r>
              <a:rPr lang="en-US" sz="3100" dirty="0">
                <a:latin typeface="Times New Roman" pitchFamily="18" charset="0"/>
                <a:cs typeface="Times New Roman" pitchFamily="18" charset="0"/>
              </a:rPr>
              <a:t> include the genus </a:t>
            </a:r>
            <a:r>
              <a:rPr lang="en-US" sz="3100" b="1" i="1" dirty="0" err="1">
                <a:latin typeface="Times New Roman" pitchFamily="18" charset="0"/>
                <a:cs typeface="Times New Roman" pitchFamily="18" charset="0"/>
              </a:rPr>
              <a:t>Schistosoma</a:t>
            </a:r>
            <a:r>
              <a:rPr lang="en-US" sz="3100" dirty="0">
                <a:latin typeface="Times New Roman" pitchFamily="18" charset="0"/>
                <a:cs typeface="Times New Roman" pitchFamily="18" charset="0"/>
              </a:rPr>
              <a:t> which has three species parasitized on man, they are: </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b="1" dirty="0">
                <a:latin typeface="Times New Roman" pitchFamily="18" charset="0"/>
                <a:cs typeface="Times New Roman" pitchFamily="18" charset="0"/>
              </a:rPr>
              <a:t> </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b="1" dirty="0">
                <a:latin typeface="Times New Roman" pitchFamily="18" charset="0"/>
                <a:cs typeface="Times New Roman" pitchFamily="18" charset="0"/>
              </a:rPr>
              <a:t>1.</a:t>
            </a:r>
            <a:r>
              <a:rPr lang="en-US" sz="3100" b="1" i="1" dirty="0">
                <a:latin typeface="Times New Roman" pitchFamily="18" charset="0"/>
                <a:cs typeface="Times New Roman" pitchFamily="18" charset="0"/>
              </a:rPr>
              <a:t> </a:t>
            </a:r>
            <a:r>
              <a:rPr lang="en-US" sz="3100" b="1" i="1" dirty="0" err="1">
                <a:latin typeface="Times New Roman" pitchFamily="18" charset="0"/>
                <a:cs typeface="Times New Roman" pitchFamily="18" charset="0"/>
              </a:rPr>
              <a:t>Schistosoma</a:t>
            </a:r>
            <a:r>
              <a:rPr lang="en-US" sz="3100" b="1" i="1" dirty="0">
                <a:latin typeface="Times New Roman" pitchFamily="18" charset="0"/>
                <a:cs typeface="Times New Roman" pitchFamily="18" charset="0"/>
              </a:rPr>
              <a:t> </a:t>
            </a:r>
            <a:r>
              <a:rPr lang="en-US" sz="3100" b="1" i="1" dirty="0" err="1">
                <a:latin typeface="Times New Roman" pitchFamily="18" charset="0"/>
                <a:cs typeface="Times New Roman" pitchFamily="18" charset="0"/>
              </a:rPr>
              <a:t>mansoni</a:t>
            </a:r>
            <a:r>
              <a:rPr lang="en-US" sz="3100" b="1" dirty="0">
                <a:latin typeface="Times New Roman" pitchFamily="18" charset="0"/>
                <a:cs typeface="Times New Roman" pitchFamily="18" charset="0"/>
              </a:rPr>
              <a:t> (Manson’s blood fluke)</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b="1" dirty="0">
                <a:latin typeface="Times New Roman" pitchFamily="18" charset="0"/>
                <a:cs typeface="Times New Roman" pitchFamily="18" charset="0"/>
              </a:rPr>
              <a:t>     It causes intestinal </a:t>
            </a:r>
            <a:r>
              <a:rPr lang="en-US" sz="3100" b="1" dirty="0" err="1">
                <a:latin typeface="Times New Roman" pitchFamily="18" charset="0"/>
                <a:cs typeface="Times New Roman" pitchFamily="18" charset="0"/>
              </a:rPr>
              <a:t>Schistosomiasis</a:t>
            </a:r>
            <a:r>
              <a:rPr lang="en-US" sz="3100" b="1" dirty="0">
                <a:latin typeface="Times New Roman" pitchFamily="18" charset="0"/>
                <a:cs typeface="Times New Roman" pitchFamily="18" charset="0"/>
              </a:rPr>
              <a:t>. </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b="1" dirty="0">
                <a:latin typeface="Times New Roman" pitchFamily="18" charset="0"/>
                <a:cs typeface="Times New Roman" pitchFamily="18" charset="0"/>
              </a:rPr>
              <a:t> </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b="1" dirty="0">
                <a:latin typeface="Times New Roman" pitchFamily="18" charset="0"/>
                <a:cs typeface="Times New Roman" pitchFamily="18" charset="0"/>
              </a:rPr>
              <a:t>2. </a:t>
            </a:r>
            <a:r>
              <a:rPr lang="en-US" sz="3100" b="1" i="1" dirty="0" err="1">
                <a:latin typeface="Times New Roman" pitchFamily="18" charset="0"/>
                <a:cs typeface="Times New Roman" pitchFamily="18" charset="0"/>
              </a:rPr>
              <a:t>Schistosoma</a:t>
            </a:r>
            <a:r>
              <a:rPr lang="en-US" sz="3100" b="1" i="1" dirty="0">
                <a:latin typeface="Times New Roman" pitchFamily="18" charset="0"/>
                <a:cs typeface="Times New Roman" pitchFamily="18" charset="0"/>
              </a:rPr>
              <a:t> </a:t>
            </a:r>
            <a:r>
              <a:rPr lang="en-US" sz="3100" b="1" i="1" dirty="0" err="1">
                <a:latin typeface="Times New Roman" pitchFamily="18" charset="0"/>
                <a:cs typeface="Times New Roman" pitchFamily="18" charset="0"/>
              </a:rPr>
              <a:t>haematobium</a:t>
            </a:r>
            <a:r>
              <a:rPr lang="en-US" sz="3100" b="1" dirty="0">
                <a:latin typeface="Times New Roman" pitchFamily="18" charset="0"/>
                <a:cs typeface="Times New Roman" pitchFamily="18" charset="0"/>
              </a:rPr>
              <a:t> </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b="1" dirty="0">
                <a:latin typeface="Times New Roman" pitchFamily="18" charset="0"/>
                <a:cs typeface="Times New Roman" pitchFamily="18" charset="0"/>
              </a:rPr>
              <a:t>     It causes vesicle </a:t>
            </a:r>
            <a:r>
              <a:rPr lang="en-US" sz="3100" b="1" dirty="0" err="1">
                <a:latin typeface="Times New Roman" pitchFamily="18" charset="0"/>
                <a:cs typeface="Times New Roman" pitchFamily="18" charset="0"/>
              </a:rPr>
              <a:t>Schistosomiasis</a:t>
            </a:r>
            <a:r>
              <a:rPr lang="en-US" sz="3100" b="1" dirty="0">
                <a:latin typeface="Times New Roman" pitchFamily="18" charset="0"/>
                <a:cs typeface="Times New Roman" pitchFamily="18" charset="0"/>
              </a:rPr>
              <a:t> or called urinary </a:t>
            </a:r>
            <a:r>
              <a:rPr lang="en-US" sz="3100" b="1" dirty="0" err="1">
                <a:latin typeface="Times New Roman" pitchFamily="18" charset="0"/>
                <a:cs typeface="Times New Roman" pitchFamily="18" charset="0"/>
              </a:rPr>
              <a:t>Bilharziasis</a:t>
            </a:r>
            <a:r>
              <a:rPr lang="en-US" sz="3100" b="1" dirty="0">
                <a:latin typeface="Times New Roman" pitchFamily="18" charset="0"/>
                <a:cs typeface="Times New Roman" pitchFamily="18" charset="0"/>
              </a:rPr>
              <a:t>. </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b="1" dirty="0">
                <a:latin typeface="Times New Roman" pitchFamily="18" charset="0"/>
                <a:cs typeface="Times New Roman" pitchFamily="18" charset="0"/>
              </a:rPr>
              <a:t> </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b="1" dirty="0">
                <a:latin typeface="Times New Roman" pitchFamily="18" charset="0"/>
                <a:cs typeface="Times New Roman" pitchFamily="18" charset="0"/>
              </a:rPr>
              <a:t>3. </a:t>
            </a:r>
            <a:r>
              <a:rPr lang="en-US" sz="3100" b="1" i="1" dirty="0" err="1">
                <a:latin typeface="Times New Roman" pitchFamily="18" charset="0"/>
                <a:cs typeface="Times New Roman" pitchFamily="18" charset="0"/>
              </a:rPr>
              <a:t>Schistosoma</a:t>
            </a:r>
            <a:r>
              <a:rPr lang="en-US" sz="3100" b="1" i="1" dirty="0">
                <a:latin typeface="Times New Roman" pitchFamily="18" charset="0"/>
                <a:cs typeface="Times New Roman" pitchFamily="18" charset="0"/>
              </a:rPr>
              <a:t> </a:t>
            </a:r>
            <a:r>
              <a:rPr lang="en-US" sz="3100" b="1" i="1" dirty="0" err="1">
                <a:latin typeface="Times New Roman" pitchFamily="18" charset="0"/>
                <a:cs typeface="Times New Roman" pitchFamily="18" charset="0"/>
              </a:rPr>
              <a:t>japonicum</a:t>
            </a:r>
            <a:r>
              <a:rPr lang="en-US" sz="3100" b="1" dirty="0">
                <a:latin typeface="Times New Roman" pitchFamily="18" charset="0"/>
                <a:cs typeface="Times New Roman" pitchFamily="18" charset="0"/>
              </a:rPr>
              <a:t> (orient blood fluke) </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b="1" dirty="0">
                <a:latin typeface="Times New Roman" pitchFamily="18" charset="0"/>
                <a:cs typeface="Times New Roman" pitchFamily="18" charset="0"/>
              </a:rPr>
              <a:t>     It causes orient </a:t>
            </a:r>
            <a:r>
              <a:rPr lang="en-US" sz="3100" b="1" dirty="0" err="1">
                <a:latin typeface="Times New Roman" pitchFamily="18" charset="0"/>
                <a:cs typeface="Times New Roman" pitchFamily="18" charset="0"/>
              </a:rPr>
              <a:t>Schistosomiasis</a:t>
            </a:r>
            <a:r>
              <a:rPr lang="en-US" sz="3100" b="1" dirty="0">
                <a:latin typeface="Times New Roman" pitchFamily="18" charset="0"/>
                <a:cs typeface="Times New Roman" pitchFamily="18" charset="0"/>
              </a:rPr>
              <a:t>. </a:t>
            </a:r>
            <a:endParaRPr lang="en-GB" sz="3100" dirty="0">
              <a:latin typeface="Times New Roman" pitchFamily="18" charset="0"/>
              <a:cs typeface="Times New Roman" pitchFamily="18" charset="0"/>
            </a:endParaRPr>
          </a:p>
        </p:txBody>
      </p:sp>
    </p:spTree>
    <p:extLst>
      <p:ext uri="{BB962C8B-B14F-4D97-AF65-F5344CB8AC3E}">
        <p14:creationId xmlns:p14="http://schemas.microsoft.com/office/powerpoint/2010/main" xmlns="" val="357209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6202362"/>
          </a:xfrm>
        </p:spPr>
        <p:txBody>
          <a:bodyPr>
            <a:normAutofit/>
          </a:bodyPr>
          <a:lstStyle/>
          <a:p>
            <a:pPr algn="l"/>
            <a:r>
              <a:rPr lang="en-US" sz="3100" dirty="0">
                <a:latin typeface="Times New Roman" pitchFamily="18" charset="0"/>
                <a:cs typeface="Times New Roman" pitchFamily="18" charset="0"/>
              </a:rPr>
              <a:t> </a:t>
            </a:r>
            <a:r>
              <a:rPr lang="en-GB" sz="2800" dirty="0">
                <a:latin typeface="Times New Roman" pitchFamily="18" charset="0"/>
                <a:cs typeface="Times New Roman" pitchFamily="18" charset="0"/>
              </a:rPr>
              <a:t/>
            </a:r>
            <a:br>
              <a:rPr lang="en-GB" sz="2800" dirty="0">
                <a:latin typeface="Times New Roman" pitchFamily="18" charset="0"/>
                <a:cs typeface="Times New Roman" pitchFamily="18" charset="0"/>
              </a:rPr>
            </a:br>
            <a:r>
              <a:rPr lang="en-US" sz="2800" dirty="0">
                <a:latin typeface="Times New Roman" pitchFamily="18" charset="0"/>
                <a:cs typeface="Times New Roman" pitchFamily="18" charset="0"/>
              </a:rPr>
              <a:t>The male &amp; female worms in continuous copula, they lives </a:t>
            </a:r>
            <a:r>
              <a:rPr lang="en-US" sz="2800" dirty="0" smtClean="0">
                <a:latin typeface="Times New Roman" pitchFamily="18" charset="0"/>
                <a:cs typeface="Times New Roman" pitchFamily="18" charset="0"/>
              </a:rPr>
              <a:t>in </a:t>
            </a:r>
            <a:r>
              <a:rPr lang="en-US" sz="2800" dirty="0">
                <a:latin typeface="Times New Roman" pitchFamily="18" charset="0"/>
                <a:cs typeface="Times New Roman" pitchFamily="18" charset="0"/>
              </a:rPr>
              <a:t>the inferior mesenteric </a:t>
            </a:r>
            <a:r>
              <a:rPr lang="en-US" sz="2800" dirty="0" err="1" smtClean="0">
                <a:latin typeface="Times New Roman" pitchFamily="18" charset="0"/>
                <a:cs typeface="Times New Roman" pitchFamily="18" charset="0"/>
              </a:rPr>
              <a:t>venules</a:t>
            </a:r>
            <a:r>
              <a:rPr lang="en-US" sz="2800" dirty="0" smtClean="0">
                <a:latin typeface="Times New Roman" pitchFamily="18" charset="0"/>
                <a:cs typeface="Times New Roman" pitchFamily="18" charset="0"/>
              </a:rPr>
              <a:t>[</a:t>
            </a:r>
            <a:r>
              <a:rPr lang="en-US" sz="2800" b="1" i="1" dirty="0" smtClean="0">
                <a:latin typeface="Times New Roman" pitchFamily="18" charset="0"/>
                <a:cs typeface="Times New Roman" pitchFamily="18" charset="0"/>
              </a:rPr>
              <a:t>S</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mansoni</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or </a:t>
            </a:r>
            <a:r>
              <a:rPr lang="en-US" sz="2800" dirty="0">
                <a:latin typeface="Times New Roman" pitchFamily="18" charset="0"/>
                <a:cs typeface="Times New Roman" pitchFamily="18" charset="0"/>
              </a:rPr>
              <a:t>portal vein and its brunches [ex: the vesicle plexus </a:t>
            </a:r>
            <a:r>
              <a:rPr lang="en-US" sz="2800" dirty="0" err="1">
                <a:latin typeface="Times New Roman" pitchFamily="18" charset="0"/>
                <a:cs typeface="Times New Roman" pitchFamily="18" charset="0"/>
              </a:rPr>
              <a:t>venules</a:t>
            </a:r>
            <a:r>
              <a:rPr lang="en-US" sz="2800" dirty="0">
                <a:latin typeface="Times New Roman" pitchFamily="18" charset="0"/>
                <a:cs typeface="Times New Roman" pitchFamily="18" charset="0"/>
              </a:rPr>
              <a:t> (the vesicle </a:t>
            </a:r>
            <a:r>
              <a:rPr lang="en-US" sz="2800" dirty="0" err="1">
                <a:latin typeface="Times New Roman" pitchFamily="18" charset="0"/>
                <a:cs typeface="Times New Roman" pitchFamily="18" charset="0"/>
              </a:rPr>
              <a:t>venules</a:t>
            </a:r>
            <a:r>
              <a:rPr lang="en-US" sz="2800" dirty="0">
                <a:latin typeface="Times New Roman" pitchFamily="18" charset="0"/>
                <a:cs typeface="Times New Roman" pitchFamily="18" charset="0"/>
              </a:rPr>
              <a:t> of the </a:t>
            </a:r>
            <a:r>
              <a:rPr lang="en-US" sz="2800" dirty="0" err="1">
                <a:latin typeface="Times New Roman" pitchFamily="18" charset="0"/>
                <a:cs typeface="Times New Roman" pitchFamily="18" charset="0"/>
              </a:rPr>
              <a:t>caval</a:t>
            </a:r>
            <a:r>
              <a:rPr lang="en-US" sz="2800" dirty="0">
                <a:latin typeface="Times New Roman" pitchFamily="18" charset="0"/>
                <a:cs typeface="Times New Roman" pitchFamily="18" charset="0"/>
              </a:rPr>
              <a:t> system)] [</a:t>
            </a:r>
            <a:r>
              <a:rPr lang="en-US" sz="2800" b="1" i="1" dirty="0">
                <a:latin typeface="Times New Roman" pitchFamily="18" charset="0"/>
                <a:cs typeface="Times New Roman" pitchFamily="18" charset="0"/>
              </a:rPr>
              <a:t>S. </a:t>
            </a:r>
            <a:r>
              <a:rPr lang="en-US" sz="2800" b="1" i="1" dirty="0" err="1">
                <a:latin typeface="Times New Roman" pitchFamily="18" charset="0"/>
                <a:cs typeface="Times New Roman" pitchFamily="18" charset="0"/>
              </a:rPr>
              <a:t>haematobium</a:t>
            </a:r>
            <a:r>
              <a:rPr lang="en-US" sz="2800" dirty="0">
                <a:latin typeface="Times New Roman" pitchFamily="18" charset="0"/>
                <a:cs typeface="Times New Roman" pitchFamily="18" charset="0"/>
              </a:rPr>
              <a:t>], or in the superior mesenteric </a:t>
            </a:r>
            <a:r>
              <a:rPr lang="en-US" sz="2800" dirty="0" err="1">
                <a:latin typeface="Times New Roman" pitchFamily="18" charset="0"/>
                <a:cs typeface="Times New Roman" pitchFamily="18" charset="0"/>
              </a:rPr>
              <a:t>venules</a:t>
            </a:r>
            <a:r>
              <a:rPr lang="en-US" sz="2800" dirty="0">
                <a:latin typeface="Times New Roman" pitchFamily="18" charset="0"/>
                <a:cs typeface="Times New Roman" pitchFamily="18" charset="0"/>
              </a:rPr>
              <a:t> and their brunches</a:t>
            </a:r>
            <a:r>
              <a:rPr lang="en-US" sz="2800" dirty="0" smtClean="0">
                <a:latin typeface="Times New Roman" pitchFamily="18" charset="0"/>
                <a:cs typeface="Times New Roman" pitchFamily="18" charset="0"/>
              </a:rPr>
              <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but it may be found in the gastric mesenteric </a:t>
            </a:r>
            <a:r>
              <a:rPr lang="en-US" sz="2800" dirty="0" err="1">
                <a:latin typeface="Times New Roman" pitchFamily="18" charset="0"/>
                <a:cs typeface="Times New Roman" pitchFamily="18" charset="0"/>
              </a:rPr>
              <a:t>venules</a:t>
            </a:r>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S. </a:t>
            </a:r>
            <a:r>
              <a:rPr lang="en-US" sz="2800" b="1" i="1" dirty="0" err="1">
                <a:latin typeface="Times New Roman" pitchFamily="18" charset="0"/>
                <a:cs typeface="Times New Roman" pitchFamily="18" charset="0"/>
              </a:rPr>
              <a:t>japonicum</a:t>
            </a:r>
            <a:r>
              <a:rPr lang="en-US" sz="2800" dirty="0">
                <a:latin typeface="Times New Roman" pitchFamily="18" charset="0"/>
                <a:cs typeface="Times New Roman" pitchFamily="18" charset="0"/>
              </a:rPr>
              <a:t>]. </a:t>
            </a:r>
            <a:r>
              <a:rPr lang="en-GB" sz="3100" dirty="0">
                <a:latin typeface="Times New Roman" pitchFamily="18" charset="0"/>
                <a:cs typeface="Times New Roman" pitchFamily="18" charset="0"/>
              </a:rPr>
              <a:t/>
            </a:r>
            <a:br>
              <a:rPr lang="en-GB" sz="3100" dirty="0">
                <a:latin typeface="Times New Roman" pitchFamily="18" charset="0"/>
                <a:cs typeface="Times New Roman" pitchFamily="18" charset="0"/>
              </a:rPr>
            </a:br>
            <a:r>
              <a:rPr lang="en-US" sz="3100" dirty="0" smtClean="0">
                <a:latin typeface="Times New Roman" pitchFamily="18" charset="0"/>
                <a:cs typeface="Times New Roman" pitchFamily="18" charset="0"/>
              </a:rPr>
              <a:t>     </a:t>
            </a:r>
            <a:endParaRPr lang="en-GB" dirty="0"/>
          </a:p>
        </p:txBody>
      </p:sp>
    </p:spTree>
    <p:extLst>
      <p:ext uri="{BB962C8B-B14F-4D97-AF65-F5344CB8AC3E}">
        <p14:creationId xmlns:p14="http://schemas.microsoft.com/office/powerpoint/2010/main" xmlns="" val="165530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315200" cy="4031873"/>
          </a:xfrm>
          <a:prstGeom prst="rect">
            <a:avLst/>
          </a:prstGeom>
        </p:spPr>
        <p:txBody>
          <a:bodyPr wrap="square">
            <a:spAutoFit/>
          </a:bodyPr>
          <a:lstStyle/>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The </a:t>
            </a:r>
            <a:r>
              <a:rPr lang="en-US" sz="3200" dirty="0">
                <a:latin typeface="Times New Roman" pitchFamily="18" charset="0"/>
                <a:cs typeface="Times New Roman" pitchFamily="18" charset="0"/>
              </a:rPr>
              <a:t>male and female worms are delicate and </a:t>
            </a:r>
            <a:r>
              <a:rPr lang="en-US" sz="3200" dirty="0" err="1">
                <a:latin typeface="Times New Roman" pitchFamily="18" charset="0"/>
                <a:cs typeface="Times New Roman" pitchFamily="18" charset="0"/>
              </a:rPr>
              <a:t>cylindroidal</a:t>
            </a:r>
            <a:r>
              <a:rPr lang="en-US" sz="3200" dirty="0">
                <a:latin typeface="Times New Roman" pitchFamily="18" charset="0"/>
                <a:cs typeface="Times New Roman" pitchFamily="18" charset="0"/>
              </a:rPr>
              <a:t>, accommodated to the smaller vein by usually lying with the anterior end directed toward the capillaries. Each of the male &amp; female worms have a small oral sucker in the anterior end of the worm, and ventral sucker may be projecting or has a short stalk.</a:t>
            </a:r>
            <a:endParaRPr lang="en-GB" sz="3200" dirty="0"/>
          </a:p>
        </p:txBody>
      </p:sp>
    </p:spTree>
    <p:extLst>
      <p:ext uri="{BB962C8B-B14F-4D97-AF65-F5344CB8AC3E}">
        <p14:creationId xmlns:p14="http://schemas.microsoft.com/office/powerpoint/2010/main" xmlns="" val="216037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US" dirty="0" smtClean="0"/>
              <a:t/>
            </a:r>
            <a:br>
              <a:rPr lang="en-US"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US" b="1" i="1" dirty="0" err="1"/>
              <a:t>Schistosoma</a:t>
            </a:r>
            <a:r>
              <a:rPr lang="en-US" b="1" i="1" dirty="0"/>
              <a:t> </a:t>
            </a:r>
            <a:r>
              <a:rPr lang="en-US" b="1" i="1" dirty="0" err="1"/>
              <a:t>mansoni</a:t>
            </a:r>
            <a:r>
              <a:rPr lang="en-US" b="1" dirty="0"/>
              <a:t> </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838200"/>
            <a:ext cx="54102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7551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TotalTime>
  <Words>556</Words>
  <Application>Microsoft Office PowerPoint</Application>
  <PresentationFormat>عرض على الشاشة (3:4)‏</PresentationFormat>
  <Paragraphs>67</Paragraphs>
  <Slides>18</Slides>
  <Notes>0</Notes>
  <HiddenSlides>0</HiddenSlides>
  <MMClips>0</MMClips>
  <ScaleCrop>false</ScaleCrop>
  <HeadingPairs>
    <vt:vector size="4" baseType="variant">
      <vt:variant>
        <vt:lpstr>سمة</vt:lpstr>
      </vt:variant>
      <vt:variant>
        <vt:i4>1</vt:i4>
      </vt:variant>
      <vt:variant>
        <vt:lpstr>عناوين الشرائح</vt:lpstr>
      </vt:variant>
      <vt:variant>
        <vt:i4>18</vt:i4>
      </vt:variant>
    </vt:vector>
  </HeadingPairs>
  <TitlesOfParts>
    <vt:vector size="19" baseType="lpstr">
      <vt:lpstr>Office Theme</vt:lpstr>
      <vt:lpstr>Helminths </vt:lpstr>
      <vt:lpstr>Introduction           The term “Helminths” mean “worm”, it is broadly interpreted; it refers to any worm-like animal, in a more restricted sense it refers to a parasitic worm, those comprises two large phyla:   1. Phylum: Platyhelminths (flat worms). 2. Phylum: Nemathelminths or Nematoda (true round worms).   And two smaller ones: 1. Phylum: Nematomorpha (hair snakes). 2. Phylum: Acanthocephala (thorny-headed worms).        And one class group [of phylum Annelida] the class Hirudinea (Leeches).  </vt:lpstr>
      <vt:lpstr>Trematodes also classified to groups to simplify the study according to the presence of the adult fluke in the host's body into:    1. Liver (or hepatic) flukes, ex: Fasciola hepatica                                                Clonorchis sienensis  2. Intestinal flukes, ex: Fasciolopsis buski                                 Heterophyes heterophyes 3. Blood flukes, ex: Schistosomes 4. Lung flukes, ex: Paragonimus westermani </vt:lpstr>
      <vt:lpstr>1  Class: Trematoda  Ex: Blood flukes or Schistosomes:       It’s so-called because of the split body on the ventral side of the male in which the female is held during insemination and egg laying. The blood flukes referred to as family called Schistosomatidae, their parasites characterized by:  1. They need one intermediate host to complete their life cycle.  2. Metacercaria stage is absent in their life cycle.  3. They inhabit the circulatory system in their host’s body; their bodies are adapting to this environment.  4. They are dioecious (two sex).  </vt:lpstr>
      <vt:lpstr>5. The eggs are non-operculated, and fully embryonated when they discharges out of their host’s body.  6. The miracidium (larval stage) grows in the snail body (the intermediate host) to produce two generations of sporocysts, then cercaria with out passing through the stage of redia.  7. The cercaria characterized by its forked tail. They have the ability to penetrate the skin of the final host (the man).</vt:lpstr>
      <vt:lpstr> The family Schistosomatidae include the genus Schistosoma which has three species parasitized on man, they are:    1. Schistosoma mansoni (Manson’s blood fluke)      It causes intestinal Schistosomiasis.    2. Schistosoma haematobium       It causes vesicle Schistosomiasis or called urinary Bilharziasis.    3. Schistosoma japonicum (orient blood fluke)       It causes orient Schistosomiasis. </vt:lpstr>
      <vt:lpstr>  The male &amp; female worms in continuous copula, they lives in the inferior mesenteric venules[S. mansoni],  or portal vein and its brunches [ex: the vesicle plexus venules (the vesicle venules of the caval system)] [S. haematobium], or in the superior mesenteric venules and their brunches,  but it may be found in the gastric mesenteric venules [S. japonicum].       </vt:lpstr>
      <vt:lpstr>الشريحة 8</vt:lpstr>
      <vt:lpstr>      Schistosoma mansoni </vt:lpstr>
      <vt:lpstr>الشريحة 10</vt:lpstr>
      <vt:lpstr>       Schistosoma haematobium </vt:lpstr>
      <vt:lpstr>       anterior end of the male Schistosoma haematobium, revealing the oral sucker and acetabulum.</vt:lpstr>
      <vt:lpstr> </vt:lpstr>
      <vt:lpstr>     The mouth leads to oesophagus surrounded with oesophageal glands, the intestine branched in front of the ventral sucker into two caecal branches, then they band together again to consists one branch extends in the middle of the body, the joining area considered an important character to differentiate the three species.        The male body shorter and thicker than the female body, the outer surface of the male carrying tubercles different in size in the three species while the female body surface is smooth; there is a split like canal in the ventral side of the male, behind the ventral sucker, it is called gynecophoric canal or groove which is used to held the female      The somewhat larger, more muscular male is attached by its suckers to the wall of the vessel, holding the threadlike female in its sex canal and thus enabling the female to extend its anterior extremity into the smaller venules in which it deposits its eggs.  </vt:lpstr>
      <vt:lpstr>The eggs larger in size with relatively thin-shelled, non-operculated, covered with tubercles and have a spine different in position according to the species. The worms may live for (30) years in the human hosts, however the average life span in possibly less than (5) years.</vt:lpstr>
      <vt:lpstr>schistosoma mansoni eggs  </vt:lpstr>
      <vt:lpstr>        schistosoma  japonicum eggs</vt:lpstr>
      <vt:lpstr>Table (2): “Table for the comparison between the 3 species”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Helminths</dc:title>
  <dc:creator>lenovo</dc:creator>
  <cp:lastModifiedBy>ASUS</cp:lastModifiedBy>
  <cp:revision>15</cp:revision>
  <dcterms:created xsi:type="dcterms:W3CDTF">2006-08-16T00:00:00Z</dcterms:created>
  <dcterms:modified xsi:type="dcterms:W3CDTF">2016-10-01T17:24:17Z</dcterms:modified>
</cp:coreProperties>
</file>