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60" r:id="rId4"/>
    <p:sldId id="263" r:id="rId5"/>
    <p:sldId id="262" r:id="rId6"/>
    <p:sldId id="265" r:id="rId7"/>
    <p:sldId id="266" r:id="rId8"/>
  </p:sldIdLst>
  <p:sldSz cx="9144000" cy="6858000" type="screen4x3"/>
  <p:notesSz cx="6953250" cy="92344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4"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4" Type="http://schemas.openxmlformats.org/officeDocument/2006/relationships/image" Target="../media/image1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1724"/>
          </a:xfrm>
          <a:prstGeom prst="rect">
            <a:avLst/>
          </a:prstGeom>
        </p:spPr>
        <p:txBody>
          <a:bodyPr vert="horz" lIns="92501" tIns="46250" rIns="92501" bIns="46250" rtlCol="0"/>
          <a:lstStyle>
            <a:lvl1pPr algn="l">
              <a:defRPr sz="1200"/>
            </a:lvl1pPr>
          </a:lstStyle>
          <a:p>
            <a:endParaRPr lang="en-US"/>
          </a:p>
        </p:txBody>
      </p:sp>
      <p:sp>
        <p:nvSpPr>
          <p:cNvPr id="3" name="Date Placeholder 2"/>
          <p:cNvSpPr>
            <a:spLocks noGrp="1"/>
          </p:cNvSpPr>
          <p:nvPr>
            <p:ph type="dt" idx="1"/>
          </p:nvPr>
        </p:nvSpPr>
        <p:spPr>
          <a:xfrm>
            <a:off x="3938566" y="0"/>
            <a:ext cx="3013075" cy="461724"/>
          </a:xfrm>
          <a:prstGeom prst="rect">
            <a:avLst/>
          </a:prstGeom>
        </p:spPr>
        <p:txBody>
          <a:bodyPr vert="horz" lIns="92501" tIns="46250" rIns="92501" bIns="46250" rtlCol="0"/>
          <a:lstStyle>
            <a:lvl1pPr algn="r">
              <a:defRPr sz="1200"/>
            </a:lvl1pPr>
          </a:lstStyle>
          <a:p>
            <a:fld id="{B5CDD6E9-F672-4384-9165-EF2C487F01C3}" type="datetimeFigureOut">
              <a:rPr lang="en-US" smtClean="0"/>
              <a:pPr/>
              <a:t>12/16/2016</a:t>
            </a:fld>
            <a:endParaRPr lang="en-US"/>
          </a:p>
        </p:txBody>
      </p:sp>
      <p:sp>
        <p:nvSpPr>
          <p:cNvPr id="4" name="Slide Image Placeholder 3"/>
          <p:cNvSpPr>
            <a:spLocks noGrp="1" noRot="1" noChangeAspect="1"/>
          </p:cNvSpPr>
          <p:nvPr>
            <p:ph type="sldImg" idx="2"/>
          </p:nvPr>
        </p:nvSpPr>
        <p:spPr>
          <a:xfrm>
            <a:off x="1166813" y="692150"/>
            <a:ext cx="4619625" cy="3463925"/>
          </a:xfrm>
          <a:prstGeom prst="rect">
            <a:avLst/>
          </a:prstGeom>
          <a:noFill/>
          <a:ln w="12700">
            <a:solidFill>
              <a:prstClr val="black"/>
            </a:solidFill>
          </a:ln>
        </p:spPr>
        <p:txBody>
          <a:bodyPr vert="horz" lIns="92501" tIns="46250" rIns="92501" bIns="46250" rtlCol="0" anchor="ctr"/>
          <a:lstStyle/>
          <a:p>
            <a:endParaRPr lang="en-US"/>
          </a:p>
        </p:txBody>
      </p:sp>
      <p:sp>
        <p:nvSpPr>
          <p:cNvPr id="5" name="Notes Placeholder 4"/>
          <p:cNvSpPr>
            <a:spLocks noGrp="1"/>
          </p:cNvSpPr>
          <p:nvPr>
            <p:ph type="body" sz="quarter" idx="3"/>
          </p:nvPr>
        </p:nvSpPr>
        <p:spPr>
          <a:xfrm>
            <a:off x="695325" y="4386382"/>
            <a:ext cx="5562600" cy="4155520"/>
          </a:xfrm>
          <a:prstGeom prst="rect">
            <a:avLst/>
          </a:prstGeom>
        </p:spPr>
        <p:txBody>
          <a:bodyPr vert="horz" lIns="92501" tIns="46250" rIns="92501" bIns="4625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1161"/>
            <a:ext cx="3013075" cy="461724"/>
          </a:xfrm>
          <a:prstGeom prst="rect">
            <a:avLst/>
          </a:prstGeom>
        </p:spPr>
        <p:txBody>
          <a:bodyPr vert="horz" lIns="92501" tIns="46250" rIns="92501" bIns="46250" rtlCol="0" anchor="b"/>
          <a:lstStyle>
            <a:lvl1pPr algn="l">
              <a:defRPr sz="1200"/>
            </a:lvl1pPr>
          </a:lstStyle>
          <a:p>
            <a:endParaRPr lang="en-US"/>
          </a:p>
        </p:txBody>
      </p:sp>
      <p:sp>
        <p:nvSpPr>
          <p:cNvPr id="7" name="Slide Number Placeholder 6"/>
          <p:cNvSpPr>
            <a:spLocks noGrp="1"/>
          </p:cNvSpPr>
          <p:nvPr>
            <p:ph type="sldNum" sz="quarter" idx="5"/>
          </p:nvPr>
        </p:nvSpPr>
        <p:spPr>
          <a:xfrm>
            <a:off x="3938566" y="8771161"/>
            <a:ext cx="3013075" cy="461724"/>
          </a:xfrm>
          <a:prstGeom prst="rect">
            <a:avLst/>
          </a:prstGeom>
        </p:spPr>
        <p:txBody>
          <a:bodyPr vert="horz" lIns="92501" tIns="46250" rIns="92501" bIns="46250" rtlCol="0" anchor="b"/>
          <a:lstStyle>
            <a:lvl1pPr algn="r">
              <a:defRPr sz="1200"/>
            </a:lvl1pPr>
          </a:lstStyle>
          <a:p>
            <a:fld id="{99FB0C46-8679-42A0-BB8D-FA4AFB96295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B2BD05E-0917-4170-BF2D-E3FB4D5BD48D}" type="datetime1">
              <a:rPr lang="en-US" smtClean="0"/>
              <a:pPr/>
              <a:t>12/16/2016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972C09-6D73-415D-89D3-CEEC0702A39C}" type="datetime1">
              <a:rPr lang="en-US" smtClean="0"/>
              <a:pPr/>
              <a:t>12/16/2016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24B15B-438F-47E4-B883-C77848122A1A}" type="datetime1">
              <a:rPr lang="en-US" smtClean="0"/>
              <a:pPr/>
              <a:t>12/16/2016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C2015D-206A-4941-B491-8545FEAF8E52}" type="datetime1">
              <a:rPr lang="en-US" smtClean="0"/>
              <a:pPr/>
              <a:t>12/16/2016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1889807-E70E-4CC6-A7E9-EB936F6E1A26}" type="datetime1">
              <a:rPr lang="en-US" smtClean="0"/>
              <a:pPr/>
              <a:t>12/16/2016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6AF56D-F1B1-4C86-A989-6C9CB932B9A8}" type="datetime1">
              <a:rPr lang="en-US" smtClean="0"/>
              <a:pPr/>
              <a:t>12/16/2016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8CE4955-733B-4608-9D07-31AF02ADAF87}" type="datetime1">
              <a:rPr lang="en-US" smtClean="0"/>
              <a:pPr/>
              <a:t>12/16/2016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4B040EF-6F41-4371-94FA-A09908044226}" type="datetime1">
              <a:rPr lang="en-US" smtClean="0"/>
              <a:pPr/>
              <a:t>12/16/2016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031919-F45D-4302-AA76-8735909EF82D}" type="datetime1">
              <a:rPr lang="en-US" smtClean="0"/>
              <a:pPr/>
              <a:t>12/16/2016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43F8080F-DB2E-401C-9F8A-1CD02F06F16C}" type="datetime1">
              <a:rPr lang="en-US" smtClean="0"/>
              <a:pPr/>
              <a:t>12/16/2016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44BEA88-65AC-4337-BD24-BDDF390058B4}" type="datetime1">
              <a:rPr lang="en-US" smtClean="0"/>
              <a:pPr/>
              <a:t>12/16/2016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CDC5D27-A2CA-424E-9AAD-CBF660C0D581}" type="datetime1">
              <a:rPr lang="en-US" smtClean="0"/>
              <a:pPr/>
              <a:t>12/16/2016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3.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3.bin"/><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8.wmf"/><Relationship Id="rId5" Type="http://schemas.openxmlformats.org/officeDocument/2006/relationships/oleObject" Target="../embeddings/oleObject6.bin"/><Relationship Id="rId10" Type="http://schemas.openxmlformats.org/officeDocument/2006/relationships/image" Target="../media/image10.wmf"/><Relationship Id="rId4" Type="http://schemas.openxmlformats.org/officeDocument/2006/relationships/image" Target="../media/image7.wmf"/><Relationship Id="rId9" Type="http://schemas.openxmlformats.org/officeDocument/2006/relationships/oleObject" Target="../embeddings/oleObject8.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2.wmf"/><Relationship Id="rId5" Type="http://schemas.openxmlformats.org/officeDocument/2006/relationships/oleObject" Target="../embeddings/oleObject10.bin"/><Relationship Id="rId4" Type="http://schemas.openxmlformats.org/officeDocument/2006/relationships/image" Target="../media/image11.wmf"/></Relationships>
</file>

<file path=ppt/slides/_rels/slide7.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oleObject" Target="../embeddings/oleObject11.bin"/><Relationship Id="rId7"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4.wmf"/><Relationship Id="rId5" Type="http://schemas.openxmlformats.org/officeDocument/2006/relationships/oleObject" Target="../embeddings/oleObject12.bin"/><Relationship Id="rId10" Type="http://schemas.openxmlformats.org/officeDocument/2006/relationships/image" Target="../media/image16.wmf"/><Relationship Id="rId4" Type="http://schemas.openxmlformats.org/officeDocument/2006/relationships/image" Target="../media/image13.wmf"/><Relationship Id="rId9" Type="http://schemas.openxmlformats.org/officeDocument/2006/relationships/oleObject" Target="../embeddings/oleObject1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68962"/>
          </a:xfrm>
        </p:spPr>
        <p:txBody>
          <a:bodyPr/>
          <a:lstStyle/>
          <a:p>
            <a:r>
              <a:rPr lang="en-US" dirty="0" smtClean="0"/>
              <a:t>Amine II. Reactions</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3345" y="576865"/>
            <a:ext cx="8229600" cy="5092891"/>
          </a:xfrm>
        </p:spPr>
        <p:txBody>
          <a:bodyPr>
            <a:normAutofit/>
          </a:bodyPr>
          <a:lstStyle/>
          <a:p>
            <a:r>
              <a:rPr lang="en-US" sz="1600" dirty="0" smtClean="0"/>
              <a:t>amines are </a:t>
            </a:r>
            <a:r>
              <a:rPr lang="en-US" sz="1600" dirty="0" err="1" smtClean="0"/>
              <a:t>Brønsted</a:t>
            </a:r>
            <a:r>
              <a:rPr lang="en-US" sz="1600" dirty="0" smtClean="0"/>
              <a:t> and Lewis bases</a:t>
            </a:r>
          </a:p>
          <a:p>
            <a:r>
              <a:rPr lang="en-US" sz="1600" dirty="0" smtClean="0"/>
              <a:t>Amines are basic because they possess a pair of unshared electron create an electron density around the nitrogen atom.</a:t>
            </a:r>
          </a:p>
          <a:p>
            <a:r>
              <a:rPr lang="en-US" sz="1600" dirty="0" smtClean="0"/>
              <a:t>Amine are more basic than water and less basic than hydroxide ion:</a:t>
            </a:r>
          </a:p>
          <a:p>
            <a:r>
              <a:rPr lang="en-US" sz="1600" dirty="0" smtClean="0"/>
              <a:t>    </a:t>
            </a:r>
            <a:r>
              <a:rPr lang="en-US" sz="1600" dirty="0" smtClean="0"/>
              <a:t>The larger K</a:t>
            </a:r>
            <a:r>
              <a:rPr lang="en-US" sz="1100" dirty="0" smtClean="0"/>
              <a:t>b</a:t>
            </a:r>
            <a:r>
              <a:rPr lang="en-US" sz="1600" dirty="0" smtClean="0"/>
              <a:t>, the stronger the base. </a:t>
            </a:r>
          </a:p>
          <a:p>
            <a:r>
              <a:rPr lang="en-US" sz="1600" dirty="0"/>
              <a:t>Groups that donate or supply electrons will increase the basicity of amines while groups that decrease the electron density around the nitrogen decrease the basicity of the molecule. For alkyl amines in the gas phase, the order of base strength is given below</a:t>
            </a:r>
            <a:r>
              <a:rPr lang="en-US" sz="1600" dirty="0" smtClean="0"/>
              <a:t>:</a:t>
            </a:r>
          </a:p>
          <a:p>
            <a:pPr fontAlgn="b"/>
            <a:r>
              <a:rPr lang="en-US" sz="1600" b="1" dirty="0" smtClean="0"/>
              <a:t>(</a:t>
            </a:r>
            <a:r>
              <a:rPr lang="en-US" sz="1600" dirty="0"/>
              <a:t>CH</a:t>
            </a:r>
            <a:r>
              <a:rPr lang="en-US" sz="1600" baseline="-25000" dirty="0"/>
              <a:t>3</a:t>
            </a:r>
            <a:r>
              <a:rPr lang="en-US" sz="1600" dirty="0"/>
              <a:t>)</a:t>
            </a:r>
            <a:r>
              <a:rPr lang="en-US" sz="1600" baseline="-25000" dirty="0"/>
              <a:t>3</a:t>
            </a:r>
            <a:r>
              <a:rPr lang="en-US" sz="1600" dirty="0"/>
              <a:t> N &gt; (CH</a:t>
            </a:r>
            <a:r>
              <a:rPr lang="en-US" sz="1600" baseline="-25000" dirty="0"/>
              <a:t>3</a:t>
            </a:r>
            <a:r>
              <a:rPr lang="en-US" sz="1600" dirty="0"/>
              <a:t>)</a:t>
            </a:r>
            <a:r>
              <a:rPr lang="en-US" sz="1600" baseline="-25000" dirty="0"/>
              <a:t>2</a:t>
            </a:r>
            <a:r>
              <a:rPr lang="en-US" sz="1600" dirty="0"/>
              <a:t>NH &gt; CH</a:t>
            </a:r>
            <a:r>
              <a:rPr lang="en-US" sz="1600" baseline="-25000" dirty="0"/>
              <a:t>3</a:t>
            </a:r>
            <a:r>
              <a:rPr lang="en-US" sz="1600" dirty="0"/>
              <a:t>NH</a:t>
            </a:r>
            <a:r>
              <a:rPr lang="en-US" sz="1600" baseline="-25000" dirty="0"/>
              <a:t>2</a:t>
            </a:r>
            <a:r>
              <a:rPr lang="en-US" sz="1600" dirty="0"/>
              <a:t> &gt;NH</a:t>
            </a:r>
            <a:r>
              <a:rPr lang="en-US" sz="1600" baseline="-25000" dirty="0"/>
              <a:t>3</a:t>
            </a:r>
            <a:r>
              <a:rPr lang="en-US" sz="1600" dirty="0"/>
              <a:t> </a:t>
            </a:r>
          </a:p>
          <a:p>
            <a:pPr fontAlgn="t"/>
            <a:r>
              <a:rPr lang="en-US" sz="1600" dirty="0" smtClean="0"/>
              <a:t>Most                                          </a:t>
            </a:r>
            <a:r>
              <a:rPr lang="en-US" sz="1600" dirty="0"/>
              <a:t>least</a:t>
            </a:r>
          </a:p>
          <a:p>
            <a:pPr fontAlgn="t"/>
            <a:r>
              <a:rPr lang="en-US" sz="1600" dirty="0" smtClean="0"/>
              <a:t>Basic                                          </a:t>
            </a:r>
            <a:r>
              <a:rPr lang="en-US" sz="1600" dirty="0" err="1"/>
              <a:t>basic</a:t>
            </a:r>
            <a:endParaRPr lang="en-US" sz="1600" dirty="0"/>
          </a:p>
          <a:p>
            <a:pPr fontAlgn="t"/>
            <a:endParaRPr lang="en-US" sz="1600" dirty="0" smtClean="0"/>
          </a:p>
          <a:p>
            <a:r>
              <a:rPr lang="en-US" sz="1600" dirty="0" smtClean="0"/>
              <a:t>Effect </a:t>
            </a:r>
            <a:r>
              <a:rPr lang="en-US" sz="1600" dirty="0"/>
              <a:t>of substituent on </a:t>
            </a:r>
            <a:r>
              <a:rPr lang="en-US" sz="1600" dirty="0" err="1"/>
              <a:t>bascicity</a:t>
            </a:r>
            <a:r>
              <a:rPr lang="en-US" sz="1600" dirty="0"/>
              <a:t> of aromatic amines</a:t>
            </a:r>
          </a:p>
          <a:p>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a:t>
            </a:fld>
            <a:endParaRPr lang="en-US"/>
          </a:p>
        </p:txBody>
      </p:sp>
      <p:sp>
        <p:nvSpPr>
          <p:cNvPr id="4" name="Title 3"/>
          <p:cNvSpPr>
            <a:spLocks noGrp="1"/>
          </p:cNvSpPr>
          <p:nvPr>
            <p:ph type="title"/>
          </p:nvPr>
        </p:nvSpPr>
        <p:spPr>
          <a:xfrm>
            <a:off x="457200" y="304800"/>
            <a:ext cx="8229600" cy="533400"/>
          </a:xfrm>
        </p:spPr>
        <p:txBody>
          <a:bodyPr>
            <a:normAutofit fontScale="90000"/>
          </a:bodyPr>
          <a:lstStyle/>
          <a:p>
            <a:r>
              <a:rPr lang="en-US" sz="2700" dirty="0" smtClean="0"/>
              <a:t>1- Basicity of amines</a:t>
            </a:r>
            <a:r>
              <a:rPr lang="en-US" dirty="0" smtClean="0"/>
              <a:t/>
            </a:r>
            <a:br>
              <a:rPr lang="en-US" dirty="0" smtClean="0"/>
            </a:br>
            <a:endParaRPr lang="en-US" dirty="0"/>
          </a:p>
        </p:txBody>
      </p:sp>
      <p:graphicFrame>
        <p:nvGraphicFramePr>
          <p:cNvPr id="7" name="Object 2"/>
          <p:cNvGraphicFramePr>
            <a:graphicFrameLocks noChangeAspect="1"/>
          </p:cNvGraphicFramePr>
          <p:nvPr>
            <p:extLst>
              <p:ext uri="{D42A27DB-BD31-4B8C-83A1-F6EECF244321}">
                <p14:modId xmlns:p14="http://schemas.microsoft.com/office/powerpoint/2010/main" val="2421726970"/>
              </p:ext>
            </p:extLst>
          </p:nvPr>
        </p:nvGraphicFramePr>
        <p:xfrm>
          <a:off x="2690972" y="4383881"/>
          <a:ext cx="5956300" cy="2206625"/>
        </p:xfrm>
        <a:graphic>
          <a:graphicData uri="http://schemas.openxmlformats.org/presentationml/2006/ole">
            <mc:AlternateContent xmlns:mc="http://schemas.openxmlformats.org/markup-compatibility/2006">
              <mc:Choice xmlns:v="urn:schemas-microsoft-com:vml" Requires="v">
                <p:oleObj spid="_x0000_s1035" name="ChemSketch" r:id="rId3" imgW="5955840" imgH="2206800" progId="ACD.ChemSketch.20">
                  <p:embed/>
                </p:oleObj>
              </mc:Choice>
              <mc:Fallback>
                <p:oleObj name="ChemSketch" r:id="rId3" imgW="5955840" imgH="2206800" progId="ACD.ChemSketch.20">
                  <p:embed/>
                  <p:pic>
                    <p:nvPicPr>
                      <p:cNvPr id="1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0972" y="4383881"/>
                        <a:ext cx="5956300" cy="220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940491"/>
          </a:xfrm>
        </p:spPr>
        <p:txBody>
          <a:bodyPr>
            <a:normAutofit/>
          </a:bodyPr>
          <a:lstStyle/>
          <a:p>
            <a:r>
              <a:rPr lang="en-US" sz="1600" dirty="0"/>
              <a:t>Amine can react with an alkyl halide to yield Quaternary ammonium halide. </a:t>
            </a:r>
          </a:p>
          <a:p>
            <a:pPr marL="109728" indent="0">
              <a:buNone/>
            </a:pPr>
            <a:endParaRPr lang="en-US" sz="1600" dirty="0" smtClean="0"/>
          </a:p>
          <a:p>
            <a:endParaRPr lang="en-US" sz="1600" dirty="0" smtClean="0"/>
          </a:p>
          <a:p>
            <a:r>
              <a:rPr lang="en-US" sz="1600" dirty="0" smtClean="0"/>
              <a:t>Quaternary ammonium halide react with silver oxide to yield quaternary ammonium hydroxide and silver halide precipitate.</a:t>
            </a:r>
          </a:p>
          <a:p>
            <a:endParaRPr lang="en-US" sz="1600" dirty="0" smtClean="0"/>
          </a:p>
          <a:p>
            <a:endParaRPr lang="en-US" sz="1600" dirty="0" smtClean="0"/>
          </a:p>
          <a:p>
            <a:r>
              <a:rPr lang="en-US" sz="1600" dirty="0" smtClean="0"/>
              <a:t>When quaternary ammonium hydroxide heated to 120C or higher,  it decompose to water, a tertiary amine and </a:t>
            </a:r>
            <a:r>
              <a:rPr lang="en-US" sz="1600" dirty="0" err="1" smtClean="0"/>
              <a:t>alkene.this</a:t>
            </a:r>
            <a:r>
              <a:rPr lang="en-US" sz="1600" dirty="0" smtClean="0"/>
              <a:t> reaction called Hofmann elimination.</a:t>
            </a:r>
          </a:p>
          <a:p>
            <a:pPr>
              <a:buNone/>
            </a:pPr>
            <a:endParaRPr lang="en-US" sz="16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3</a:t>
            </a:fld>
            <a:endParaRPr lang="en-US"/>
          </a:p>
        </p:txBody>
      </p:sp>
      <p:sp>
        <p:nvSpPr>
          <p:cNvPr id="4" name="Title 3"/>
          <p:cNvSpPr>
            <a:spLocks noGrp="1"/>
          </p:cNvSpPr>
          <p:nvPr>
            <p:ph type="title"/>
          </p:nvPr>
        </p:nvSpPr>
        <p:spPr>
          <a:xfrm>
            <a:off x="457200" y="274638"/>
            <a:ext cx="8458200" cy="792162"/>
          </a:xfrm>
        </p:spPr>
        <p:txBody>
          <a:bodyPr>
            <a:normAutofit fontScale="90000"/>
          </a:bodyPr>
          <a:lstStyle/>
          <a:p>
            <a:r>
              <a:rPr lang="en-US" sz="2400" dirty="0"/>
              <a:t>2</a:t>
            </a:r>
            <a:r>
              <a:rPr lang="en-US" sz="2400" dirty="0" smtClean="0"/>
              <a:t>- </a:t>
            </a:r>
            <a:r>
              <a:rPr lang="en-US" sz="2400" dirty="0" smtClean="0"/>
              <a:t>Salt formation: Hofmann elimination of quaternary                       ammonium salt</a:t>
            </a:r>
            <a:endParaRPr lang="en-US" sz="2400" dirty="0"/>
          </a:p>
        </p:txBody>
      </p:sp>
      <p:graphicFrame>
        <p:nvGraphicFramePr>
          <p:cNvPr id="18435" name="Object 3"/>
          <p:cNvGraphicFramePr>
            <a:graphicFrameLocks noChangeAspect="1"/>
          </p:cNvGraphicFramePr>
          <p:nvPr/>
        </p:nvGraphicFramePr>
        <p:xfrm>
          <a:off x="3124200" y="2514600"/>
          <a:ext cx="2816225" cy="539750"/>
        </p:xfrm>
        <a:graphic>
          <a:graphicData uri="http://schemas.openxmlformats.org/presentationml/2006/ole">
            <mc:AlternateContent xmlns:mc="http://schemas.openxmlformats.org/markup-compatibility/2006">
              <mc:Choice xmlns:v="urn:schemas-microsoft-com:vml" Requires="v">
                <p:oleObj spid="_x0000_s18451" name="ChemSketch" r:id="rId3" imgW="2816280" imgH="539640" progId="ACD.ChemSketch.20">
                  <p:embed/>
                </p:oleObj>
              </mc:Choice>
              <mc:Fallback>
                <p:oleObj name="ChemSketch" r:id="rId3" imgW="2816280" imgH="539640" progId="ACD.ChemSketch.20">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200" y="2514600"/>
                        <a:ext cx="2816225" cy="53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8436" name="Object 4"/>
          <p:cNvGraphicFramePr>
            <a:graphicFrameLocks noChangeAspect="1"/>
          </p:cNvGraphicFramePr>
          <p:nvPr/>
        </p:nvGraphicFramePr>
        <p:xfrm>
          <a:off x="1981200" y="4191000"/>
          <a:ext cx="5870575" cy="1341437"/>
        </p:xfrm>
        <a:graphic>
          <a:graphicData uri="http://schemas.openxmlformats.org/presentationml/2006/ole">
            <mc:AlternateContent xmlns:mc="http://schemas.openxmlformats.org/markup-compatibility/2006">
              <mc:Choice xmlns:v="urn:schemas-microsoft-com:vml" Requires="v">
                <p:oleObj spid="_x0000_s18452" name="ChemSketch" r:id="rId5" imgW="5870520" imgH="1341000" progId="ACD.ChemSketch.20">
                  <p:embed/>
                </p:oleObj>
              </mc:Choice>
              <mc:Fallback>
                <p:oleObj name="ChemSketch" r:id="rId5" imgW="5870520" imgH="1341000" progId="ACD.ChemSketch.20">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81200" y="4191000"/>
                        <a:ext cx="5870575" cy="1341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 name="Object 2"/>
          <p:cNvGraphicFramePr>
            <a:graphicFrameLocks noChangeAspect="1"/>
          </p:cNvGraphicFramePr>
          <p:nvPr>
            <p:extLst>
              <p:ext uri="{D42A27DB-BD31-4B8C-83A1-F6EECF244321}">
                <p14:modId xmlns:p14="http://schemas.microsoft.com/office/powerpoint/2010/main" val="752878960"/>
              </p:ext>
            </p:extLst>
          </p:nvPr>
        </p:nvGraphicFramePr>
        <p:xfrm>
          <a:off x="1643062" y="1377950"/>
          <a:ext cx="5857875" cy="447675"/>
        </p:xfrm>
        <a:graphic>
          <a:graphicData uri="http://schemas.openxmlformats.org/presentationml/2006/ole">
            <mc:AlternateContent xmlns:mc="http://schemas.openxmlformats.org/markup-compatibility/2006">
              <mc:Choice xmlns:v="urn:schemas-microsoft-com:vml" Requires="v">
                <p:oleObj spid="_x0000_s18453" name="ChemSketch" r:id="rId7" imgW="5858280" imgH="448200" progId="ACD.ChemSketch.20">
                  <p:embed/>
                </p:oleObj>
              </mc:Choice>
              <mc:Fallback>
                <p:oleObj name="ChemSketch" r:id="rId7" imgW="5858280" imgH="448200" progId="ACD.ChemSketch.20">
                  <p:embed/>
                  <p:pic>
                    <p:nvPicPr>
                      <p:cNvPr id="19458" name="Object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43062" y="1377950"/>
                        <a:ext cx="5857875" cy="447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4</a:t>
            </a:fld>
            <a:endParaRPr lang="en-US"/>
          </a:p>
        </p:txBody>
      </p:sp>
      <p:pic>
        <p:nvPicPr>
          <p:cNvPr id="21506" name="Picture 2" descr="http://www2.chemistry.msu.edu/faculty/reusch/VirtTxtJml/Images2/hofmnel1.gif"/>
          <p:cNvPicPr>
            <a:picLocks noChangeAspect="1" noChangeArrowheads="1"/>
          </p:cNvPicPr>
          <p:nvPr/>
        </p:nvPicPr>
        <p:blipFill>
          <a:blip r:embed="rId2" cstate="print"/>
          <a:srcRect/>
          <a:stretch>
            <a:fillRect/>
          </a:stretch>
        </p:blipFill>
        <p:spPr bwMode="auto">
          <a:xfrm>
            <a:off x="838200" y="990600"/>
            <a:ext cx="6715125" cy="418147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normAutofit/>
          </a:bodyPr>
          <a:lstStyle/>
          <a:p>
            <a:r>
              <a:rPr lang="en-US" sz="1600" dirty="0" smtClean="0"/>
              <a:t>Ammonia or amine react </a:t>
            </a:r>
            <a:r>
              <a:rPr lang="en-US" sz="1600" dirty="0" smtClean="0"/>
              <a:t>with</a:t>
            </a:r>
          </a:p>
          <a:p>
            <a:r>
              <a:rPr lang="en-US" sz="1600" dirty="0" smtClean="0"/>
              <a:t>A.  </a:t>
            </a:r>
            <a:r>
              <a:rPr lang="en-US" sz="1600" dirty="0" smtClean="0"/>
              <a:t>acid chloride of carboxylic acid to yield amide.</a:t>
            </a:r>
          </a:p>
          <a:p>
            <a:pPr>
              <a:buNone/>
            </a:pPr>
            <a:endParaRPr lang="en-US" sz="1600" dirty="0" smtClean="0"/>
          </a:p>
          <a:p>
            <a:pPr>
              <a:buNone/>
            </a:pPr>
            <a:endParaRPr lang="en-US" sz="1600" dirty="0" smtClean="0"/>
          </a:p>
          <a:p>
            <a:r>
              <a:rPr lang="en-US" sz="1600" dirty="0" smtClean="0"/>
              <a:t>B. Acid </a:t>
            </a:r>
            <a:r>
              <a:rPr lang="en-US" sz="1600" dirty="0" smtClean="0"/>
              <a:t>chloride of sulfonic acid react </a:t>
            </a:r>
            <a:r>
              <a:rPr lang="en-US" sz="1600" dirty="0" smtClean="0"/>
              <a:t>similarly to yield sulfanilamide.</a:t>
            </a:r>
            <a:endParaRPr lang="en-US" sz="1600" dirty="0" smtClean="0"/>
          </a:p>
          <a:p>
            <a:endParaRPr lang="en-US" sz="1600" dirty="0" smtClean="0"/>
          </a:p>
          <a:p>
            <a:endParaRPr lang="en-US" sz="1600" dirty="0" smtClean="0"/>
          </a:p>
          <a:p>
            <a:r>
              <a:rPr lang="en-US" sz="1600" dirty="0" smtClean="0"/>
              <a:t>In similar way primary and secondary amines can react to yield substituted </a:t>
            </a:r>
            <a:r>
              <a:rPr lang="en-US" sz="1600" dirty="0" smtClean="0"/>
              <a:t>amides and sulfanilamide.  </a:t>
            </a:r>
            <a:endParaRPr lang="en-US" sz="1600" dirty="0" smtClean="0"/>
          </a:p>
          <a:p>
            <a:endParaRPr lang="en-US" sz="1600" dirty="0" smtClean="0"/>
          </a:p>
          <a:p>
            <a:endParaRPr lang="en-US" sz="1600" dirty="0" smtClean="0"/>
          </a:p>
          <a:p>
            <a:endParaRPr lang="en-US" sz="1600" dirty="0" smtClean="0"/>
          </a:p>
          <a:p>
            <a:endParaRPr lang="en-US" sz="1600" dirty="0" smtClean="0"/>
          </a:p>
          <a:p>
            <a:pPr>
              <a:buNone/>
            </a:pPr>
            <a:endParaRPr lang="en-US" sz="1600" dirty="0" smtClean="0"/>
          </a:p>
          <a:p>
            <a:endParaRPr lang="en-US" sz="1600" dirty="0" smtClean="0"/>
          </a:p>
          <a:p>
            <a:endParaRPr lang="en-US" sz="1600" dirty="0" smtClean="0"/>
          </a:p>
          <a:p>
            <a:r>
              <a:rPr lang="en-US" sz="1600" dirty="0" smtClean="0"/>
              <a:t>Tertiary amine fail to yield amide</a:t>
            </a:r>
            <a:endParaRPr lang="en-US" sz="16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5</a:t>
            </a:fld>
            <a:endParaRPr lang="en-US"/>
          </a:p>
        </p:txBody>
      </p:sp>
      <p:sp>
        <p:nvSpPr>
          <p:cNvPr id="4" name="Title 3"/>
          <p:cNvSpPr>
            <a:spLocks noGrp="1"/>
          </p:cNvSpPr>
          <p:nvPr>
            <p:ph type="title"/>
          </p:nvPr>
        </p:nvSpPr>
        <p:spPr>
          <a:xfrm>
            <a:off x="457200" y="0"/>
            <a:ext cx="8229600" cy="715962"/>
          </a:xfrm>
        </p:spPr>
        <p:txBody>
          <a:bodyPr>
            <a:normAutofit fontScale="90000"/>
          </a:bodyPr>
          <a:lstStyle/>
          <a:p>
            <a:r>
              <a:rPr lang="en-US" sz="2400" dirty="0"/>
              <a:t>3</a:t>
            </a:r>
            <a:r>
              <a:rPr lang="en-US" sz="2400" dirty="0" smtClean="0"/>
              <a:t>- </a:t>
            </a:r>
            <a:r>
              <a:rPr lang="en-US" sz="2400" dirty="0" smtClean="0"/>
              <a:t>Conversion into </a:t>
            </a:r>
            <a:r>
              <a:rPr lang="en-US" sz="2400" dirty="0"/>
              <a:t>amide and </a:t>
            </a:r>
            <a:r>
              <a:rPr lang="en-US" sz="2400" dirty="0" smtClean="0"/>
              <a:t>sulfanilamide (Sulfa drug)</a:t>
            </a:r>
            <a:endParaRPr lang="en-US" sz="2400" dirty="0"/>
          </a:p>
        </p:txBody>
      </p:sp>
      <p:graphicFrame>
        <p:nvGraphicFramePr>
          <p:cNvPr id="20481" name="Object 1"/>
          <p:cNvGraphicFramePr>
            <a:graphicFrameLocks noChangeAspect="1"/>
          </p:cNvGraphicFramePr>
          <p:nvPr>
            <p:extLst>
              <p:ext uri="{D42A27DB-BD31-4B8C-83A1-F6EECF244321}">
                <p14:modId xmlns:p14="http://schemas.microsoft.com/office/powerpoint/2010/main" val="4162892587"/>
              </p:ext>
            </p:extLst>
          </p:nvPr>
        </p:nvGraphicFramePr>
        <p:xfrm>
          <a:off x="2590800" y="1307909"/>
          <a:ext cx="3213100" cy="287337"/>
        </p:xfrm>
        <a:graphic>
          <a:graphicData uri="http://schemas.openxmlformats.org/presentationml/2006/ole">
            <mc:AlternateContent xmlns:mc="http://schemas.openxmlformats.org/markup-compatibility/2006">
              <mc:Choice xmlns:v="urn:schemas-microsoft-com:vml" Requires="v">
                <p:oleObj spid="_x0000_s20507" name="ChemSketch" r:id="rId3" imgW="3212640" imgH="286560" progId="ACD.ChemSketch.20">
                  <p:embed/>
                </p:oleObj>
              </mc:Choice>
              <mc:Fallback>
                <p:oleObj name="ChemSketch" r:id="rId3" imgW="3212640" imgH="286560" progId="ACD.ChemSketch.20">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0800" y="1307909"/>
                        <a:ext cx="321310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484" name="Object 4"/>
          <p:cNvGraphicFramePr>
            <a:graphicFrameLocks noChangeAspect="1"/>
          </p:cNvGraphicFramePr>
          <p:nvPr>
            <p:extLst>
              <p:ext uri="{D42A27DB-BD31-4B8C-83A1-F6EECF244321}">
                <p14:modId xmlns:p14="http://schemas.microsoft.com/office/powerpoint/2010/main" val="3983096055"/>
              </p:ext>
            </p:extLst>
          </p:nvPr>
        </p:nvGraphicFramePr>
        <p:xfrm>
          <a:off x="1981200" y="2953329"/>
          <a:ext cx="6424612" cy="2743200"/>
        </p:xfrm>
        <a:graphic>
          <a:graphicData uri="http://schemas.openxmlformats.org/presentationml/2006/ole">
            <mc:AlternateContent xmlns:mc="http://schemas.openxmlformats.org/markup-compatibility/2006">
              <mc:Choice xmlns:v="urn:schemas-microsoft-com:vml" Requires="v">
                <p:oleObj spid="_x0000_s20508" name="ChemSketch" r:id="rId5" imgW="6425280" imgH="3090600" progId="ACD.ChemSketch.20">
                  <p:embed/>
                </p:oleObj>
              </mc:Choice>
              <mc:Fallback>
                <p:oleObj name="ChemSketch" r:id="rId5" imgW="6425280" imgH="3090600" progId="ACD.ChemSketch.20">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81200" y="2953329"/>
                        <a:ext cx="6424612" cy="2743200"/>
                      </a:xfrm>
                      <a:prstGeom prst="rect">
                        <a:avLst/>
                      </a:prstGeom>
                      <a:noFill/>
                      <a:ln>
                        <a:noFill/>
                      </a:ln>
                      <a:effectLst/>
                    </p:spPr>
                  </p:pic>
                </p:oleObj>
              </mc:Fallback>
            </mc:AlternateContent>
          </a:graphicData>
        </a:graphic>
      </p:graphicFrame>
      <p:graphicFrame>
        <p:nvGraphicFramePr>
          <p:cNvPr id="20485" name="Object 5"/>
          <p:cNvGraphicFramePr>
            <a:graphicFrameLocks noChangeAspect="1"/>
          </p:cNvGraphicFramePr>
          <p:nvPr/>
        </p:nvGraphicFramePr>
        <p:xfrm>
          <a:off x="3200400" y="5181600"/>
          <a:ext cx="6096000" cy="1858963"/>
        </p:xfrm>
        <a:graphic>
          <a:graphicData uri="http://schemas.openxmlformats.org/presentationml/2006/ole">
            <mc:AlternateContent xmlns:mc="http://schemas.openxmlformats.org/markup-compatibility/2006">
              <mc:Choice xmlns:v="urn:schemas-microsoft-com:vml" Requires="v">
                <p:oleObj spid="_x0000_s20509" name="ChemSketch" r:id="rId7" imgW="6095880" imgH="1859400" progId="ACD.ChemSketch.20">
                  <p:embed/>
                </p:oleObj>
              </mc:Choice>
              <mc:Fallback>
                <p:oleObj name="ChemSketch" r:id="rId7" imgW="6095880" imgH="1859400" progId="ACD.ChemSketch.20">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00400" y="5181600"/>
                        <a:ext cx="6096000" cy="1858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486" name="Object 6"/>
          <p:cNvGraphicFramePr>
            <a:graphicFrameLocks noChangeAspect="1"/>
          </p:cNvGraphicFramePr>
          <p:nvPr>
            <p:extLst>
              <p:ext uri="{D42A27DB-BD31-4B8C-83A1-F6EECF244321}">
                <p14:modId xmlns:p14="http://schemas.microsoft.com/office/powerpoint/2010/main" val="2243169863"/>
              </p:ext>
            </p:extLst>
          </p:nvPr>
        </p:nvGraphicFramePr>
        <p:xfrm>
          <a:off x="2590800" y="2185368"/>
          <a:ext cx="3325813" cy="457200"/>
        </p:xfrm>
        <a:graphic>
          <a:graphicData uri="http://schemas.openxmlformats.org/presentationml/2006/ole">
            <mc:AlternateContent xmlns:mc="http://schemas.openxmlformats.org/markup-compatibility/2006">
              <mc:Choice xmlns:v="urn:schemas-microsoft-com:vml" Requires="v">
                <p:oleObj spid="_x0000_s20510" name="ChemSketch" r:id="rId9" imgW="3325320" imgH="457200" progId="ACD.ChemSketch.20">
                  <p:embed/>
                </p:oleObj>
              </mc:Choice>
              <mc:Fallback>
                <p:oleObj name="ChemSketch" r:id="rId9" imgW="3325320" imgH="457200" progId="ACD.ChemSketch.20">
                  <p:embed/>
                  <p:pic>
                    <p:nvPicPr>
                      <p:cNvPr id="0"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90800" y="2185368"/>
                        <a:ext cx="3325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74638"/>
            <a:ext cx="8229600" cy="4525963"/>
          </a:xfrm>
        </p:spPr>
        <p:txBody>
          <a:bodyPr>
            <a:normAutofit/>
          </a:bodyPr>
          <a:lstStyle/>
          <a:p>
            <a:r>
              <a:rPr lang="en-US" sz="1600" dirty="0" smtClean="0"/>
              <a:t>Sulfonamide are prepared by reaction of </a:t>
            </a:r>
            <a:r>
              <a:rPr lang="en-US" sz="1600" dirty="0" err="1" smtClean="0"/>
              <a:t>sulfonyl</a:t>
            </a:r>
            <a:r>
              <a:rPr lang="en-US" sz="1600" dirty="0" smtClean="0"/>
              <a:t> chloride with ammonia or an amine.</a:t>
            </a:r>
            <a:endParaRPr lang="en-US" sz="16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6</a:t>
            </a:fld>
            <a:endParaRPr lang="en-US"/>
          </a:p>
        </p:txBody>
      </p:sp>
      <p:sp>
        <p:nvSpPr>
          <p:cNvPr id="4" name="Title 3"/>
          <p:cNvSpPr>
            <a:spLocks noGrp="1"/>
          </p:cNvSpPr>
          <p:nvPr>
            <p:ph type="title"/>
          </p:nvPr>
        </p:nvSpPr>
        <p:spPr/>
        <p:txBody>
          <a:bodyPr>
            <a:normAutofit/>
          </a:bodyPr>
          <a:lstStyle/>
          <a:p>
            <a:endParaRPr lang="en-US" sz="2800" dirty="0"/>
          </a:p>
        </p:txBody>
      </p:sp>
      <p:graphicFrame>
        <p:nvGraphicFramePr>
          <p:cNvPr id="22530" name="Object 2"/>
          <p:cNvGraphicFramePr>
            <a:graphicFrameLocks noChangeAspect="1"/>
          </p:cNvGraphicFramePr>
          <p:nvPr>
            <p:extLst>
              <p:ext uri="{D42A27DB-BD31-4B8C-83A1-F6EECF244321}">
                <p14:modId xmlns:p14="http://schemas.microsoft.com/office/powerpoint/2010/main" val="1042246118"/>
              </p:ext>
            </p:extLst>
          </p:nvPr>
        </p:nvGraphicFramePr>
        <p:xfrm>
          <a:off x="2057400" y="555839"/>
          <a:ext cx="5681662" cy="3313113"/>
        </p:xfrm>
        <a:graphic>
          <a:graphicData uri="http://schemas.openxmlformats.org/presentationml/2006/ole">
            <mc:AlternateContent xmlns:mc="http://schemas.openxmlformats.org/markup-compatibility/2006">
              <mc:Choice xmlns:v="urn:schemas-microsoft-com:vml" Requires="v">
                <p:oleObj spid="_x0000_s22537" name="ChemSketch" r:id="rId3" imgW="5916240" imgH="3313080" progId="ACD.ChemSketch.20">
                  <p:embed/>
                </p:oleObj>
              </mc:Choice>
              <mc:Fallback>
                <p:oleObj name="ChemSketch" r:id="rId3" imgW="5916240" imgH="3313080" progId="ACD.ChemSketch.20">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555839"/>
                        <a:ext cx="5681662" cy="3313113"/>
                      </a:xfrm>
                      <a:prstGeom prst="rect">
                        <a:avLst/>
                      </a:prstGeom>
                      <a:noFill/>
                      <a:ln>
                        <a:noFill/>
                      </a:ln>
                      <a:effectLst/>
                    </p:spPr>
                  </p:pic>
                </p:oleObj>
              </mc:Fallback>
            </mc:AlternateContent>
          </a:graphicData>
        </a:graphic>
      </p:graphicFrame>
      <p:sp>
        <p:nvSpPr>
          <p:cNvPr id="5" name="Rectangle 4"/>
          <p:cNvSpPr/>
          <p:nvPr/>
        </p:nvSpPr>
        <p:spPr>
          <a:xfrm>
            <a:off x="914400" y="3949348"/>
            <a:ext cx="4769254" cy="400110"/>
          </a:xfrm>
          <a:prstGeom prst="rect">
            <a:avLst/>
          </a:prstGeom>
        </p:spPr>
        <p:txBody>
          <a:bodyPr wrap="none">
            <a:spAutoFit/>
          </a:bodyPr>
          <a:lstStyle/>
          <a:p>
            <a:r>
              <a:rPr lang="en-US" sz="2000" b="1" dirty="0" smtClean="0"/>
              <a:t>4- Ring </a:t>
            </a:r>
            <a:r>
              <a:rPr lang="en-US" sz="2000" b="1" dirty="0"/>
              <a:t>substitution in aromatic ring</a:t>
            </a:r>
          </a:p>
        </p:txBody>
      </p:sp>
      <p:sp>
        <p:nvSpPr>
          <p:cNvPr id="6" name="Rectangle 5"/>
          <p:cNvSpPr/>
          <p:nvPr/>
        </p:nvSpPr>
        <p:spPr>
          <a:xfrm>
            <a:off x="1189197" y="4349458"/>
            <a:ext cx="7613246" cy="584775"/>
          </a:xfrm>
          <a:prstGeom prst="rect">
            <a:avLst/>
          </a:prstGeom>
        </p:spPr>
        <p:txBody>
          <a:bodyPr wrap="square">
            <a:spAutoFit/>
          </a:bodyPr>
          <a:lstStyle/>
          <a:p>
            <a:r>
              <a:rPr lang="en-US" sz="1600" dirty="0"/>
              <a:t>The NH2, NHR, NR2 groups act as </a:t>
            </a:r>
            <a:r>
              <a:rPr lang="en-US" sz="1600" dirty="0" err="1"/>
              <a:t>powerfull</a:t>
            </a:r>
            <a:r>
              <a:rPr lang="en-US" sz="1600" dirty="0"/>
              <a:t> activators and </a:t>
            </a:r>
            <a:r>
              <a:rPr lang="en-US" sz="1600" dirty="0" err="1"/>
              <a:t>ortho</a:t>
            </a:r>
            <a:r>
              <a:rPr lang="en-US" sz="1600" dirty="0"/>
              <a:t>, para directors in electrophilic aromatic substitution.</a:t>
            </a:r>
            <a:endParaRPr lang="en-US" sz="1600" dirty="0"/>
          </a:p>
        </p:txBody>
      </p:sp>
      <p:graphicFrame>
        <p:nvGraphicFramePr>
          <p:cNvPr id="8" name="Object 2"/>
          <p:cNvGraphicFramePr>
            <a:graphicFrameLocks noChangeAspect="1"/>
          </p:cNvGraphicFramePr>
          <p:nvPr>
            <p:extLst>
              <p:ext uri="{D42A27DB-BD31-4B8C-83A1-F6EECF244321}">
                <p14:modId xmlns:p14="http://schemas.microsoft.com/office/powerpoint/2010/main" val="1215269669"/>
              </p:ext>
            </p:extLst>
          </p:nvPr>
        </p:nvGraphicFramePr>
        <p:xfrm>
          <a:off x="5903263" y="4607353"/>
          <a:ext cx="2520950" cy="2206625"/>
        </p:xfrm>
        <a:graphic>
          <a:graphicData uri="http://schemas.openxmlformats.org/presentationml/2006/ole">
            <mc:AlternateContent xmlns:mc="http://schemas.openxmlformats.org/markup-compatibility/2006">
              <mc:Choice xmlns:v="urn:schemas-microsoft-com:vml" Requires="v">
                <p:oleObj spid="_x0000_s22538" name="ChemSketch" r:id="rId5" imgW="2520720" imgH="2206800" progId="ACD.ChemSketch.20">
                  <p:embed/>
                </p:oleObj>
              </mc:Choice>
              <mc:Fallback>
                <p:oleObj name="ChemSketch" r:id="rId5" imgW="2520720" imgH="2206800" progId="ACD.ChemSketch.20">
                  <p:embed/>
                  <p:pic>
                    <p:nvPicPr>
                      <p:cNvPr id="23554"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03263" y="4607353"/>
                        <a:ext cx="2520950" cy="2206625"/>
                      </a:xfrm>
                      <a:prstGeom prst="rect">
                        <a:avLst/>
                      </a:prstGeom>
                      <a:noFill/>
                      <a:ln>
                        <a:noFill/>
                      </a:ln>
                      <a:effec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638800"/>
          </a:xfrm>
        </p:spPr>
        <p:txBody>
          <a:bodyPr>
            <a:normAutofit/>
          </a:bodyPr>
          <a:lstStyle/>
          <a:p>
            <a:r>
              <a:rPr lang="en-US" sz="1600" dirty="0" smtClean="0"/>
              <a:t>Each class of amine yields a different kind of product in its reaction with nitrous acid HONO.</a:t>
            </a:r>
          </a:p>
          <a:p>
            <a:r>
              <a:rPr lang="en-US" sz="1600" dirty="0" smtClean="0"/>
              <a:t>Primary aromatic amine react to yield </a:t>
            </a:r>
            <a:r>
              <a:rPr lang="en-US" sz="1600" dirty="0" err="1" smtClean="0"/>
              <a:t>diazonium</a:t>
            </a:r>
            <a:r>
              <a:rPr lang="en-US" sz="1600" dirty="0" smtClean="0"/>
              <a:t> salt</a:t>
            </a:r>
          </a:p>
          <a:p>
            <a:endParaRPr lang="en-US" sz="1600" dirty="0" smtClean="0"/>
          </a:p>
          <a:p>
            <a:endParaRPr lang="en-US" sz="1600" dirty="0" smtClean="0"/>
          </a:p>
          <a:p>
            <a:endParaRPr lang="en-US" sz="1600" dirty="0" smtClean="0"/>
          </a:p>
          <a:p>
            <a:endParaRPr lang="en-US" sz="1600" dirty="0" smtClean="0"/>
          </a:p>
          <a:p>
            <a:r>
              <a:rPr lang="en-US" sz="1600" dirty="0" smtClean="0"/>
              <a:t>Primary aliphatic amine react to yield </a:t>
            </a:r>
            <a:r>
              <a:rPr lang="en-US" sz="1600" dirty="0" err="1" smtClean="0"/>
              <a:t>diazonium</a:t>
            </a:r>
            <a:r>
              <a:rPr lang="en-US" sz="1600" dirty="0" smtClean="0"/>
              <a:t> salt (unstable) and break down to yield mixture of compounds.</a:t>
            </a:r>
          </a:p>
          <a:p>
            <a:endParaRPr lang="en-US" sz="1600" dirty="0" smtClean="0"/>
          </a:p>
          <a:p>
            <a:endParaRPr lang="en-US" sz="1600" dirty="0" smtClean="0"/>
          </a:p>
          <a:p>
            <a:r>
              <a:rPr lang="en-US" sz="1600" dirty="0" smtClean="0"/>
              <a:t>Secondary aromatic or aliphatic amines react with </a:t>
            </a:r>
            <a:r>
              <a:rPr lang="en-US" sz="1600" dirty="0" err="1" smtClean="0"/>
              <a:t>nitous</a:t>
            </a:r>
            <a:r>
              <a:rPr lang="en-US" sz="1600" dirty="0" smtClean="0"/>
              <a:t> acid to yield</a:t>
            </a:r>
          </a:p>
          <a:p>
            <a:pPr>
              <a:buNone/>
            </a:pPr>
            <a:r>
              <a:rPr lang="en-US" sz="1600" dirty="0" smtClean="0"/>
              <a:t>     N- </a:t>
            </a:r>
            <a:r>
              <a:rPr lang="en-US" sz="1600" dirty="0" err="1" smtClean="0"/>
              <a:t>nitrosoamides</a:t>
            </a:r>
            <a:r>
              <a:rPr lang="en-US" sz="1600" dirty="0" smtClean="0"/>
              <a:t>.</a:t>
            </a:r>
          </a:p>
          <a:p>
            <a:pPr>
              <a:buNone/>
            </a:pPr>
            <a:endParaRPr lang="en-US" sz="1600" dirty="0" smtClean="0"/>
          </a:p>
          <a:p>
            <a:pPr>
              <a:buNone/>
            </a:pPr>
            <a:endParaRPr lang="en-US" sz="1600" dirty="0" smtClean="0"/>
          </a:p>
          <a:p>
            <a:r>
              <a:rPr lang="en-US" sz="1600" dirty="0" smtClean="0"/>
              <a:t>Tertiary aromatic amine undergo ring substitution (</a:t>
            </a:r>
            <a:r>
              <a:rPr lang="en-US" sz="1600" dirty="0" err="1" smtClean="0"/>
              <a:t>nitosation</a:t>
            </a:r>
            <a:r>
              <a:rPr lang="en-US" sz="1600" dirty="0" smtClean="0"/>
              <a:t>)</a:t>
            </a:r>
          </a:p>
          <a:p>
            <a:endParaRPr lang="en-US" sz="16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7</a:t>
            </a:fld>
            <a:endParaRPr lang="en-US"/>
          </a:p>
        </p:txBody>
      </p:sp>
      <p:sp>
        <p:nvSpPr>
          <p:cNvPr id="4" name="Title 3"/>
          <p:cNvSpPr>
            <a:spLocks noGrp="1"/>
          </p:cNvSpPr>
          <p:nvPr>
            <p:ph type="title"/>
          </p:nvPr>
        </p:nvSpPr>
        <p:spPr/>
        <p:txBody>
          <a:bodyPr>
            <a:normAutofit/>
          </a:bodyPr>
          <a:lstStyle/>
          <a:p>
            <a:r>
              <a:rPr lang="en-US" sz="2400" dirty="0" smtClean="0"/>
              <a:t>5</a:t>
            </a:r>
            <a:r>
              <a:rPr lang="en-US" sz="2400" dirty="0" smtClean="0"/>
              <a:t>- </a:t>
            </a:r>
            <a:r>
              <a:rPr lang="en-US" sz="2400" dirty="0" smtClean="0"/>
              <a:t>Reaction with nitrous acid</a:t>
            </a:r>
            <a:endParaRPr lang="en-US" sz="2400" dirty="0"/>
          </a:p>
        </p:txBody>
      </p:sp>
      <p:graphicFrame>
        <p:nvGraphicFramePr>
          <p:cNvPr id="24578" name="Object 2"/>
          <p:cNvGraphicFramePr>
            <a:graphicFrameLocks noChangeAspect="1"/>
          </p:cNvGraphicFramePr>
          <p:nvPr/>
        </p:nvGraphicFramePr>
        <p:xfrm>
          <a:off x="2362200" y="1828800"/>
          <a:ext cx="3727450" cy="1249363"/>
        </p:xfrm>
        <a:graphic>
          <a:graphicData uri="http://schemas.openxmlformats.org/presentationml/2006/ole">
            <mc:AlternateContent xmlns:mc="http://schemas.openxmlformats.org/markup-compatibility/2006">
              <mc:Choice xmlns:v="urn:schemas-microsoft-com:vml" Requires="v">
                <p:oleObj spid="_x0000_s24602" name="ChemSketch" r:id="rId3" imgW="3727800" imgH="1249560" progId="ACD.ChemSketch.20">
                  <p:embed/>
                </p:oleObj>
              </mc:Choice>
              <mc:Fallback>
                <p:oleObj name="ChemSketch" r:id="rId3" imgW="3727800" imgH="1249560" progId="ACD.ChemSketch.20">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1828800"/>
                        <a:ext cx="3727450" cy="1249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579" name="Object 3"/>
          <p:cNvGraphicFramePr>
            <a:graphicFrameLocks noChangeAspect="1"/>
          </p:cNvGraphicFramePr>
          <p:nvPr/>
        </p:nvGraphicFramePr>
        <p:xfrm>
          <a:off x="1981200" y="3505200"/>
          <a:ext cx="5943600" cy="612775"/>
        </p:xfrm>
        <a:graphic>
          <a:graphicData uri="http://schemas.openxmlformats.org/presentationml/2006/ole">
            <mc:AlternateContent xmlns:mc="http://schemas.openxmlformats.org/markup-compatibility/2006">
              <mc:Choice xmlns:v="urn:schemas-microsoft-com:vml" Requires="v">
                <p:oleObj spid="_x0000_s24603" name="ChemSketch" r:id="rId5" imgW="5943600" imgH="612720" progId="ACD.ChemSketch.20">
                  <p:embed/>
                </p:oleObj>
              </mc:Choice>
              <mc:Fallback>
                <p:oleObj name="ChemSketch" r:id="rId5" imgW="5943600" imgH="612720" progId="ACD.ChemSketch.20">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81200" y="3505200"/>
                        <a:ext cx="5943600" cy="61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580" name="Object 4"/>
          <p:cNvGraphicFramePr>
            <a:graphicFrameLocks noChangeAspect="1"/>
          </p:cNvGraphicFramePr>
          <p:nvPr/>
        </p:nvGraphicFramePr>
        <p:xfrm>
          <a:off x="1828800" y="4495800"/>
          <a:ext cx="5849937" cy="746125"/>
        </p:xfrm>
        <a:graphic>
          <a:graphicData uri="http://schemas.openxmlformats.org/presentationml/2006/ole">
            <mc:AlternateContent xmlns:mc="http://schemas.openxmlformats.org/markup-compatibility/2006">
              <mc:Choice xmlns:v="urn:schemas-microsoft-com:vml" Requires="v">
                <p:oleObj spid="_x0000_s24604" name="ChemSketch" r:id="rId7" imgW="5849280" imgH="746640" progId="ACD.ChemSketch.20">
                  <p:embed/>
                </p:oleObj>
              </mc:Choice>
              <mc:Fallback>
                <p:oleObj name="ChemSketch" r:id="rId7" imgW="5849280" imgH="746640" progId="ACD.ChemSketch.20">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28800" y="4495800"/>
                        <a:ext cx="5849937" cy="74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581" name="Object 5"/>
          <p:cNvGraphicFramePr>
            <a:graphicFrameLocks noChangeAspect="1"/>
          </p:cNvGraphicFramePr>
          <p:nvPr/>
        </p:nvGraphicFramePr>
        <p:xfrm>
          <a:off x="4114800" y="5791200"/>
          <a:ext cx="2520950" cy="850900"/>
        </p:xfrm>
        <a:graphic>
          <a:graphicData uri="http://schemas.openxmlformats.org/presentationml/2006/ole">
            <mc:AlternateContent xmlns:mc="http://schemas.openxmlformats.org/markup-compatibility/2006">
              <mc:Choice xmlns:v="urn:schemas-microsoft-com:vml" Requires="v">
                <p:oleObj spid="_x0000_s24605" name="ChemSketch" r:id="rId9" imgW="2520720" imgH="850320" progId="ACD.ChemSketch.20">
                  <p:embed/>
                </p:oleObj>
              </mc:Choice>
              <mc:Fallback>
                <p:oleObj name="ChemSketch" r:id="rId9" imgW="2520720" imgH="850320" progId="ACD.ChemSketch.20">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14800" y="5791200"/>
                        <a:ext cx="2520950"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359</TotalTime>
  <Words>374</Words>
  <Application>Microsoft Office PowerPoint</Application>
  <PresentationFormat>On-screen Show (4:3)</PresentationFormat>
  <Paragraphs>62</Paragraphs>
  <Slides>7</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7</vt:i4>
      </vt:variant>
    </vt:vector>
  </HeadingPairs>
  <TitlesOfParts>
    <vt:vector size="15" baseType="lpstr">
      <vt:lpstr>Calibri</vt:lpstr>
      <vt:lpstr>Lucida Sans Unicode</vt:lpstr>
      <vt:lpstr>Verdana</vt:lpstr>
      <vt:lpstr>Wingdings 2</vt:lpstr>
      <vt:lpstr>Wingdings 3</vt:lpstr>
      <vt:lpstr>Concourse</vt:lpstr>
      <vt:lpstr>ChemSketch</vt:lpstr>
      <vt:lpstr>ACD/ChemSketch</vt:lpstr>
      <vt:lpstr>Amine II. Reactions</vt:lpstr>
      <vt:lpstr>1- Basicity of amines </vt:lpstr>
      <vt:lpstr>2- Salt formation: Hofmann elimination of quaternary                       ammonium salt</vt:lpstr>
      <vt:lpstr>PowerPoint Presentation</vt:lpstr>
      <vt:lpstr>3- Conversion into amide and sulfanilamide (Sulfa drug)</vt:lpstr>
      <vt:lpstr>PowerPoint Presentation</vt:lpstr>
      <vt:lpstr>5- Reaction with nitrous acid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Amine II. Reactions</dc:title>
  <dc:creator>hp</dc:creator>
  <cp:lastModifiedBy>Chemistry</cp:lastModifiedBy>
  <cp:revision>54</cp:revision>
  <dcterms:created xsi:type="dcterms:W3CDTF">2006-08-16T00:00:00Z</dcterms:created>
  <dcterms:modified xsi:type="dcterms:W3CDTF">2016-12-16T14:58:17Z</dcterms:modified>
</cp:coreProperties>
</file>