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60" r:id="rId5"/>
    <p:sldId id="261" r:id="rId6"/>
    <p:sldId id="262" r:id="rId7"/>
    <p:sldId id="264" r:id="rId8"/>
    <p:sldId id="265" r:id="rId9"/>
    <p:sldId id="266" r:id="rId10"/>
  </p:sldIdLst>
  <p:sldSz cx="9144000" cy="6858000" type="screen4x3"/>
  <p:notesSz cx="6953250" cy="9234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724"/>
          </a:xfrm>
          <a:prstGeom prst="rect">
            <a:avLst/>
          </a:prstGeom>
        </p:spPr>
        <p:txBody>
          <a:bodyPr vert="horz" lIns="92501" tIns="46250" rIns="92501" bIns="46250" rtlCol="0"/>
          <a:lstStyle>
            <a:lvl1pPr algn="l">
              <a:defRPr sz="1200"/>
            </a:lvl1pPr>
          </a:lstStyle>
          <a:p>
            <a:endParaRPr lang="en-US"/>
          </a:p>
        </p:txBody>
      </p:sp>
      <p:sp>
        <p:nvSpPr>
          <p:cNvPr id="3" name="Date Placeholder 2"/>
          <p:cNvSpPr>
            <a:spLocks noGrp="1"/>
          </p:cNvSpPr>
          <p:nvPr>
            <p:ph type="dt" idx="1"/>
          </p:nvPr>
        </p:nvSpPr>
        <p:spPr>
          <a:xfrm>
            <a:off x="3938566" y="0"/>
            <a:ext cx="3013075" cy="461724"/>
          </a:xfrm>
          <a:prstGeom prst="rect">
            <a:avLst/>
          </a:prstGeom>
        </p:spPr>
        <p:txBody>
          <a:bodyPr vert="horz" lIns="92501" tIns="46250" rIns="92501" bIns="46250" rtlCol="0"/>
          <a:lstStyle>
            <a:lvl1pPr algn="r">
              <a:defRPr sz="1200"/>
            </a:lvl1pPr>
          </a:lstStyle>
          <a:p>
            <a:fld id="{BF8690BC-5F1E-435F-BF70-1F70CB42AD53}" type="datetimeFigureOut">
              <a:rPr lang="en-US" smtClean="0"/>
              <a:pPr/>
              <a:t>12/16/2016</a:t>
            </a:fld>
            <a:endParaRPr lang="en-US"/>
          </a:p>
        </p:txBody>
      </p:sp>
      <p:sp>
        <p:nvSpPr>
          <p:cNvPr id="4" name="Slide Image Placeholder 3"/>
          <p:cNvSpPr>
            <a:spLocks noGrp="1" noRot="1" noChangeAspect="1"/>
          </p:cNvSpPr>
          <p:nvPr>
            <p:ph type="sldImg" idx="2"/>
          </p:nvPr>
        </p:nvSpPr>
        <p:spPr>
          <a:xfrm>
            <a:off x="1166813" y="692150"/>
            <a:ext cx="4619625" cy="3463925"/>
          </a:xfrm>
          <a:prstGeom prst="rect">
            <a:avLst/>
          </a:prstGeom>
          <a:noFill/>
          <a:ln w="12700">
            <a:solidFill>
              <a:prstClr val="black"/>
            </a:solidFill>
          </a:ln>
        </p:spPr>
        <p:txBody>
          <a:bodyPr vert="horz" lIns="92501" tIns="46250" rIns="92501" bIns="46250" rtlCol="0" anchor="ctr"/>
          <a:lstStyle/>
          <a:p>
            <a:endParaRPr lang="en-US"/>
          </a:p>
        </p:txBody>
      </p:sp>
      <p:sp>
        <p:nvSpPr>
          <p:cNvPr id="5" name="Notes Placeholder 4"/>
          <p:cNvSpPr>
            <a:spLocks noGrp="1"/>
          </p:cNvSpPr>
          <p:nvPr>
            <p:ph type="body" sz="quarter" idx="3"/>
          </p:nvPr>
        </p:nvSpPr>
        <p:spPr>
          <a:xfrm>
            <a:off x="695325" y="4386382"/>
            <a:ext cx="5562600" cy="4155520"/>
          </a:xfrm>
          <a:prstGeom prst="rect">
            <a:avLst/>
          </a:prstGeom>
        </p:spPr>
        <p:txBody>
          <a:bodyPr vert="horz" lIns="92501" tIns="46250" rIns="92501" bIns="462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1161"/>
            <a:ext cx="3013075" cy="461724"/>
          </a:xfrm>
          <a:prstGeom prst="rect">
            <a:avLst/>
          </a:prstGeom>
        </p:spPr>
        <p:txBody>
          <a:bodyPr vert="horz" lIns="92501" tIns="46250" rIns="92501" bIns="46250" rtlCol="0" anchor="b"/>
          <a:lstStyle>
            <a:lvl1pPr algn="l">
              <a:defRPr sz="1200"/>
            </a:lvl1pPr>
          </a:lstStyle>
          <a:p>
            <a:endParaRPr lang="en-US"/>
          </a:p>
        </p:txBody>
      </p:sp>
      <p:sp>
        <p:nvSpPr>
          <p:cNvPr id="7" name="Slide Number Placeholder 6"/>
          <p:cNvSpPr>
            <a:spLocks noGrp="1"/>
          </p:cNvSpPr>
          <p:nvPr>
            <p:ph type="sldNum" sz="quarter" idx="5"/>
          </p:nvPr>
        </p:nvSpPr>
        <p:spPr>
          <a:xfrm>
            <a:off x="3938566" y="8771161"/>
            <a:ext cx="3013075" cy="461724"/>
          </a:xfrm>
          <a:prstGeom prst="rect">
            <a:avLst/>
          </a:prstGeom>
        </p:spPr>
        <p:txBody>
          <a:bodyPr vert="horz" lIns="92501" tIns="46250" rIns="92501" bIns="46250" rtlCol="0" anchor="b"/>
          <a:lstStyle>
            <a:lvl1pPr algn="r">
              <a:defRPr sz="1200"/>
            </a:lvl1pPr>
          </a:lstStyle>
          <a:p>
            <a:fld id="{A5EDD7A9-90B5-4C1A-8E8E-DDD0E4B41E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E3B329F-C1E5-406B-9EAE-A070D6D2AD6D}" type="datetime1">
              <a:rPr lang="en-US" smtClean="0"/>
              <a:pPr/>
              <a:t>12/16/2016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8AC566-BBDD-4C33-97E0-43B07408EA82}" type="datetime1">
              <a:rPr lang="en-US" smtClean="0"/>
              <a:pPr/>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D2BE6D-6BDF-48A3-8F27-E73BB8768A06}" type="datetime1">
              <a:rPr lang="en-US" smtClean="0"/>
              <a:pPr/>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3797AE-F68C-46C4-BC86-2805A7553018}" type="datetime1">
              <a:rPr lang="en-US" smtClean="0"/>
              <a:pPr/>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08207F-854A-4B2F-8E61-8BAA8E276E71}" type="datetime1">
              <a:rPr lang="en-US" smtClean="0"/>
              <a:pPr/>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A2236D-449E-439C-86CB-4626BC33540D}" type="datetime1">
              <a:rPr lang="en-US" smtClean="0"/>
              <a:pPr/>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C80C22-654E-4393-A5B8-9FE9027E9E2D}" type="datetime1">
              <a:rPr lang="en-US" smtClean="0"/>
              <a:pPr/>
              <a:t>12/16/2016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7A9FF56-7167-4412-8627-7EF0FF3060AA}" type="datetime1">
              <a:rPr lang="en-US" smtClean="0"/>
              <a:pPr/>
              <a:t>12/16/2016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C7B5F-6862-420F-8BC7-B4D78D7838AB}" type="datetime1">
              <a:rPr lang="en-US" smtClean="0"/>
              <a:pPr/>
              <a:t>12/16/2016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CFEC6743-6AFF-40FC-911C-2D5768CD61CA}" type="datetime1">
              <a:rPr lang="en-US" smtClean="0"/>
              <a:pPr/>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8EAF9D6-B370-4B6E-943C-5AF75171A7CC}" type="datetime1">
              <a:rPr lang="en-US" smtClean="0"/>
              <a:pPr/>
              <a:t>12/16/2016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A0B2E2-F60F-437C-AFD7-DA166A21B30C}" type="datetime1">
              <a:rPr lang="en-US" smtClean="0"/>
              <a:pPr/>
              <a:t>12/16/2016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hyperlink" Target="http://www2.chemistry.msu.edu/faculty/reusch/VirtTxtJml/suppmnt1.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7.bin"/><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9.bin"/><Relationship Id="rId4" Type="http://schemas.openxmlformats.org/officeDocument/2006/relationships/image" Target="../media/image12.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4.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15000"/>
          </a:xfrm>
        </p:spPr>
        <p:txBody>
          <a:bodyPr>
            <a:normAutofit/>
          </a:bodyPr>
          <a:lstStyle/>
          <a:p>
            <a:r>
              <a:rPr lang="en-US" sz="2000" b="1" dirty="0" smtClean="0"/>
              <a:t>Classification of amines</a:t>
            </a:r>
          </a:p>
          <a:p>
            <a:r>
              <a:rPr lang="en-US" sz="1600" dirty="0" smtClean="0"/>
              <a:t>Amines are classified as primary, secondary, or tertiary based upon the number of carbon-containing groups that are attached to the nitrogen atom. Those amine compounds that have only one group attached to the nitrogen atom are primary, while those with two or three groups attached to the nitrogen atom are secondary and tertiary, respectively</a:t>
            </a:r>
            <a:r>
              <a:rPr lang="en-US" sz="1800" dirty="0" smtClean="0"/>
              <a:t>.</a:t>
            </a:r>
          </a:p>
          <a:p>
            <a:pPr>
              <a:buNone/>
            </a:pPr>
            <a:endParaRPr lang="en-US" dirty="0" smtClean="0"/>
          </a:p>
          <a:p>
            <a:endParaRPr lang="en-US" dirty="0" smtClean="0"/>
          </a:p>
          <a:p>
            <a:endParaRPr lang="en-US" sz="1600" dirty="0" smtClean="0"/>
          </a:p>
          <a:p>
            <a:r>
              <a:rPr lang="en-US" sz="1600" dirty="0" smtClean="0"/>
              <a:t>In </a:t>
            </a:r>
            <a:r>
              <a:rPr lang="en-US" sz="1600" dirty="0" smtClean="0"/>
              <a:t>aliphatic amine the IUPAC System, apply the following rules to name amines:</a:t>
            </a:r>
          </a:p>
          <a:p>
            <a:pPr>
              <a:buNone/>
            </a:pPr>
            <a:r>
              <a:rPr lang="en-US" sz="1600" dirty="0" smtClean="0"/>
              <a:t>1- Pick out the longest continuous chain of carbon atoms. The parent name comes from the </a:t>
            </a:r>
            <a:r>
              <a:rPr lang="en-US" sz="1600" dirty="0" err="1" smtClean="0"/>
              <a:t>alkane</a:t>
            </a:r>
            <a:r>
              <a:rPr lang="en-US" sz="1600" dirty="0" smtClean="0"/>
              <a:t> of the same number of carbons.</a:t>
            </a:r>
          </a:p>
          <a:p>
            <a:pPr>
              <a:buNone/>
            </a:pPr>
            <a:r>
              <a:rPr lang="en-US" sz="1600" dirty="0" smtClean="0"/>
              <a:t>2- Change the -e of the </a:t>
            </a:r>
            <a:r>
              <a:rPr lang="en-US" sz="1600" dirty="0" err="1" smtClean="0"/>
              <a:t>alkane</a:t>
            </a:r>
            <a:r>
              <a:rPr lang="en-US" sz="1600" dirty="0" smtClean="0"/>
              <a:t> to “amine.”</a:t>
            </a:r>
          </a:p>
          <a:p>
            <a:endParaRPr lang="en-US" dirty="0" smtClean="0"/>
          </a:p>
          <a:p>
            <a:endParaRPr lang="en-US" dirty="0"/>
          </a:p>
        </p:txBody>
      </p:sp>
      <p:sp>
        <p:nvSpPr>
          <p:cNvPr id="2" name="Title 1"/>
          <p:cNvSpPr>
            <a:spLocks noGrp="1"/>
          </p:cNvSpPr>
          <p:nvPr>
            <p:ph type="title"/>
          </p:nvPr>
        </p:nvSpPr>
        <p:spPr>
          <a:xfrm>
            <a:off x="457200" y="274638"/>
            <a:ext cx="8229600" cy="639762"/>
          </a:xfrm>
        </p:spPr>
        <p:txBody>
          <a:bodyPr>
            <a:normAutofit/>
          </a:bodyPr>
          <a:lstStyle/>
          <a:p>
            <a:r>
              <a:rPr lang="en-US" sz="2400" b="1" dirty="0" smtClean="0"/>
              <a:t>Chemistry of Amines</a:t>
            </a:r>
            <a:endParaRPr lang="en-US" sz="2400" dirty="0"/>
          </a:p>
        </p:txBody>
      </p:sp>
      <p:pic>
        <p:nvPicPr>
          <p:cNvPr id="4" name="Picture 3" descr="23175_nce001.jpg"/>
          <p:cNvPicPr>
            <a:picLocks noChangeAspect="1"/>
          </p:cNvPicPr>
          <p:nvPr/>
        </p:nvPicPr>
        <p:blipFill>
          <a:blip r:embed="rId2" cstate="print"/>
          <a:stretch>
            <a:fillRect/>
          </a:stretch>
        </p:blipFill>
        <p:spPr>
          <a:xfrm>
            <a:off x="2819400" y="2514600"/>
            <a:ext cx="4259580" cy="899160"/>
          </a:xfrm>
          <a:prstGeom prst="rect">
            <a:avLst/>
          </a:prstGeom>
        </p:spPr>
      </p:pic>
      <p:pic>
        <p:nvPicPr>
          <p:cNvPr id="5" name="Picture 4" descr="23177_nce003.jpg"/>
          <p:cNvPicPr>
            <a:picLocks noChangeAspect="1"/>
          </p:cNvPicPr>
          <p:nvPr/>
        </p:nvPicPr>
        <p:blipFill>
          <a:blip r:embed="rId3" cstate="print"/>
          <a:stretch>
            <a:fillRect/>
          </a:stretch>
        </p:blipFill>
        <p:spPr>
          <a:xfrm>
            <a:off x="3276600" y="5336713"/>
            <a:ext cx="3345180" cy="830580"/>
          </a:xfrm>
          <a:prstGeom prst="rect">
            <a:avLst/>
          </a:prstGeom>
        </p:spPr>
      </p:pic>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Footer Placeholder 6"/>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1"/>
            <a:ext cx="8229600" cy="4800600"/>
          </a:xfrm>
        </p:spPr>
        <p:txBody>
          <a:bodyPr>
            <a:normAutofit/>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Salts </a:t>
            </a:r>
            <a:r>
              <a:rPr lang="en-US" sz="2000" dirty="0" smtClean="0"/>
              <a:t>of amines named by replacing </a:t>
            </a:r>
            <a:r>
              <a:rPr lang="en-US" sz="2000" i="1" dirty="0" smtClean="0"/>
              <a:t> - amine by ammonium (or aniline by </a:t>
            </a:r>
            <a:r>
              <a:rPr lang="en-US" sz="2000" i="1" dirty="0" err="1" smtClean="0"/>
              <a:t>anilinium</a:t>
            </a:r>
            <a:r>
              <a:rPr lang="en-US" sz="2000" i="1" dirty="0" smtClean="0"/>
              <a:t>) </a:t>
            </a:r>
            <a:r>
              <a:rPr lang="en-US" sz="2000" dirty="0" smtClean="0"/>
              <a:t>and adding the name of the anion </a:t>
            </a:r>
          </a:p>
          <a:p>
            <a:pPr>
              <a:buNone/>
            </a:pPr>
            <a:r>
              <a:rPr lang="en-US" sz="2000" dirty="0" smtClean="0"/>
              <a:t>    ( chloride, nitrate, sulfate …. etc)</a:t>
            </a:r>
            <a:endParaRPr lang="en-US" sz="2000" dirty="0"/>
          </a:p>
        </p:txBody>
      </p:sp>
      <p:sp>
        <p:nvSpPr>
          <p:cNvPr id="2" name="Title 1"/>
          <p:cNvSpPr>
            <a:spLocks noGrp="1"/>
          </p:cNvSpPr>
          <p:nvPr>
            <p:ph type="title"/>
          </p:nvPr>
        </p:nvSpPr>
        <p:spPr>
          <a:xfrm>
            <a:off x="533400" y="-571500"/>
            <a:ext cx="8229600" cy="1143000"/>
          </a:xfrm>
        </p:spPr>
        <p:txBody>
          <a:bodyPr/>
          <a:lstStyle/>
          <a:p>
            <a:endParaRPr lang="en-US" dirty="0"/>
          </a:p>
        </p:txBody>
      </p:sp>
      <p:pic>
        <p:nvPicPr>
          <p:cNvPr id="7" name="Picture 6" descr="aminomen.bmp"/>
          <p:cNvPicPr>
            <a:picLocks noChangeAspect="1"/>
          </p:cNvPicPr>
          <p:nvPr/>
        </p:nvPicPr>
        <p:blipFill>
          <a:blip r:embed="rId3" cstate="print"/>
          <a:stretch>
            <a:fillRect/>
          </a:stretch>
        </p:blipFill>
        <p:spPr>
          <a:xfrm>
            <a:off x="914400" y="762000"/>
            <a:ext cx="7428572" cy="1600200"/>
          </a:xfrm>
          <a:prstGeom prst="rect">
            <a:avLst/>
          </a:prstGeom>
        </p:spPr>
      </p:pic>
      <p:graphicFrame>
        <p:nvGraphicFramePr>
          <p:cNvPr id="1028" name="Object 4"/>
          <p:cNvGraphicFramePr>
            <a:graphicFrameLocks noChangeAspect="1"/>
          </p:cNvGraphicFramePr>
          <p:nvPr>
            <p:extLst>
              <p:ext uri="{D42A27DB-BD31-4B8C-83A1-F6EECF244321}">
                <p14:modId xmlns:p14="http://schemas.microsoft.com/office/powerpoint/2010/main" val="1604692045"/>
              </p:ext>
            </p:extLst>
          </p:nvPr>
        </p:nvGraphicFramePr>
        <p:xfrm>
          <a:off x="1981200" y="3886200"/>
          <a:ext cx="5605463" cy="788987"/>
        </p:xfrm>
        <a:graphic>
          <a:graphicData uri="http://schemas.openxmlformats.org/presentationml/2006/ole">
            <mc:AlternateContent xmlns:mc="http://schemas.openxmlformats.org/markup-compatibility/2006">
              <mc:Choice xmlns:v="urn:schemas-microsoft-com:vml" Requires="v">
                <p:oleObj spid="_x0000_s1030" name="ChemSketch" r:id="rId4" imgW="5605200" imgH="789480" progId="ACD.ChemSketch.20">
                  <p:embed/>
                </p:oleObj>
              </mc:Choice>
              <mc:Fallback>
                <p:oleObj name="ChemSketch" r:id="rId4" imgW="5605200" imgH="789480" progId="ACD.ChemSketch.20">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3886200"/>
                        <a:ext cx="5605463" cy="788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Footer Placeholder 9"/>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1"/>
            <a:ext cx="8229600" cy="3276599"/>
          </a:xfrm>
        </p:spPr>
        <p:txBody>
          <a:bodyPr>
            <a:normAutofit/>
          </a:bodyPr>
          <a:lstStyle/>
          <a:p>
            <a:r>
              <a:rPr lang="en-US" sz="1800" b="1" dirty="0" smtClean="0"/>
              <a:t>Boiling Point and Water Solubility</a:t>
            </a:r>
          </a:p>
          <a:p>
            <a:pPr algn="just"/>
            <a:r>
              <a:rPr lang="en-US" sz="1600" dirty="0" smtClean="0"/>
              <a:t>It is instructive to compare the boiling points and water solubility of amines with those of corresponding alcohols and ethers. The dominant factor here is </a:t>
            </a:r>
            <a:r>
              <a:rPr lang="en-US" sz="1600" dirty="0" smtClean="0">
                <a:hlinkClick r:id="rId2" action="ppaction://hlinkfile"/>
              </a:rPr>
              <a:t>hydrogen bonding</a:t>
            </a:r>
            <a:r>
              <a:rPr lang="en-US" sz="1600" dirty="0" smtClean="0"/>
              <a:t>, and the first table below documents the powerful intermolecular attraction that results from -O-H---O- hydrogen bonding in alcohols (light blue columns). Corresponding -N-H---N- hydrogen bonding is weaker, as the lower boiling points of similarly sized amines (light green columns) demonstrate. </a:t>
            </a:r>
            <a:r>
              <a:rPr lang="en-US" sz="1600" dirty="0" err="1" smtClean="0"/>
              <a:t>Alkanes</a:t>
            </a:r>
            <a:r>
              <a:rPr lang="en-US" sz="1600" dirty="0" smtClean="0"/>
              <a:t> provide reference compounds in which hydrogen bonding is not possible.</a:t>
            </a:r>
          </a:p>
          <a:p>
            <a:endParaRPr lang="en-US" dirty="0"/>
          </a:p>
        </p:txBody>
      </p:sp>
      <p:sp>
        <p:nvSpPr>
          <p:cNvPr id="2" name="Title 1"/>
          <p:cNvSpPr>
            <a:spLocks noGrp="1"/>
          </p:cNvSpPr>
          <p:nvPr>
            <p:ph type="title"/>
          </p:nvPr>
        </p:nvSpPr>
        <p:spPr>
          <a:xfrm>
            <a:off x="381000" y="152400"/>
            <a:ext cx="8229600" cy="1676400"/>
          </a:xfrm>
        </p:spPr>
        <p:txBody>
          <a:bodyPr>
            <a:normAutofit/>
          </a:bodyPr>
          <a:lstStyle/>
          <a:p>
            <a:pPr algn="l"/>
            <a:r>
              <a:rPr lang="en-US" sz="2700" b="1" dirty="0" smtClean="0"/>
              <a:t>Physical Properties of Amines</a:t>
            </a:r>
            <a:r>
              <a:rPr lang="en-US" b="1" dirty="0" smtClean="0"/>
              <a:t/>
            </a:r>
            <a:br>
              <a:rPr lang="en-US" b="1" dirty="0" smtClean="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82104094"/>
              </p:ext>
            </p:extLst>
          </p:nvPr>
        </p:nvGraphicFramePr>
        <p:xfrm>
          <a:off x="1065372" y="3539014"/>
          <a:ext cx="6629399" cy="1013460"/>
        </p:xfrm>
        <a:graphic>
          <a:graphicData uri="http://schemas.openxmlformats.org/drawingml/2006/table">
            <a:tbl>
              <a:tblPr/>
              <a:tblGrid>
                <a:gridCol w="947057">
                  <a:extLst>
                    <a:ext uri="{9D8B030D-6E8A-4147-A177-3AD203B41FA5}">
                      <a16:colId xmlns:a16="http://schemas.microsoft.com/office/drawing/2014/main" val="20000"/>
                    </a:ext>
                  </a:extLst>
                </a:gridCol>
                <a:gridCol w="947057">
                  <a:extLst>
                    <a:ext uri="{9D8B030D-6E8A-4147-A177-3AD203B41FA5}">
                      <a16:colId xmlns:a16="http://schemas.microsoft.com/office/drawing/2014/main" val="20001"/>
                    </a:ext>
                  </a:extLst>
                </a:gridCol>
                <a:gridCol w="947057">
                  <a:extLst>
                    <a:ext uri="{9D8B030D-6E8A-4147-A177-3AD203B41FA5}">
                      <a16:colId xmlns:a16="http://schemas.microsoft.com/office/drawing/2014/main" val="20002"/>
                    </a:ext>
                  </a:extLst>
                </a:gridCol>
                <a:gridCol w="947057">
                  <a:extLst>
                    <a:ext uri="{9D8B030D-6E8A-4147-A177-3AD203B41FA5}">
                      <a16:colId xmlns:a16="http://schemas.microsoft.com/office/drawing/2014/main" val="20003"/>
                    </a:ext>
                  </a:extLst>
                </a:gridCol>
                <a:gridCol w="947057">
                  <a:extLst>
                    <a:ext uri="{9D8B030D-6E8A-4147-A177-3AD203B41FA5}">
                      <a16:colId xmlns:a16="http://schemas.microsoft.com/office/drawing/2014/main" val="20004"/>
                    </a:ext>
                  </a:extLst>
                </a:gridCol>
                <a:gridCol w="947057">
                  <a:extLst>
                    <a:ext uri="{9D8B030D-6E8A-4147-A177-3AD203B41FA5}">
                      <a16:colId xmlns:a16="http://schemas.microsoft.com/office/drawing/2014/main" val="20005"/>
                    </a:ext>
                  </a:extLst>
                </a:gridCol>
                <a:gridCol w="947057">
                  <a:extLst>
                    <a:ext uri="{9D8B030D-6E8A-4147-A177-3AD203B41FA5}">
                      <a16:colId xmlns:a16="http://schemas.microsoft.com/office/drawing/2014/main" val="20006"/>
                    </a:ext>
                  </a:extLst>
                </a:gridCol>
              </a:tblGrid>
              <a:tr h="152400">
                <a:tc>
                  <a:txBody>
                    <a:bodyPr/>
                    <a:lstStyle/>
                    <a:p>
                      <a:r>
                        <a:rPr lang="en-US" sz="1100" dirty="0">
                          <a:solidFill>
                            <a:srgbClr val="000000"/>
                          </a:solidFill>
                          <a:latin typeface="Arial"/>
                        </a:rPr>
                        <a:t>Compound</a:t>
                      </a:r>
                    </a:p>
                  </a:txBody>
                  <a:tcPr marL="57150" marR="57150" marT="57150" marB="57150" anchor="ctr">
                    <a:lnL>
                      <a:noFill/>
                    </a:lnL>
                    <a:lnR>
                      <a:noFill/>
                    </a:lnR>
                    <a:lnT>
                      <a:noFill/>
                    </a:lnT>
                    <a:lnB>
                      <a:noFill/>
                    </a:lnB>
                    <a:solidFill>
                      <a:srgbClr val="EEEEEE"/>
                    </a:solidFill>
                  </a:tcPr>
                </a:tc>
                <a:tc>
                  <a:txBody>
                    <a:bodyPr/>
                    <a:lstStyle/>
                    <a:p>
                      <a:r>
                        <a:rPr lang="en-US" sz="1100">
                          <a:solidFill>
                            <a:srgbClr val="000000"/>
                          </a:solidFill>
                          <a:latin typeface="Arial"/>
                        </a:rPr>
                        <a:t>CH</a:t>
                      </a:r>
                      <a:r>
                        <a:rPr lang="en-US" sz="1100" baseline="-25000">
                          <a:solidFill>
                            <a:srgbClr val="000000"/>
                          </a:solidFill>
                          <a:latin typeface="Arial"/>
                        </a:rPr>
                        <a:t>3</a:t>
                      </a:r>
                      <a:r>
                        <a:rPr lang="en-US" sz="1100">
                          <a:solidFill>
                            <a:srgbClr val="000000"/>
                          </a:solidFill>
                          <a:latin typeface="Arial"/>
                        </a:rPr>
                        <a:t>CH</a:t>
                      </a:r>
                      <a:r>
                        <a:rPr lang="en-US" sz="1100" baseline="-25000">
                          <a:solidFill>
                            <a:srgbClr val="000000"/>
                          </a:solidFill>
                          <a:latin typeface="Arial"/>
                        </a:rPr>
                        <a:t>3</a:t>
                      </a:r>
                      <a:endParaRPr lang="en-US" sz="1100">
                        <a:solidFill>
                          <a:srgbClr val="000000"/>
                        </a:solidFill>
                        <a:latin typeface="Arial"/>
                      </a:endParaRPr>
                    </a:p>
                  </a:txBody>
                  <a:tcPr marL="57150" marR="57150" marT="57150" marB="57150" anchor="ctr">
                    <a:lnL>
                      <a:noFill/>
                    </a:lnL>
                    <a:lnR>
                      <a:noFill/>
                    </a:lnR>
                    <a:lnT>
                      <a:noFill/>
                    </a:lnT>
                    <a:lnB>
                      <a:noFill/>
                    </a:lnB>
                    <a:solidFill>
                      <a:srgbClr val="FFFFFF"/>
                    </a:solidFill>
                  </a:tcPr>
                </a:tc>
                <a:tc>
                  <a:txBody>
                    <a:bodyPr/>
                    <a:lstStyle/>
                    <a:p>
                      <a:r>
                        <a:rPr lang="en-US" sz="1100">
                          <a:solidFill>
                            <a:srgbClr val="000000"/>
                          </a:solidFill>
                          <a:latin typeface="Arial"/>
                        </a:rPr>
                        <a:t>CH</a:t>
                      </a:r>
                      <a:r>
                        <a:rPr lang="en-US" sz="1100" baseline="-25000">
                          <a:solidFill>
                            <a:srgbClr val="000000"/>
                          </a:solidFill>
                          <a:latin typeface="Arial"/>
                        </a:rPr>
                        <a:t>3</a:t>
                      </a:r>
                      <a:r>
                        <a:rPr lang="en-US" sz="1100">
                          <a:solidFill>
                            <a:srgbClr val="000000"/>
                          </a:solidFill>
                          <a:latin typeface="Arial"/>
                        </a:rPr>
                        <a:t>OH</a:t>
                      </a:r>
                    </a:p>
                  </a:txBody>
                  <a:tcPr marL="57150" marR="57150" marT="57150" marB="57150" anchor="ctr">
                    <a:lnL>
                      <a:noFill/>
                    </a:lnL>
                    <a:lnR>
                      <a:noFill/>
                    </a:lnR>
                    <a:lnT>
                      <a:noFill/>
                    </a:lnT>
                    <a:lnB>
                      <a:noFill/>
                    </a:lnB>
                    <a:solidFill>
                      <a:srgbClr val="DDEEFF"/>
                    </a:solidFill>
                  </a:tcPr>
                </a:tc>
                <a:tc>
                  <a:txBody>
                    <a:bodyPr/>
                    <a:lstStyle/>
                    <a:p>
                      <a:r>
                        <a:rPr lang="en-US" sz="1100">
                          <a:solidFill>
                            <a:srgbClr val="000000"/>
                          </a:solidFill>
                          <a:latin typeface="Arial"/>
                        </a:rPr>
                        <a:t>CH</a:t>
                      </a:r>
                      <a:r>
                        <a:rPr lang="en-US" sz="1100" baseline="-25000">
                          <a:solidFill>
                            <a:srgbClr val="000000"/>
                          </a:solidFill>
                          <a:latin typeface="Arial"/>
                        </a:rPr>
                        <a:t>3</a:t>
                      </a:r>
                      <a:r>
                        <a:rPr lang="en-US" sz="1100">
                          <a:solidFill>
                            <a:srgbClr val="000000"/>
                          </a:solidFill>
                          <a:latin typeface="Arial"/>
                        </a:rPr>
                        <a:t>NH</a:t>
                      </a:r>
                      <a:r>
                        <a:rPr lang="en-US" sz="1100" baseline="-25000">
                          <a:solidFill>
                            <a:srgbClr val="000000"/>
                          </a:solidFill>
                          <a:latin typeface="Arial"/>
                        </a:rPr>
                        <a:t>2</a:t>
                      </a:r>
                      <a:endParaRPr lang="en-US" sz="1100">
                        <a:solidFill>
                          <a:srgbClr val="000000"/>
                        </a:solidFill>
                        <a:latin typeface="Arial"/>
                      </a:endParaRPr>
                    </a:p>
                  </a:txBody>
                  <a:tcPr marL="57150" marR="57150" marT="57150" marB="57150" anchor="ctr">
                    <a:lnL>
                      <a:noFill/>
                    </a:lnL>
                    <a:lnR>
                      <a:noFill/>
                    </a:lnR>
                    <a:lnT>
                      <a:noFill/>
                    </a:lnT>
                    <a:lnB>
                      <a:noFill/>
                    </a:lnB>
                    <a:solidFill>
                      <a:srgbClr val="DDFFDD"/>
                    </a:solidFill>
                  </a:tcPr>
                </a:tc>
                <a:tc>
                  <a:txBody>
                    <a:bodyPr/>
                    <a:lstStyle/>
                    <a:p>
                      <a:r>
                        <a:rPr lang="en-US" sz="1100">
                          <a:solidFill>
                            <a:srgbClr val="000000"/>
                          </a:solidFill>
                          <a:latin typeface="Arial"/>
                        </a:rPr>
                        <a:t>CH</a:t>
                      </a:r>
                      <a:r>
                        <a:rPr lang="en-US" sz="1100" baseline="-25000">
                          <a:solidFill>
                            <a:srgbClr val="000000"/>
                          </a:solidFill>
                          <a:latin typeface="Arial"/>
                        </a:rPr>
                        <a:t>3</a:t>
                      </a:r>
                      <a:r>
                        <a:rPr lang="en-US" sz="1100">
                          <a:solidFill>
                            <a:srgbClr val="000000"/>
                          </a:solidFill>
                          <a:latin typeface="Arial"/>
                        </a:rPr>
                        <a:t>CH</a:t>
                      </a:r>
                      <a:r>
                        <a:rPr lang="en-US" sz="1100" baseline="-25000">
                          <a:solidFill>
                            <a:srgbClr val="000000"/>
                          </a:solidFill>
                          <a:latin typeface="Arial"/>
                        </a:rPr>
                        <a:t>2</a:t>
                      </a:r>
                      <a:r>
                        <a:rPr lang="en-US" sz="1100">
                          <a:solidFill>
                            <a:srgbClr val="000000"/>
                          </a:solidFill>
                          <a:latin typeface="Arial"/>
                        </a:rPr>
                        <a:t>CH</a:t>
                      </a:r>
                      <a:r>
                        <a:rPr lang="en-US" sz="1100" baseline="-25000">
                          <a:solidFill>
                            <a:srgbClr val="000000"/>
                          </a:solidFill>
                          <a:latin typeface="Arial"/>
                        </a:rPr>
                        <a:t>3</a:t>
                      </a:r>
                      <a:endParaRPr lang="en-US" sz="1100">
                        <a:solidFill>
                          <a:srgbClr val="000000"/>
                        </a:solidFill>
                        <a:latin typeface="Arial"/>
                      </a:endParaRPr>
                    </a:p>
                  </a:txBody>
                  <a:tcPr marL="57150" marR="57150" marT="57150" marB="57150" anchor="ctr">
                    <a:lnL>
                      <a:noFill/>
                    </a:lnL>
                    <a:lnR>
                      <a:noFill/>
                    </a:lnR>
                    <a:lnT>
                      <a:noFill/>
                    </a:lnT>
                    <a:lnB>
                      <a:noFill/>
                    </a:lnB>
                    <a:solidFill>
                      <a:srgbClr val="FFFFFF"/>
                    </a:solidFill>
                  </a:tcPr>
                </a:tc>
                <a:tc>
                  <a:txBody>
                    <a:bodyPr/>
                    <a:lstStyle/>
                    <a:p>
                      <a:r>
                        <a:rPr lang="en-US" sz="1100">
                          <a:solidFill>
                            <a:srgbClr val="000000"/>
                          </a:solidFill>
                          <a:latin typeface="Arial"/>
                        </a:rPr>
                        <a:t>CH</a:t>
                      </a:r>
                      <a:r>
                        <a:rPr lang="en-US" sz="1100" baseline="-25000">
                          <a:solidFill>
                            <a:srgbClr val="000000"/>
                          </a:solidFill>
                          <a:latin typeface="Arial"/>
                        </a:rPr>
                        <a:t>3</a:t>
                      </a:r>
                      <a:r>
                        <a:rPr lang="en-US" sz="1100">
                          <a:solidFill>
                            <a:srgbClr val="000000"/>
                          </a:solidFill>
                          <a:latin typeface="Arial"/>
                        </a:rPr>
                        <a:t>CH</a:t>
                      </a:r>
                      <a:r>
                        <a:rPr lang="en-US" sz="1100" baseline="-25000">
                          <a:solidFill>
                            <a:srgbClr val="000000"/>
                          </a:solidFill>
                          <a:latin typeface="Arial"/>
                        </a:rPr>
                        <a:t>2</a:t>
                      </a:r>
                      <a:r>
                        <a:rPr lang="en-US" sz="1100">
                          <a:solidFill>
                            <a:srgbClr val="000000"/>
                          </a:solidFill>
                          <a:latin typeface="Arial"/>
                        </a:rPr>
                        <a:t>OH</a:t>
                      </a:r>
                    </a:p>
                  </a:txBody>
                  <a:tcPr marL="57150" marR="57150" marT="57150" marB="57150" anchor="ctr">
                    <a:lnL>
                      <a:noFill/>
                    </a:lnL>
                    <a:lnR>
                      <a:noFill/>
                    </a:lnR>
                    <a:lnT>
                      <a:noFill/>
                    </a:lnT>
                    <a:lnB>
                      <a:noFill/>
                    </a:lnB>
                    <a:solidFill>
                      <a:srgbClr val="DDEEFF"/>
                    </a:solidFill>
                  </a:tcPr>
                </a:tc>
                <a:tc>
                  <a:txBody>
                    <a:bodyPr/>
                    <a:lstStyle/>
                    <a:p>
                      <a:r>
                        <a:rPr lang="en-US" sz="1100">
                          <a:solidFill>
                            <a:srgbClr val="000000"/>
                          </a:solidFill>
                          <a:latin typeface="Arial"/>
                        </a:rPr>
                        <a:t>CH</a:t>
                      </a:r>
                      <a:r>
                        <a:rPr lang="en-US" sz="1100" baseline="-25000">
                          <a:solidFill>
                            <a:srgbClr val="000000"/>
                          </a:solidFill>
                          <a:latin typeface="Arial"/>
                        </a:rPr>
                        <a:t>3</a:t>
                      </a:r>
                      <a:r>
                        <a:rPr lang="en-US" sz="1100">
                          <a:solidFill>
                            <a:srgbClr val="000000"/>
                          </a:solidFill>
                          <a:latin typeface="Arial"/>
                        </a:rPr>
                        <a:t>CH</a:t>
                      </a:r>
                      <a:r>
                        <a:rPr lang="en-US" sz="1100" baseline="-25000">
                          <a:solidFill>
                            <a:srgbClr val="000000"/>
                          </a:solidFill>
                          <a:latin typeface="Arial"/>
                        </a:rPr>
                        <a:t>2</a:t>
                      </a:r>
                      <a:r>
                        <a:rPr lang="en-US" sz="1100">
                          <a:solidFill>
                            <a:srgbClr val="000000"/>
                          </a:solidFill>
                          <a:latin typeface="Arial"/>
                        </a:rPr>
                        <a:t>NH</a:t>
                      </a:r>
                      <a:r>
                        <a:rPr lang="en-US" sz="1100" baseline="-25000">
                          <a:solidFill>
                            <a:srgbClr val="000000"/>
                          </a:solidFill>
                          <a:latin typeface="Arial"/>
                        </a:rPr>
                        <a:t>2</a:t>
                      </a:r>
                      <a:endParaRPr lang="en-US" sz="1100">
                        <a:solidFill>
                          <a:srgbClr val="000000"/>
                        </a:solidFill>
                        <a:latin typeface="Arial"/>
                      </a:endParaRPr>
                    </a:p>
                  </a:txBody>
                  <a:tcPr marL="57150" marR="57150" marT="57150" marB="57150" anchor="ctr">
                    <a:lnL>
                      <a:noFill/>
                    </a:lnL>
                    <a:lnR>
                      <a:noFill/>
                    </a:lnR>
                    <a:lnT>
                      <a:noFill/>
                    </a:lnT>
                    <a:lnB>
                      <a:noFill/>
                    </a:lnB>
                    <a:solidFill>
                      <a:srgbClr val="DDFFDD"/>
                    </a:solidFill>
                  </a:tcPr>
                </a:tc>
                <a:extLst>
                  <a:ext uri="{0D108BD9-81ED-4DB2-BD59-A6C34878D82A}">
                    <a16:rowId xmlns:a16="http://schemas.microsoft.com/office/drawing/2014/main" val="10000"/>
                  </a:ext>
                </a:extLst>
              </a:tr>
              <a:tr h="0">
                <a:tc>
                  <a:txBody>
                    <a:bodyPr/>
                    <a:lstStyle/>
                    <a:p>
                      <a:pPr algn="ctr"/>
                      <a:r>
                        <a:rPr lang="en-US" sz="1100">
                          <a:solidFill>
                            <a:srgbClr val="000000"/>
                          </a:solidFill>
                          <a:latin typeface="Arial"/>
                        </a:rPr>
                        <a:t>Mol.Wt.</a:t>
                      </a:r>
                    </a:p>
                  </a:txBody>
                  <a:tcPr marL="57150" marR="57150" marT="57150" marB="57150" anchor="ctr">
                    <a:lnL>
                      <a:noFill/>
                    </a:lnL>
                    <a:lnR>
                      <a:noFill/>
                    </a:lnR>
                    <a:lnT>
                      <a:noFill/>
                    </a:lnT>
                    <a:lnB>
                      <a:noFill/>
                    </a:lnB>
                    <a:solidFill>
                      <a:srgbClr val="EEEEEE"/>
                    </a:solidFill>
                  </a:tcPr>
                </a:tc>
                <a:tc>
                  <a:txBody>
                    <a:bodyPr/>
                    <a:lstStyle/>
                    <a:p>
                      <a:pPr algn="ctr"/>
                      <a:r>
                        <a:rPr lang="en-US" sz="1100">
                          <a:solidFill>
                            <a:srgbClr val="000000"/>
                          </a:solidFill>
                          <a:latin typeface="Arial"/>
                        </a:rPr>
                        <a:t>30</a:t>
                      </a:r>
                    </a:p>
                  </a:txBody>
                  <a:tcPr marL="57150" marR="57150" marT="57150" marB="57150" anchor="ctr">
                    <a:lnL>
                      <a:noFill/>
                    </a:lnL>
                    <a:lnR>
                      <a:noFill/>
                    </a:lnR>
                    <a:lnT>
                      <a:noFill/>
                    </a:lnT>
                    <a:lnB>
                      <a:noFill/>
                    </a:lnB>
                    <a:solidFill>
                      <a:srgbClr val="FFFFFF"/>
                    </a:solidFill>
                  </a:tcPr>
                </a:tc>
                <a:tc>
                  <a:txBody>
                    <a:bodyPr/>
                    <a:lstStyle/>
                    <a:p>
                      <a:pPr algn="ctr"/>
                      <a:r>
                        <a:rPr lang="en-US" sz="1100">
                          <a:solidFill>
                            <a:srgbClr val="000000"/>
                          </a:solidFill>
                          <a:latin typeface="Arial"/>
                        </a:rPr>
                        <a:t>32</a:t>
                      </a:r>
                    </a:p>
                  </a:txBody>
                  <a:tcPr marL="57150" marR="57150" marT="57150" marB="57150" anchor="ctr">
                    <a:lnL>
                      <a:noFill/>
                    </a:lnL>
                    <a:lnR>
                      <a:noFill/>
                    </a:lnR>
                    <a:lnT>
                      <a:noFill/>
                    </a:lnT>
                    <a:lnB>
                      <a:noFill/>
                    </a:lnB>
                    <a:solidFill>
                      <a:srgbClr val="DDEEFF"/>
                    </a:solidFill>
                  </a:tcPr>
                </a:tc>
                <a:tc>
                  <a:txBody>
                    <a:bodyPr/>
                    <a:lstStyle/>
                    <a:p>
                      <a:pPr algn="ctr"/>
                      <a:r>
                        <a:rPr lang="en-US" sz="1100">
                          <a:solidFill>
                            <a:srgbClr val="000000"/>
                          </a:solidFill>
                          <a:latin typeface="Arial"/>
                        </a:rPr>
                        <a:t>31</a:t>
                      </a:r>
                    </a:p>
                  </a:txBody>
                  <a:tcPr marL="57150" marR="57150" marT="57150" marB="57150" anchor="ctr">
                    <a:lnL>
                      <a:noFill/>
                    </a:lnL>
                    <a:lnR>
                      <a:noFill/>
                    </a:lnR>
                    <a:lnT>
                      <a:noFill/>
                    </a:lnT>
                    <a:lnB>
                      <a:noFill/>
                    </a:lnB>
                    <a:solidFill>
                      <a:srgbClr val="DDFFDD"/>
                    </a:solidFill>
                  </a:tcPr>
                </a:tc>
                <a:tc>
                  <a:txBody>
                    <a:bodyPr/>
                    <a:lstStyle/>
                    <a:p>
                      <a:pPr algn="ctr"/>
                      <a:r>
                        <a:rPr lang="en-US" sz="1100">
                          <a:solidFill>
                            <a:srgbClr val="000000"/>
                          </a:solidFill>
                          <a:latin typeface="Arial"/>
                        </a:rPr>
                        <a:t>44</a:t>
                      </a:r>
                    </a:p>
                  </a:txBody>
                  <a:tcPr marL="57150" marR="57150" marT="57150" marB="57150" anchor="ctr">
                    <a:lnL>
                      <a:noFill/>
                    </a:lnL>
                    <a:lnR>
                      <a:noFill/>
                    </a:lnR>
                    <a:lnT>
                      <a:noFill/>
                    </a:lnT>
                    <a:lnB>
                      <a:noFill/>
                    </a:lnB>
                    <a:solidFill>
                      <a:srgbClr val="FFFFFF"/>
                    </a:solidFill>
                  </a:tcPr>
                </a:tc>
                <a:tc>
                  <a:txBody>
                    <a:bodyPr/>
                    <a:lstStyle/>
                    <a:p>
                      <a:pPr algn="ctr"/>
                      <a:r>
                        <a:rPr lang="en-US" sz="1100" dirty="0">
                          <a:solidFill>
                            <a:srgbClr val="000000"/>
                          </a:solidFill>
                          <a:latin typeface="Arial"/>
                        </a:rPr>
                        <a:t>46</a:t>
                      </a:r>
                    </a:p>
                  </a:txBody>
                  <a:tcPr marL="57150" marR="57150" marT="57150" marB="57150" anchor="ctr">
                    <a:lnL>
                      <a:noFill/>
                    </a:lnL>
                    <a:lnR>
                      <a:noFill/>
                    </a:lnR>
                    <a:lnT>
                      <a:noFill/>
                    </a:lnT>
                    <a:lnB>
                      <a:noFill/>
                    </a:lnB>
                    <a:solidFill>
                      <a:srgbClr val="DDEEFF"/>
                    </a:solidFill>
                  </a:tcPr>
                </a:tc>
                <a:tc>
                  <a:txBody>
                    <a:bodyPr/>
                    <a:lstStyle/>
                    <a:p>
                      <a:pPr algn="ctr"/>
                      <a:r>
                        <a:rPr lang="en-US" sz="1100">
                          <a:solidFill>
                            <a:srgbClr val="000000"/>
                          </a:solidFill>
                          <a:latin typeface="Arial"/>
                        </a:rPr>
                        <a:t>45</a:t>
                      </a:r>
                    </a:p>
                  </a:txBody>
                  <a:tcPr marL="57150" marR="57150" marT="57150" marB="57150" anchor="ctr">
                    <a:lnL>
                      <a:noFill/>
                    </a:lnL>
                    <a:lnR>
                      <a:noFill/>
                    </a:lnR>
                    <a:lnT>
                      <a:noFill/>
                    </a:lnT>
                    <a:lnB>
                      <a:noFill/>
                    </a:lnB>
                    <a:solidFill>
                      <a:srgbClr val="DDFFDD"/>
                    </a:solidFill>
                  </a:tcPr>
                </a:tc>
                <a:extLst>
                  <a:ext uri="{0D108BD9-81ED-4DB2-BD59-A6C34878D82A}">
                    <a16:rowId xmlns:a16="http://schemas.microsoft.com/office/drawing/2014/main" val="10001"/>
                  </a:ext>
                </a:extLst>
              </a:tr>
              <a:tr h="0">
                <a:tc>
                  <a:txBody>
                    <a:bodyPr/>
                    <a:lstStyle/>
                    <a:p>
                      <a:pPr algn="ctr"/>
                      <a:r>
                        <a:rPr lang="en-US" sz="1100" dirty="0">
                          <a:solidFill>
                            <a:srgbClr val="000000"/>
                          </a:solidFill>
                          <a:latin typeface="Arial"/>
                        </a:rPr>
                        <a:t>Boiling</a:t>
                      </a:r>
                      <a:br>
                        <a:rPr lang="en-US" sz="1100" dirty="0">
                          <a:solidFill>
                            <a:srgbClr val="000000"/>
                          </a:solidFill>
                          <a:latin typeface="Arial"/>
                        </a:rPr>
                      </a:br>
                      <a:r>
                        <a:rPr lang="en-US" sz="1100" dirty="0">
                          <a:solidFill>
                            <a:srgbClr val="000000"/>
                          </a:solidFill>
                          <a:latin typeface="Arial"/>
                        </a:rPr>
                        <a:t>Point ºC</a:t>
                      </a:r>
                    </a:p>
                  </a:txBody>
                  <a:tcPr marL="57150" marR="57150" marT="57150" marB="57150">
                    <a:lnL>
                      <a:noFill/>
                    </a:lnL>
                    <a:lnR>
                      <a:noFill/>
                    </a:lnR>
                    <a:lnT>
                      <a:noFill/>
                    </a:lnT>
                    <a:lnB>
                      <a:noFill/>
                    </a:lnB>
                    <a:solidFill>
                      <a:srgbClr val="EEEEEE"/>
                    </a:solidFill>
                  </a:tcPr>
                </a:tc>
                <a:tc>
                  <a:txBody>
                    <a:bodyPr/>
                    <a:lstStyle/>
                    <a:p>
                      <a:pPr algn="ctr"/>
                      <a:r>
                        <a:rPr lang="en-US" sz="1100">
                          <a:solidFill>
                            <a:srgbClr val="000000"/>
                          </a:solidFill>
                          <a:latin typeface="Arial"/>
                        </a:rPr>
                        <a:t>-88.6º</a:t>
                      </a:r>
                    </a:p>
                  </a:txBody>
                  <a:tcPr marL="57150" marR="57150" marT="57150" marB="57150">
                    <a:lnL>
                      <a:noFill/>
                    </a:lnL>
                    <a:lnR>
                      <a:noFill/>
                    </a:lnR>
                    <a:lnT>
                      <a:noFill/>
                    </a:lnT>
                    <a:lnB>
                      <a:noFill/>
                    </a:lnB>
                    <a:solidFill>
                      <a:srgbClr val="FFFFFF"/>
                    </a:solidFill>
                  </a:tcPr>
                </a:tc>
                <a:tc>
                  <a:txBody>
                    <a:bodyPr/>
                    <a:lstStyle/>
                    <a:p>
                      <a:pPr algn="ctr"/>
                      <a:r>
                        <a:rPr lang="en-US" sz="1100">
                          <a:solidFill>
                            <a:srgbClr val="000000"/>
                          </a:solidFill>
                          <a:latin typeface="Arial"/>
                        </a:rPr>
                        <a:t>65º</a:t>
                      </a:r>
                    </a:p>
                  </a:txBody>
                  <a:tcPr marL="57150" marR="57150" marT="57150" marB="57150">
                    <a:lnL>
                      <a:noFill/>
                    </a:lnL>
                    <a:lnR>
                      <a:noFill/>
                    </a:lnR>
                    <a:lnT>
                      <a:noFill/>
                    </a:lnT>
                    <a:lnB>
                      <a:noFill/>
                    </a:lnB>
                    <a:solidFill>
                      <a:srgbClr val="DDEEFF"/>
                    </a:solidFill>
                  </a:tcPr>
                </a:tc>
                <a:tc>
                  <a:txBody>
                    <a:bodyPr/>
                    <a:lstStyle/>
                    <a:p>
                      <a:pPr algn="ctr"/>
                      <a:r>
                        <a:rPr lang="en-US" sz="1100" dirty="0">
                          <a:solidFill>
                            <a:srgbClr val="000000"/>
                          </a:solidFill>
                          <a:latin typeface="Arial"/>
                        </a:rPr>
                        <a:t>-6.0º</a:t>
                      </a:r>
                    </a:p>
                  </a:txBody>
                  <a:tcPr marL="57150" marR="57150" marT="57150" marB="57150">
                    <a:lnL>
                      <a:noFill/>
                    </a:lnL>
                    <a:lnR>
                      <a:noFill/>
                    </a:lnR>
                    <a:lnT>
                      <a:noFill/>
                    </a:lnT>
                    <a:lnB>
                      <a:noFill/>
                    </a:lnB>
                    <a:solidFill>
                      <a:srgbClr val="DDFFDD"/>
                    </a:solidFill>
                  </a:tcPr>
                </a:tc>
                <a:tc>
                  <a:txBody>
                    <a:bodyPr/>
                    <a:lstStyle/>
                    <a:p>
                      <a:pPr algn="ctr"/>
                      <a:r>
                        <a:rPr lang="en-US" sz="1100">
                          <a:solidFill>
                            <a:srgbClr val="000000"/>
                          </a:solidFill>
                          <a:latin typeface="Arial"/>
                        </a:rPr>
                        <a:t>-42º</a:t>
                      </a:r>
                    </a:p>
                  </a:txBody>
                  <a:tcPr marL="57150" marR="57150" marT="57150" marB="57150">
                    <a:lnL>
                      <a:noFill/>
                    </a:lnL>
                    <a:lnR>
                      <a:noFill/>
                    </a:lnR>
                    <a:lnT>
                      <a:noFill/>
                    </a:lnT>
                    <a:lnB>
                      <a:noFill/>
                    </a:lnB>
                    <a:solidFill>
                      <a:srgbClr val="FFFFFF"/>
                    </a:solidFill>
                  </a:tcPr>
                </a:tc>
                <a:tc>
                  <a:txBody>
                    <a:bodyPr/>
                    <a:lstStyle/>
                    <a:p>
                      <a:pPr algn="ctr"/>
                      <a:r>
                        <a:rPr lang="en-US" sz="1100">
                          <a:solidFill>
                            <a:srgbClr val="000000"/>
                          </a:solidFill>
                          <a:latin typeface="Arial"/>
                        </a:rPr>
                        <a:t>78.5º</a:t>
                      </a:r>
                    </a:p>
                  </a:txBody>
                  <a:tcPr marL="57150" marR="57150" marT="57150" marB="57150">
                    <a:lnL>
                      <a:noFill/>
                    </a:lnL>
                    <a:lnR>
                      <a:noFill/>
                    </a:lnR>
                    <a:lnT>
                      <a:noFill/>
                    </a:lnT>
                    <a:lnB>
                      <a:noFill/>
                    </a:lnB>
                    <a:solidFill>
                      <a:srgbClr val="DDEEFF"/>
                    </a:solidFill>
                  </a:tcPr>
                </a:tc>
                <a:tc>
                  <a:txBody>
                    <a:bodyPr/>
                    <a:lstStyle/>
                    <a:p>
                      <a:pPr algn="ctr"/>
                      <a:r>
                        <a:rPr lang="en-US" sz="1100" dirty="0">
                          <a:solidFill>
                            <a:srgbClr val="000000"/>
                          </a:solidFill>
                          <a:latin typeface="Arial"/>
                        </a:rPr>
                        <a:t>16.6º</a:t>
                      </a:r>
                    </a:p>
                  </a:txBody>
                  <a:tcPr marL="57150" marR="57150" marT="57150" marB="57150">
                    <a:lnL>
                      <a:noFill/>
                    </a:lnL>
                    <a:lnR>
                      <a:noFill/>
                    </a:lnR>
                    <a:lnT>
                      <a:noFill/>
                    </a:lnT>
                    <a:lnB>
                      <a:noFill/>
                    </a:lnB>
                    <a:solidFill>
                      <a:srgbClr val="DDFFDD"/>
                    </a:solidFill>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1"/>
          </p:nvPr>
        </p:nvSpPr>
        <p:spPr/>
        <p:txBody>
          <a:bodyPr/>
          <a:lstStyle/>
          <a:p>
            <a:endParaRPr lang="en-US"/>
          </a:p>
        </p:txBody>
      </p:sp>
      <p:sp>
        <p:nvSpPr>
          <p:cNvPr id="7" name="Rectangle 6"/>
          <p:cNvSpPr/>
          <p:nvPr/>
        </p:nvSpPr>
        <p:spPr>
          <a:xfrm>
            <a:off x="685801" y="4582997"/>
            <a:ext cx="8327232" cy="1077218"/>
          </a:xfrm>
          <a:prstGeom prst="rect">
            <a:avLst/>
          </a:prstGeom>
        </p:spPr>
        <p:txBody>
          <a:bodyPr wrap="square">
            <a:spAutoFit/>
          </a:bodyPr>
          <a:lstStyle/>
          <a:p>
            <a:pPr marL="285750" indent="-285750" algn="just">
              <a:buFont typeface="Wingdings" panose="05000000000000000000" pitchFamily="2" charset="2"/>
              <a:buChar char="Ø"/>
            </a:pPr>
            <a:r>
              <a:rPr lang="en-US" sz="1600" dirty="0"/>
              <a:t>The second table illustrates differences associated with isomeric 1º, 2º &amp; 3º-amines. Since 1º-amines have two hydrogens available for hydrogen bonding, we expect them to have higher boiling points than isomeric 2º-amines, which in turn should boil higher than isomeric 3º-amines (no hydrogen bonding).</a:t>
            </a:r>
          </a:p>
        </p:txBody>
      </p:sp>
      <p:graphicFrame>
        <p:nvGraphicFramePr>
          <p:cNvPr id="8" name="Table 7"/>
          <p:cNvGraphicFramePr>
            <a:graphicFrameLocks noGrp="1"/>
          </p:cNvGraphicFramePr>
          <p:nvPr>
            <p:extLst>
              <p:ext uri="{D42A27DB-BD31-4B8C-83A1-F6EECF244321}">
                <p14:modId xmlns:p14="http://schemas.microsoft.com/office/powerpoint/2010/main" val="189110372"/>
              </p:ext>
            </p:extLst>
          </p:nvPr>
        </p:nvGraphicFramePr>
        <p:xfrm>
          <a:off x="3581400" y="5660215"/>
          <a:ext cx="4419599" cy="1219200"/>
        </p:xfrm>
        <a:graphic>
          <a:graphicData uri="http://schemas.openxmlformats.org/drawingml/2006/table">
            <a:tbl>
              <a:tblPr/>
              <a:tblGrid>
                <a:gridCol w="1157514">
                  <a:extLst>
                    <a:ext uri="{9D8B030D-6E8A-4147-A177-3AD203B41FA5}">
                      <a16:colId xmlns:a16="http://schemas.microsoft.com/office/drawing/2014/main" val="20000"/>
                    </a:ext>
                  </a:extLst>
                </a:gridCol>
                <a:gridCol w="1157514">
                  <a:extLst>
                    <a:ext uri="{9D8B030D-6E8A-4147-A177-3AD203B41FA5}">
                      <a16:colId xmlns:a16="http://schemas.microsoft.com/office/drawing/2014/main" val="20001"/>
                    </a:ext>
                  </a:extLst>
                </a:gridCol>
                <a:gridCol w="1157514">
                  <a:extLst>
                    <a:ext uri="{9D8B030D-6E8A-4147-A177-3AD203B41FA5}">
                      <a16:colId xmlns:a16="http://schemas.microsoft.com/office/drawing/2014/main" val="20002"/>
                    </a:ext>
                  </a:extLst>
                </a:gridCol>
                <a:gridCol w="947057">
                  <a:extLst>
                    <a:ext uri="{9D8B030D-6E8A-4147-A177-3AD203B41FA5}">
                      <a16:colId xmlns:a16="http://schemas.microsoft.com/office/drawing/2014/main" val="20003"/>
                    </a:ext>
                  </a:extLst>
                </a:gridCol>
              </a:tblGrid>
              <a:tr h="325488">
                <a:tc>
                  <a:txBody>
                    <a:bodyPr/>
                    <a:lstStyle/>
                    <a:p>
                      <a:r>
                        <a:rPr lang="en-US" sz="1100" dirty="0">
                          <a:solidFill>
                            <a:srgbClr val="000000"/>
                          </a:solidFill>
                          <a:latin typeface="Arial"/>
                        </a:rPr>
                        <a:t>Compound</a:t>
                      </a:r>
                    </a:p>
                  </a:txBody>
                  <a:tcPr marL="28575" marR="28575" marT="28575" marB="28575" anchor="ctr">
                    <a:lnL>
                      <a:noFill/>
                    </a:lnL>
                    <a:lnR>
                      <a:noFill/>
                    </a:lnR>
                    <a:lnT>
                      <a:noFill/>
                    </a:lnT>
                    <a:lnB>
                      <a:noFill/>
                    </a:lnB>
                    <a:solidFill>
                      <a:srgbClr val="EEEEEE"/>
                    </a:solidFill>
                  </a:tcPr>
                </a:tc>
                <a:tc>
                  <a:txBody>
                    <a:bodyPr/>
                    <a:lstStyle/>
                    <a:p>
                      <a:r>
                        <a:rPr lang="en-US" sz="1100" dirty="0">
                          <a:solidFill>
                            <a:srgbClr val="000000"/>
                          </a:solidFill>
                          <a:latin typeface="Arial"/>
                        </a:rPr>
                        <a:t>CH</a:t>
                      </a:r>
                      <a:r>
                        <a:rPr lang="en-US" sz="1100" baseline="-25000" dirty="0">
                          <a:solidFill>
                            <a:srgbClr val="000000"/>
                          </a:solidFill>
                          <a:latin typeface="Arial"/>
                        </a:rPr>
                        <a:t>3</a:t>
                      </a:r>
                      <a:r>
                        <a:rPr lang="en-US" sz="1100" dirty="0">
                          <a:solidFill>
                            <a:srgbClr val="000000"/>
                          </a:solidFill>
                          <a:latin typeface="Arial"/>
                        </a:rPr>
                        <a:t>(CH</a:t>
                      </a:r>
                      <a:r>
                        <a:rPr lang="en-US" sz="1100" baseline="-25000" dirty="0">
                          <a:solidFill>
                            <a:srgbClr val="000000"/>
                          </a:solidFill>
                          <a:latin typeface="Arial"/>
                        </a:rPr>
                        <a:t>2</a:t>
                      </a:r>
                      <a:r>
                        <a:rPr lang="en-US" sz="1100" dirty="0">
                          <a:solidFill>
                            <a:srgbClr val="000000"/>
                          </a:solidFill>
                          <a:latin typeface="Arial"/>
                        </a:rPr>
                        <a:t>)</a:t>
                      </a:r>
                      <a:r>
                        <a:rPr lang="en-US" sz="1100" baseline="-25000" dirty="0">
                          <a:solidFill>
                            <a:srgbClr val="000000"/>
                          </a:solidFill>
                          <a:latin typeface="Arial"/>
                        </a:rPr>
                        <a:t>2</a:t>
                      </a:r>
                      <a:r>
                        <a:rPr lang="en-US" sz="1100" dirty="0">
                          <a:solidFill>
                            <a:srgbClr val="000000"/>
                          </a:solidFill>
                          <a:latin typeface="Arial"/>
                        </a:rPr>
                        <a:t>NH</a:t>
                      </a:r>
                      <a:r>
                        <a:rPr lang="en-US" sz="1100" baseline="-25000" dirty="0">
                          <a:solidFill>
                            <a:srgbClr val="000000"/>
                          </a:solidFill>
                          <a:latin typeface="Arial"/>
                        </a:rPr>
                        <a:t>2</a:t>
                      </a:r>
                      <a:endParaRPr lang="en-US" sz="1100" dirty="0">
                        <a:solidFill>
                          <a:srgbClr val="000000"/>
                        </a:solidFill>
                        <a:latin typeface="Arial"/>
                      </a:endParaRPr>
                    </a:p>
                  </a:txBody>
                  <a:tcPr marL="28575" marR="28575" marT="28575" marB="28575" anchor="ctr">
                    <a:lnL>
                      <a:noFill/>
                    </a:lnL>
                    <a:lnR>
                      <a:noFill/>
                    </a:lnR>
                    <a:lnT>
                      <a:noFill/>
                    </a:lnT>
                    <a:lnB>
                      <a:noFill/>
                    </a:lnB>
                    <a:solidFill>
                      <a:srgbClr val="DDFFDD"/>
                    </a:solidFill>
                  </a:tcPr>
                </a:tc>
                <a:tc>
                  <a:txBody>
                    <a:bodyPr/>
                    <a:lstStyle/>
                    <a:p>
                      <a:r>
                        <a:rPr lang="en-US" sz="1100">
                          <a:solidFill>
                            <a:srgbClr val="000000"/>
                          </a:solidFill>
                          <a:latin typeface="Arial"/>
                        </a:rPr>
                        <a:t>CH</a:t>
                      </a:r>
                      <a:r>
                        <a:rPr lang="en-US" sz="1100" baseline="-25000">
                          <a:solidFill>
                            <a:srgbClr val="000000"/>
                          </a:solidFill>
                          <a:latin typeface="Arial"/>
                        </a:rPr>
                        <a:t>3</a:t>
                      </a:r>
                      <a:r>
                        <a:rPr lang="en-US" sz="1100">
                          <a:solidFill>
                            <a:srgbClr val="000000"/>
                          </a:solidFill>
                          <a:latin typeface="Arial"/>
                        </a:rPr>
                        <a:t>CH</a:t>
                      </a:r>
                      <a:r>
                        <a:rPr lang="en-US" sz="1100" baseline="-25000">
                          <a:solidFill>
                            <a:srgbClr val="000000"/>
                          </a:solidFill>
                          <a:latin typeface="Arial"/>
                        </a:rPr>
                        <a:t>2</a:t>
                      </a:r>
                      <a:r>
                        <a:rPr lang="en-US" sz="1100">
                          <a:solidFill>
                            <a:srgbClr val="000000"/>
                          </a:solidFill>
                          <a:latin typeface="Arial"/>
                        </a:rPr>
                        <a:t>NHCH</a:t>
                      </a:r>
                      <a:r>
                        <a:rPr lang="en-US" sz="1100" baseline="-25000">
                          <a:solidFill>
                            <a:srgbClr val="000000"/>
                          </a:solidFill>
                          <a:latin typeface="Arial"/>
                        </a:rPr>
                        <a:t>3</a:t>
                      </a:r>
                      <a:endParaRPr lang="en-US" sz="1100">
                        <a:solidFill>
                          <a:srgbClr val="000000"/>
                        </a:solidFill>
                        <a:latin typeface="Arial"/>
                      </a:endParaRPr>
                    </a:p>
                  </a:txBody>
                  <a:tcPr marL="28575" marR="28575" marT="28575" marB="28575" anchor="ctr">
                    <a:lnL>
                      <a:noFill/>
                    </a:lnL>
                    <a:lnR>
                      <a:noFill/>
                    </a:lnR>
                    <a:lnT>
                      <a:noFill/>
                    </a:lnT>
                    <a:lnB>
                      <a:noFill/>
                    </a:lnB>
                    <a:solidFill>
                      <a:srgbClr val="DDFFDD"/>
                    </a:solidFill>
                  </a:tcPr>
                </a:tc>
                <a:tc>
                  <a:txBody>
                    <a:bodyPr/>
                    <a:lstStyle/>
                    <a:p>
                      <a:r>
                        <a:rPr lang="en-US" sz="1100" dirty="0" smtClean="0">
                          <a:solidFill>
                            <a:srgbClr val="000000"/>
                          </a:solidFill>
                          <a:latin typeface="Arial"/>
                        </a:rPr>
                        <a:t>   (</a:t>
                      </a:r>
                      <a:r>
                        <a:rPr lang="en-US" sz="1100" dirty="0">
                          <a:solidFill>
                            <a:srgbClr val="000000"/>
                          </a:solidFill>
                          <a:latin typeface="Arial"/>
                        </a:rPr>
                        <a:t>CH</a:t>
                      </a:r>
                      <a:r>
                        <a:rPr lang="en-US" sz="1100" baseline="-25000" dirty="0">
                          <a:solidFill>
                            <a:srgbClr val="000000"/>
                          </a:solidFill>
                          <a:latin typeface="Arial"/>
                        </a:rPr>
                        <a:t>3</a:t>
                      </a:r>
                      <a:r>
                        <a:rPr lang="en-US" sz="1100" dirty="0">
                          <a:solidFill>
                            <a:srgbClr val="000000"/>
                          </a:solidFill>
                          <a:latin typeface="Arial"/>
                        </a:rPr>
                        <a:t>)</a:t>
                      </a:r>
                      <a:r>
                        <a:rPr lang="en-US" sz="1100" baseline="-25000" dirty="0">
                          <a:solidFill>
                            <a:srgbClr val="000000"/>
                          </a:solidFill>
                          <a:latin typeface="Arial"/>
                        </a:rPr>
                        <a:t>3</a:t>
                      </a:r>
                      <a:r>
                        <a:rPr lang="en-US" sz="1100" dirty="0">
                          <a:solidFill>
                            <a:srgbClr val="000000"/>
                          </a:solidFill>
                          <a:latin typeface="Arial"/>
                        </a:rPr>
                        <a:t>N</a:t>
                      </a:r>
                    </a:p>
                  </a:txBody>
                  <a:tcPr marL="28575" marR="28575" marT="28575" marB="28575" anchor="ctr">
                    <a:lnL>
                      <a:noFill/>
                    </a:lnL>
                    <a:lnR>
                      <a:noFill/>
                    </a:lnR>
                    <a:lnT>
                      <a:noFill/>
                    </a:lnT>
                    <a:lnB>
                      <a:noFill/>
                    </a:lnB>
                    <a:solidFill>
                      <a:srgbClr val="DDFFDD"/>
                    </a:solidFill>
                  </a:tcPr>
                </a:tc>
                <a:extLst>
                  <a:ext uri="{0D108BD9-81ED-4DB2-BD59-A6C34878D82A}">
                    <a16:rowId xmlns:a16="http://schemas.microsoft.com/office/drawing/2014/main" val="10000"/>
                  </a:ext>
                </a:extLst>
              </a:tr>
              <a:tr h="325488">
                <a:tc>
                  <a:txBody>
                    <a:bodyPr/>
                    <a:lstStyle/>
                    <a:p>
                      <a:pPr algn="ctr"/>
                      <a:r>
                        <a:rPr lang="en-US" sz="1100">
                          <a:solidFill>
                            <a:srgbClr val="000000"/>
                          </a:solidFill>
                          <a:latin typeface="Arial"/>
                        </a:rPr>
                        <a:t>Mol.Wt.</a:t>
                      </a:r>
                    </a:p>
                  </a:txBody>
                  <a:tcPr marL="28575" marR="28575" marT="28575" marB="28575" anchor="ctr">
                    <a:lnL>
                      <a:noFill/>
                    </a:lnL>
                    <a:lnR>
                      <a:noFill/>
                    </a:lnR>
                    <a:lnT>
                      <a:noFill/>
                    </a:lnT>
                    <a:lnB>
                      <a:noFill/>
                    </a:lnB>
                    <a:solidFill>
                      <a:srgbClr val="EEEEEE"/>
                    </a:solidFill>
                  </a:tcPr>
                </a:tc>
                <a:tc>
                  <a:txBody>
                    <a:bodyPr/>
                    <a:lstStyle/>
                    <a:p>
                      <a:pPr algn="ctr"/>
                      <a:r>
                        <a:rPr lang="en-US" sz="1100" dirty="0">
                          <a:solidFill>
                            <a:srgbClr val="000000"/>
                          </a:solidFill>
                          <a:latin typeface="Arial"/>
                        </a:rPr>
                        <a:t>59</a:t>
                      </a:r>
                    </a:p>
                  </a:txBody>
                  <a:tcPr marL="28575" marR="28575" marT="28575" marB="28575" anchor="ctr">
                    <a:lnL>
                      <a:noFill/>
                    </a:lnL>
                    <a:lnR>
                      <a:noFill/>
                    </a:lnR>
                    <a:lnT>
                      <a:noFill/>
                    </a:lnT>
                    <a:lnB>
                      <a:noFill/>
                    </a:lnB>
                    <a:solidFill>
                      <a:srgbClr val="DDFFDD"/>
                    </a:solidFill>
                  </a:tcPr>
                </a:tc>
                <a:tc>
                  <a:txBody>
                    <a:bodyPr/>
                    <a:lstStyle/>
                    <a:p>
                      <a:pPr algn="ctr"/>
                      <a:r>
                        <a:rPr lang="en-US" sz="1100" dirty="0">
                          <a:solidFill>
                            <a:srgbClr val="000000"/>
                          </a:solidFill>
                          <a:latin typeface="Arial"/>
                        </a:rPr>
                        <a:t>59</a:t>
                      </a:r>
                    </a:p>
                  </a:txBody>
                  <a:tcPr marL="28575" marR="28575" marT="28575" marB="28575" anchor="ctr">
                    <a:lnL>
                      <a:noFill/>
                    </a:lnL>
                    <a:lnR>
                      <a:noFill/>
                    </a:lnR>
                    <a:lnT>
                      <a:noFill/>
                    </a:lnT>
                    <a:lnB>
                      <a:noFill/>
                    </a:lnB>
                    <a:solidFill>
                      <a:srgbClr val="DDFFDD"/>
                    </a:solidFill>
                  </a:tcPr>
                </a:tc>
                <a:tc>
                  <a:txBody>
                    <a:bodyPr/>
                    <a:lstStyle/>
                    <a:p>
                      <a:pPr algn="ctr"/>
                      <a:r>
                        <a:rPr lang="en-US" sz="1100" dirty="0" smtClean="0">
                          <a:solidFill>
                            <a:srgbClr val="000000"/>
                          </a:solidFill>
                          <a:latin typeface="Arial"/>
                        </a:rPr>
                        <a:t>59 </a:t>
                      </a:r>
                      <a:r>
                        <a:rPr lang="en-US" sz="1100" baseline="0" dirty="0" smtClean="0">
                          <a:solidFill>
                            <a:srgbClr val="000000"/>
                          </a:solidFill>
                          <a:latin typeface="Arial"/>
                        </a:rPr>
                        <a:t>    </a:t>
                      </a:r>
                      <a:endParaRPr lang="en-US" sz="1100" dirty="0">
                        <a:solidFill>
                          <a:srgbClr val="000000"/>
                        </a:solidFill>
                        <a:latin typeface="Arial"/>
                      </a:endParaRPr>
                    </a:p>
                  </a:txBody>
                  <a:tcPr marL="28575" marR="28575" marT="28575" marB="28575" anchor="ctr">
                    <a:lnL>
                      <a:noFill/>
                    </a:lnL>
                    <a:lnR>
                      <a:noFill/>
                    </a:lnR>
                    <a:lnT>
                      <a:noFill/>
                    </a:lnT>
                    <a:lnB>
                      <a:noFill/>
                    </a:lnB>
                    <a:solidFill>
                      <a:srgbClr val="DDFFDD"/>
                    </a:solidFill>
                  </a:tcPr>
                </a:tc>
                <a:extLst>
                  <a:ext uri="{0D108BD9-81ED-4DB2-BD59-A6C34878D82A}">
                    <a16:rowId xmlns:a16="http://schemas.microsoft.com/office/drawing/2014/main" val="10001"/>
                  </a:ext>
                </a:extLst>
              </a:tr>
              <a:tr h="568224">
                <a:tc>
                  <a:txBody>
                    <a:bodyPr/>
                    <a:lstStyle/>
                    <a:p>
                      <a:pPr algn="ctr"/>
                      <a:r>
                        <a:rPr lang="en-US" sz="1100">
                          <a:solidFill>
                            <a:srgbClr val="000000"/>
                          </a:solidFill>
                          <a:latin typeface="Arial"/>
                        </a:rPr>
                        <a:t>Boiling</a:t>
                      </a:r>
                      <a:br>
                        <a:rPr lang="en-US" sz="1100">
                          <a:solidFill>
                            <a:srgbClr val="000000"/>
                          </a:solidFill>
                          <a:latin typeface="Arial"/>
                        </a:rPr>
                      </a:br>
                      <a:r>
                        <a:rPr lang="en-US" sz="1100">
                          <a:solidFill>
                            <a:srgbClr val="000000"/>
                          </a:solidFill>
                          <a:latin typeface="Arial"/>
                        </a:rPr>
                        <a:t>Point ºC</a:t>
                      </a:r>
                    </a:p>
                  </a:txBody>
                  <a:tcPr marL="28575" marR="28575" marT="28575" marB="28575">
                    <a:lnL>
                      <a:noFill/>
                    </a:lnL>
                    <a:lnR>
                      <a:noFill/>
                    </a:lnR>
                    <a:lnT>
                      <a:noFill/>
                    </a:lnT>
                    <a:lnB>
                      <a:noFill/>
                    </a:lnB>
                    <a:solidFill>
                      <a:srgbClr val="EEEEEE"/>
                    </a:solidFill>
                  </a:tcPr>
                </a:tc>
                <a:tc>
                  <a:txBody>
                    <a:bodyPr/>
                    <a:lstStyle/>
                    <a:p>
                      <a:pPr algn="ctr"/>
                      <a:r>
                        <a:rPr lang="en-US" sz="1100" dirty="0">
                          <a:solidFill>
                            <a:srgbClr val="000000"/>
                          </a:solidFill>
                          <a:latin typeface="Arial"/>
                        </a:rPr>
                        <a:t>48º</a:t>
                      </a:r>
                    </a:p>
                  </a:txBody>
                  <a:tcPr marL="28575" marR="28575" marT="28575" marB="28575">
                    <a:lnL>
                      <a:noFill/>
                    </a:lnL>
                    <a:lnR>
                      <a:noFill/>
                    </a:lnR>
                    <a:lnT>
                      <a:noFill/>
                    </a:lnT>
                    <a:lnB>
                      <a:noFill/>
                    </a:lnB>
                    <a:solidFill>
                      <a:srgbClr val="DDFFDD"/>
                    </a:solidFill>
                  </a:tcPr>
                </a:tc>
                <a:tc>
                  <a:txBody>
                    <a:bodyPr/>
                    <a:lstStyle/>
                    <a:p>
                      <a:pPr algn="ctr"/>
                      <a:r>
                        <a:rPr lang="en-US" sz="1100" dirty="0">
                          <a:solidFill>
                            <a:srgbClr val="000000"/>
                          </a:solidFill>
                          <a:latin typeface="Arial"/>
                        </a:rPr>
                        <a:t>37º</a:t>
                      </a:r>
                    </a:p>
                  </a:txBody>
                  <a:tcPr marL="28575" marR="28575" marT="28575" marB="28575">
                    <a:lnL>
                      <a:noFill/>
                    </a:lnL>
                    <a:lnR>
                      <a:noFill/>
                    </a:lnR>
                    <a:lnT>
                      <a:noFill/>
                    </a:lnT>
                    <a:lnB>
                      <a:noFill/>
                    </a:lnB>
                    <a:solidFill>
                      <a:srgbClr val="DDFFDD"/>
                    </a:solidFill>
                  </a:tcPr>
                </a:tc>
                <a:tc>
                  <a:txBody>
                    <a:bodyPr/>
                    <a:lstStyle/>
                    <a:p>
                      <a:pPr algn="ctr"/>
                      <a:r>
                        <a:rPr lang="en-US" sz="1100" dirty="0">
                          <a:solidFill>
                            <a:srgbClr val="000000"/>
                          </a:solidFill>
                          <a:latin typeface="Arial"/>
                        </a:rPr>
                        <a:t>3º</a:t>
                      </a:r>
                    </a:p>
                  </a:txBody>
                  <a:tcPr marL="28575" marR="28575" marT="28575" marB="28575">
                    <a:lnL>
                      <a:noFill/>
                    </a:lnL>
                    <a:lnR>
                      <a:noFill/>
                    </a:lnR>
                    <a:lnT>
                      <a:noFill/>
                    </a:lnT>
                    <a:lnB>
                      <a:noFill/>
                    </a:lnB>
                    <a:solidFill>
                      <a:srgbClr val="DDFFDD"/>
                    </a:solid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lstStyle/>
          <a:p>
            <a:pPr marL="109728" indent="0">
              <a:buNone/>
            </a:pPr>
            <a:r>
              <a:rPr lang="en-US" dirty="0" smtClean="0"/>
              <a:t>1. </a:t>
            </a:r>
            <a:r>
              <a:rPr lang="en-US" sz="2400" dirty="0" smtClean="0"/>
              <a:t>Reduction of nitro compounds</a:t>
            </a:r>
          </a:p>
          <a:p>
            <a:pPr>
              <a:buNone/>
            </a:pPr>
            <a:r>
              <a:rPr lang="en-US" sz="2400" dirty="0" smtClean="0"/>
              <a:t>       a. Catalytic hydrogenation using hydrogen</a:t>
            </a:r>
          </a:p>
          <a:p>
            <a:pPr>
              <a:buNone/>
            </a:pPr>
            <a:r>
              <a:rPr lang="en-US" sz="2400" dirty="0" smtClean="0"/>
              <a:t>       b. Chemical reduction by a metal and acid</a:t>
            </a:r>
          </a:p>
          <a:p>
            <a:pPr>
              <a:buNone/>
            </a:pPr>
            <a:endParaRPr lang="en-US" dirty="0" smtClean="0"/>
          </a:p>
          <a:p>
            <a:pPr>
              <a:buNone/>
            </a:pPr>
            <a:endParaRPr lang="en-US" dirty="0" smtClean="0"/>
          </a:p>
          <a:p>
            <a:pPr>
              <a:buNone/>
            </a:pPr>
            <a:r>
              <a:rPr lang="en-US" sz="2400" dirty="0" smtClean="0"/>
              <a:t>Example:</a:t>
            </a:r>
          </a:p>
          <a:p>
            <a:pPr>
              <a:buNone/>
            </a:pPr>
            <a:endParaRPr lang="en-US" dirty="0" smtClean="0"/>
          </a:p>
          <a:p>
            <a:pPr>
              <a:buNone/>
            </a:pPr>
            <a:endParaRPr lang="en-US" dirty="0"/>
          </a:p>
        </p:txBody>
      </p:sp>
      <p:sp>
        <p:nvSpPr>
          <p:cNvPr id="3" name="Title 2"/>
          <p:cNvSpPr>
            <a:spLocks noGrp="1"/>
          </p:cNvSpPr>
          <p:nvPr>
            <p:ph type="title"/>
          </p:nvPr>
        </p:nvSpPr>
        <p:spPr>
          <a:xfrm>
            <a:off x="457200" y="274638"/>
            <a:ext cx="8229600" cy="792162"/>
          </a:xfrm>
        </p:spPr>
        <p:txBody>
          <a:bodyPr>
            <a:normAutofit/>
          </a:bodyPr>
          <a:lstStyle/>
          <a:p>
            <a:r>
              <a:rPr lang="en-US" sz="2800" dirty="0" smtClean="0"/>
              <a:t>Preparation of amine</a:t>
            </a:r>
            <a:endParaRPr lang="en-US" sz="2800" dirty="0"/>
          </a:p>
        </p:txBody>
      </p:sp>
      <p:graphicFrame>
        <p:nvGraphicFramePr>
          <p:cNvPr id="15364" name="Object 4"/>
          <p:cNvGraphicFramePr>
            <a:graphicFrameLocks noChangeAspect="1"/>
          </p:cNvGraphicFramePr>
          <p:nvPr/>
        </p:nvGraphicFramePr>
        <p:xfrm>
          <a:off x="3352800" y="3505200"/>
          <a:ext cx="3508375" cy="3011487"/>
        </p:xfrm>
        <a:graphic>
          <a:graphicData uri="http://schemas.openxmlformats.org/presentationml/2006/ole">
            <mc:AlternateContent xmlns:mc="http://schemas.openxmlformats.org/markup-compatibility/2006">
              <mc:Choice xmlns:v="urn:schemas-microsoft-com:vml" Requires="v">
                <p:oleObj spid="_x0000_s15368" name="ChemSketch" r:id="rId3" imgW="3508200" imgH="3011400" progId="ACD.ChemSketch.20">
                  <p:embed/>
                </p:oleObj>
              </mc:Choice>
              <mc:Fallback>
                <p:oleObj name="ChemSketch" r:id="rId3" imgW="3508200" imgH="3011400" progId="ACD.ChemSketch.20">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3505200"/>
                        <a:ext cx="3508375" cy="301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5" name="Object 5"/>
          <p:cNvGraphicFramePr>
            <a:graphicFrameLocks noChangeAspect="1"/>
          </p:cNvGraphicFramePr>
          <p:nvPr/>
        </p:nvGraphicFramePr>
        <p:xfrm>
          <a:off x="2743200" y="2286000"/>
          <a:ext cx="3581400" cy="822325"/>
        </p:xfrm>
        <a:graphic>
          <a:graphicData uri="http://schemas.openxmlformats.org/presentationml/2006/ole">
            <mc:AlternateContent xmlns:mc="http://schemas.openxmlformats.org/markup-compatibility/2006">
              <mc:Choice xmlns:v="urn:schemas-microsoft-com:vml" Requires="v">
                <p:oleObj spid="_x0000_s15369" name="ChemSketch" r:id="rId5" imgW="3581280" imgH="822960" progId="ACD.ChemSketch.20">
                  <p:embed/>
                </p:oleObj>
              </mc:Choice>
              <mc:Fallback>
                <p:oleObj name="ChemSketch" r:id="rId5" imgW="3581280" imgH="822960" progId="ACD.ChemSketch.20">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2286000"/>
                        <a:ext cx="3581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a:p>
        </p:txBody>
      </p:sp>
      <p:sp>
        <p:nvSpPr>
          <p:cNvPr id="8" name="Footer Placeholder 7"/>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lstStyle/>
          <a:p>
            <a:pPr marL="109728" indent="0">
              <a:buNone/>
            </a:pPr>
            <a:r>
              <a:rPr lang="en-US" dirty="0" smtClean="0"/>
              <a:t>2- </a:t>
            </a:r>
            <a:r>
              <a:rPr lang="en-US" sz="2400" dirty="0" smtClean="0"/>
              <a:t>Reaction of halides with ammonia or amine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sz="2400" dirty="0" smtClean="0"/>
              <a:t>Example</a:t>
            </a:r>
            <a:r>
              <a:rPr lang="en-US" dirty="0" smtClean="0"/>
              <a:t>:</a:t>
            </a:r>
            <a:endParaRPr lang="en-US" dirty="0"/>
          </a:p>
        </p:txBody>
      </p:sp>
      <p:sp>
        <p:nvSpPr>
          <p:cNvPr id="3" name="Title 2"/>
          <p:cNvSpPr>
            <a:spLocks noGrp="1"/>
          </p:cNvSpPr>
          <p:nvPr>
            <p:ph type="title"/>
          </p:nvPr>
        </p:nvSpPr>
        <p:spPr>
          <a:xfrm>
            <a:off x="457200" y="274638"/>
            <a:ext cx="8229600" cy="792162"/>
          </a:xfrm>
        </p:spPr>
        <p:txBody>
          <a:bodyPr>
            <a:normAutofit/>
          </a:bodyPr>
          <a:lstStyle/>
          <a:p>
            <a:r>
              <a:rPr lang="en-US" sz="2800" dirty="0" smtClean="0"/>
              <a:t>Preparation of amine</a:t>
            </a:r>
            <a:endParaRPr lang="en-US" sz="2800" dirty="0"/>
          </a:p>
        </p:txBody>
      </p:sp>
      <p:graphicFrame>
        <p:nvGraphicFramePr>
          <p:cNvPr id="16386" name="Object 2"/>
          <p:cNvGraphicFramePr>
            <a:graphicFrameLocks noChangeAspect="1"/>
          </p:cNvGraphicFramePr>
          <p:nvPr/>
        </p:nvGraphicFramePr>
        <p:xfrm>
          <a:off x="1143000" y="1600200"/>
          <a:ext cx="6864350" cy="1990725"/>
        </p:xfrm>
        <a:graphic>
          <a:graphicData uri="http://schemas.openxmlformats.org/presentationml/2006/ole">
            <mc:AlternateContent xmlns:mc="http://schemas.openxmlformats.org/markup-compatibility/2006">
              <mc:Choice xmlns:v="urn:schemas-microsoft-com:vml" Requires="v">
                <p:oleObj spid="_x0000_s16391" name="ChemSketch" r:id="rId3" imgW="6864120" imgH="1990440" progId="ACD.ChemSketch.20">
                  <p:embed/>
                </p:oleObj>
              </mc:Choice>
              <mc:Fallback>
                <p:oleObj name="ChemSketch" r:id="rId3" imgW="6864120" imgH="1990440" progId="ACD.ChemSketch.20">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600200"/>
                        <a:ext cx="6864350"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8" name="Object 4"/>
          <p:cNvGraphicFramePr>
            <a:graphicFrameLocks noChangeAspect="1"/>
          </p:cNvGraphicFramePr>
          <p:nvPr/>
        </p:nvGraphicFramePr>
        <p:xfrm>
          <a:off x="2133600" y="4191000"/>
          <a:ext cx="5973763" cy="2139950"/>
        </p:xfrm>
        <a:graphic>
          <a:graphicData uri="http://schemas.openxmlformats.org/presentationml/2006/ole">
            <mc:AlternateContent xmlns:mc="http://schemas.openxmlformats.org/markup-compatibility/2006">
              <mc:Choice xmlns:v="urn:schemas-microsoft-com:vml" Requires="v">
                <p:oleObj spid="_x0000_s16392" name="ChemSketch" r:id="rId5" imgW="5974200" imgH="2139840" progId="ACD.ChemSketch.20">
                  <p:embed/>
                </p:oleObj>
              </mc:Choice>
              <mc:Fallback>
                <p:oleObj name="ChemSketch" r:id="rId5" imgW="5974200" imgH="2139840" progId="ACD.ChemSketch.20">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4191000"/>
                        <a:ext cx="5973763" cy="213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
        <p:nvSpPr>
          <p:cNvPr id="7" name="Footer Placeholder 6"/>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3562" y="288493"/>
            <a:ext cx="8229600" cy="5169091"/>
          </a:xfrm>
        </p:spPr>
        <p:txBody>
          <a:bodyPr>
            <a:normAutofit/>
          </a:bodyPr>
          <a:lstStyle/>
          <a:p>
            <a:pPr marL="109728" indent="0">
              <a:buNone/>
            </a:pPr>
            <a:r>
              <a:rPr lang="en-US" sz="2800" dirty="0" smtClean="0"/>
              <a:t>3</a:t>
            </a:r>
            <a:r>
              <a:rPr lang="en-US" sz="2400" dirty="0" smtClean="0"/>
              <a:t>. Reductive </a:t>
            </a:r>
            <a:r>
              <a:rPr lang="en-US" sz="2400" dirty="0" err="1" smtClean="0"/>
              <a:t>amination</a:t>
            </a:r>
            <a:endParaRPr lang="en-US" sz="2400" dirty="0" smtClean="0"/>
          </a:p>
          <a:p>
            <a:pPr>
              <a:buNone/>
            </a:pPr>
            <a:r>
              <a:rPr lang="en-US" sz="1600" dirty="0" smtClean="0"/>
              <a:t>   many aldehyde and ketone are converted into amines in presence of ammonia or amine and catalyst </a:t>
            </a:r>
            <a:endParaRPr lang="en-US" sz="1600" dirty="0" smtClean="0"/>
          </a:p>
          <a:p>
            <a:pPr>
              <a:buNone/>
            </a:pPr>
            <a:endParaRPr lang="en-US" sz="1600" dirty="0"/>
          </a:p>
          <a:p>
            <a:pPr>
              <a:buNone/>
            </a:pPr>
            <a:endParaRPr lang="en-US" sz="1600" dirty="0" smtClean="0"/>
          </a:p>
          <a:p>
            <a:pPr>
              <a:buNone/>
            </a:pPr>
            <a:endParaRPr lang="en-US" sz="1600" dirty="0"/>
          </a:p>
          <a:p>
            <a:pPr>
              <a:buNone/>
            </a:pPr>
            <a:endParaRPr lang="en-US" sz="1600" dirty="0" smtClean="0"/>
          </a:p>
          <a:p>
            <a:pPr>
              <a:buNone/>
            </a:pPr>
            <a:endParaRPr lang="en-US" sz="1600" dirty="0"/>
          </a:p>
          <a:p>
            <a:pPr>
              <a:buNone/>
            </a:pPr>
            <a:r>
              <a:rPr lang="en-US" sz="1600" dirty="0" smtClean="0"/>
              <a:t>Example:</a:t>
            </a:r>
            <a:endParaRPr lang="en-US" sz="16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p:txBody>
      </p:sp>
      <p:sp>
        <p:nvSpPr>
          <p:cNvPr id="3" name="Title 2"/>
          <p:cNvSpPr>
            <a:spLocks noGrp="1"/>
          </p:cNvSpPr>
          <p:nvPr>
            <p:ph type="title"/>
          </p:nvPr>
        </p:nvSpPr>
        <p:spPr>
          <a:xfrm flipV="1">
            <a:off x="457200" y="-838200"/>
            <a:ext cx="8229600" cy="1112838"/>
          </a:xfrm>
        </p:spPr>
        <p:txBody>
          <a:bodyPr>
            <a:normAutofit/>
          </a:bodyPr>
          <a:lstStyle/>
          <a:p>
            <a:endParaRPr lang="en-US" sz="2400" dirty="0"/>
          </a:p>
        </p:txBody>
      </p:sp>
      <p:graphicFrame>
        <p:nvGraphicFramePr>
          <p:cNvPr id="19460" name="Object 4"/>
          <p:cNvGraphicFramePr>
            <a:graphicFrameLocks noChangeAspect="1"/>
          </p:cNvGraphicFramePr>
          <p:nvPr>
            <p:extLst>
              <p:ext uri="{D42A27DB-BD31-4B8C-83A1-F6EECF244321}">
                <p14:modId xmlns:p14="http://schemas.microsoft.com/office/powerpoint/2010/main" val="833385094"/>
              </p:ext>
            </p:extLst>
          </p:nvPr>
        </p:nvGraphicFramePr>
        <p:xfrm>
          <a:off x="3299402" y="1224998"/>
          <a:ext cx="5886450" cy="1729581"/>
        </p:xfrm>
        <a:graphic>
          <a:graphicData uri="http://schemas.openxmlformats.org/presentationml/2006/ole">
            <mc:AlternateContent xmlns:mc="http://schemas.openxmlformats.org/markup-compatibility/2006">
              <mc:Choice xmlns:v="urn:schemas-microsoft-com:vml" Requires="v">
                <p:oleObj spid="_x0000_s19463" name="ChemSketch" r:id="rId3" imgW="6284880" imgH="1996560" progId="ACD.ChemSketch.20">
                  <p:embed/>
                </p:oleObj>
              </mc:Choice>
              <mc:Fallback>
                <p:oleObj name="ChemSketch" r:id="rId3" imgW="6284880" imgH="1996560" progId="ACD.ChemSketch.20">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9402" y="1224998"/>
                        <a:ext cx="5886450" cy="1729581"/>
                      </a:xfrm>
                      <a:prstGeom prst="rect">
                        <a:avLst/>
                      </a:prstGeom>
                      <a:noFill/>
                      <a:ln>
                        <a:noFill/>
                      </a:ln>
                      <a:effectLst/>
                    </p:spPr>
                  </p:pic>
                </p:oleObj>
              </mc:Fallback>
            </mc:AlternateContent>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
        <p:nvSpPr>
          <p:cNvPr id="7" name="Footer Placeholder 6"/>
          <p:cNvSpPr>
            <a:spLocks noGrp="1"/>
          </p:cNvSpPr>
          <p:nvPr>
            <p:ph type="ftr" sz="quarter" idx="11"/>
          </p:nvPr>
        </p:nvSpPr>
        <p:spPr/>
        <p:txBody>
          <a:bodyPr/>
          <a:lstStyle/>
          <a:p>
            <a:endParaRPr lang="en-US" dirty="0"/>
          </a:p>
        </p:txBody>
      </p:sp>
      <p:graphicFrame>
        <p:nvGraphicFramePr>
          <p:cNvPr id="8" name="Object 3"/>
          <p:cNvGraphicFramePr>
            <a:graphicFrameLocks noChangeAspect="1"/>
          </p:cNvGraphicFramePr>
          <p:nvPr>
            <p:extLst>
              <p:ext uri="{D42A27DB-BD31-4B8C-83A1-F6EECF244321}">
                <p14:modId xmlns:p14="http://schemas.microsoft.com/office/powerpoint/2010/main" val="2475703666"/>
              </p:ext>
            </p:extLst>
          </p:nvPr>
        </p:nvGraphicFramePr>
        <p:xfrm>
          <a:off x="3299402" y="3402805"/>
          <a:ext cx="5851525" cy="3370263"/>
        </p:xfrm>
        <a:graphic>
          <a:graphicData uri="http://schemas.openxmlformats.org/presentationml/2006/ole">
            <mc:AlternateContent xmlns:mc="http://schemas.openxmlformats.org/markup-compatibility/2006">
              <mc:Choice xmlns:v="urn:schemas-microsoft-com:vml" Requires="v">
                <p:oleObj spid="_x0000_s19464" name="ChemSketch" r:id="rId5" imgW="5852160" imgH="3371040" progId="ACD.ChemSketch.20">
                  <p:embed/>
                </p:oleObj>
              </mc:Choice>
              <mc:Fallback>
                <p:oleObj name="ChemSketch" r:id="rId5" imgW="5852160" imgH="3371040" progId="ACD.ChemSketch.20">
                  <p:embed/>
                  <p:pic>
                    <p:nvPicPr>
                      <p:cNvPr id="20483"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99402" y="3402805"/>
                        <a:ext cx="5851525" cy="337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74638"/>
            <a:ext cx="8229600" cy="5169091"/>
          </a:xfrm>
        </p:spPr>
        <p:txBody>
          <a:bodyPr>
            <a:normAutofit/>
          </a:bodyPr>
          <a:lstStyle/>
          <a:p>
            <a:pPr marL="109728" indent="0">
              <a:buNone/>
            </a:pPr>
            <a:r>
              <a:rPr lang="en-US" sz="2400" dirty="0" smtClean="0"/>
              <a:t>4. Reduction of </a:t>
            </a:r>
            <a:r>
              <a:rPr lang="en-US" sz="2400" dirty="0" err="1" smtClean="0"/>
              <a:t>nitriles</a:t>
            </a:r>
            <a:endParaRPr lang="en-US" sz="2400" dirty="0" smtClean="0"/>
          </a:p>
          <a:p>
            <a:r>
              <a:rPr lang="en-US" sz="2000" dirty="0" smtClean="0"/>
              <a:t>The </a:t>
            </a:r>
            <a:r>
              <a:rPr lang="en-US" sz="2000" dirty="0" smtClean="0"/>
              <a:t>special of increasing the length of carbon chain by one carbon atom</a:t>
            </a:r>
          </a:p>
          <a:p>
            <a:pPr>
              <a:buNone/>
            </a:pPr>
            <a:endParaRPr lang="en-US" sz="2400" dirty="0" smtClean="0"/>
          </a:p>
          <a:p>
            <a:pPr>
              <a:buNone/>
            </a:pPr>
            <a:endParaRPr lang="en-US" sz="2400" dirty="0" smtClean="0"/>
          </a:p>
          <a:p>
            <a:r>
              <a:rPr lang="en-US" sz="1600" dirty="0" smtClean="0"/>
              <a:t>Example</a:t>
            </a:r>
            <a:r>
              <a:rPr lang="en-US" sz="1600" dirty="0" smtClean="0"/>
              <a:t>:</a:t>
            </a:r>
          </a:p>
          <a:p>
            <a:pPr>
              <a:buNone/>
            </a:pPr>
            <a:endParaRPr lang="en-US" sz="2400" dirty="0"/>
          </a:p>
        </p:txBody>
      </p:sp>
      <p:sp>
        <p:nvSpPr>
          <p:cNvPr id="3" name="Title 2"/>
          <p:cNvSpPr>
            <a:spLocks noGrp="1"/>
          </p:cNvSpPr>
          <p:nvPr>
            <p:ph type="title"/>
          </p:nvPr>
        </p:nvSpPr>
        <p:spPr>
          <a:xfrm>
            <a:off x="457200" y="274638"/>
            <a:ext cx="8229600" cy="563562"/>
          </a:xfrm>
        </p:spPr>
        <p:txBody>
          <a:bodyPr>
            <a:normAutofit/>
          </a:bodyPr>
          <a:lstStyle/>
          <a:p>
            <a:endParaRPr lang="en-US" sz="2800" dirty="0"/>
          </a:p>
        </p:txBody>
      </p:sp>
      <p:graphicFrame>
        <p:nvGraphicFramePr>
          <p:cNvPr id="21506" name="Object 2"/>
          <p:cNvGraphicFramePr>
            <a:graphicFrameLocks noChangeAspect="1"/>
          </p:cNvGraphicFramePr>
          <p:nvPr>
            <p:extLst>
              <p:ext uri="{D42A27DB-BD31-4B8C-83A1-F6EECF244321}">
                <p14:modId xmlns:p14="http://schemas.microsoft.com/office/powerpoint/2010/main" val="2907075800"/>
              </p:ext>
            </p:extLst>
          </p:nvPr>
        </p:nvGraphicFramePr>
        <p:xfrm>
          <a:off x="2877503" y="1160789"/>
          <a:ext cx="3005137" cy="404813"/>
        </p:xfrm>
        <a:graphic>
          <a:graphicData uri="http://schemas.openxmlformats.org/presentationml/2006/ole">
            <mc:AlternateContent xmlns:mc="http://schemas.openxmlformats.org/markup-compatibility/2006">
              <mc:Choice xmlns:v="urn:schemas-microsoft-com:vml" Requires="v">
                <p:oleObj spid="_x0000_s21510" name="ChemSketch" r:id="rId3" imgW="3005280" imgH="405360" progId="ACD.ChemSketch.20">
                  <p:embed/>
                </p:oleObj>
              </mc:Choice>
              <mc:Fallback>
                <p:oleObj name="ChemSketch" r:id="rId3" imgW="3005280" imgH="405360" progId="ACD.ChemSketch.20">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7503" y="1160789"/>
                        <a:ext cx="300513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7" name="Object 3"/>
          <p:cNvGraphicFramePr>
            <a:graphicFrameLocks noChangeAspect="1"/>
          </p:cNvGraphicFramePr>
          <p:nvPr/>
        </p:nvGraphicFramePr>
        <p:xfrm>
          <a:off x="2514600" y="3352800"/>
          <a:ext cx="4289425" cy="1392237"/>
        </p:xfrm>
        <a:graphic>
          <a:graphicData uri="http://schemas.openxmlformats.org/presentationml/2006/ole">
            <mc:AlternateContent xmlns:mc="http://schemas.openxmlformats.org/markup-compatibility/2006">
              <mc:Choice xmlns:v="urn:schemas-microsoft-com:vml" Requires="v">
                <p:oleObj spid="_x0000_s21511" name="ChemSketch" r:id="rId5" imgW="4288680" imgH="1392840" progId="ACD.ChemSketch.20">
                  <p:embed/>
                </p:oleObj>
              </mc:Choice>
              <mc:Fallback>
                <p:oleObj name="ChemSketch" r:id="rId5" imgW="4288680" imgH="1392840" progId="ACD.ChemSketch.20">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3352800"/>
                        <a:ext cx="4289425" cy="139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
        <p:nvSpPr>
          <p:cNvPr id="7" name="Footer Placeholder 6"/>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7672" y="685800"/>
            <a:ext cx="8229600" cy="5245291"/>
          </a:xfrm>
        </p:spPr>
        <p:txBody>
          <a:bodyPr>
            <a:normAutofit/>
          </a:bodyPr>
          <a:lstStyle/>
          <a:p>
            <a:r>
              <a:rPr lang="en-US" sz="2000" dirty="0" smtClean="0"/>
              <a:t>5. Hofmann degradation of amide</a:t>
            </a:r>
          </a:p>
          <a:p>
            <a:r>
              <a:rPr lang="en-US" sz="2000" dirty="0" smtClean="0"/>
              <a:t>Decreasing the length of carbon </a:t>
            </a:r>
            <a:r>
              <a:rPr lang="en-US" sz="2000" dirty="0" err="1" smtClean="0"/>
              <a:t>chaine</a:t>
            </a:r>
            <a:r>
              <a:rPr lang="en-US" sz="2000" dirty="0" smtClean="0"/>
              <a:t> by one carbon atom.</a:t>
            </a:r>
            <a:endParaRPr lang="en-US" sz="2000" dirty="0"/>
          </a:p>
        </p:txBody>
      </p:sp>
      <p:sp>
        <p:nvSpPr>
          <p:cNvPr id="3" name="Title 2"/>
          <p:cNvSpPr>
            <a:spLocks noGrp="1"/>
          </p:cNvSpPr>
          <p:nvPr>
            <p:ph type="title"/>
          </p:nvPr>
        </p:nvSpPr>
        <p:spPr>
          <a:xfrm>
            <a:off x="457200" y="274638"/>
            <a:ext cx="8229600" cy="45719"/>
          </a:xfrm>
        </p:spPr>
        <p:txBody>
          <a:bodyPr>
            <a:normAutofit fontScale="90000"/>
          </a:bodyPr>
          <a:lstStyle/>
          <a:p>
            <a:endParaRPr lang="en-US" sz="2800" dirty="0"/>
          </a:p>
        </p:txBody>
      </p:sp>
      <p:graphicFrame>
        <p:nvGraphicFramePr>
          <p:cNvPr id="22530" name="Object 2"/>
          <p:cNvGraphicFramePr>
            <a:graphicFrameLocks noChangeAspect="1"/>
          </p:cNvGraphicFramePr>
          <p:nvPr/>
        </p:nvGraphicFramePr>
        <p:xfrm>
          <a:off x="2209800" y="1371600"/>
          <a:ext cx="5540375" cy="5108575"/>
        </p:xfrm>
        <a:graphic>
          <a:graphicData uri="http://schemas.openxmlformats.org/presentationml/2006/ole">
            <mc:AlternateContent xmlns:mc="http://schemas.openxmlformats.org/markup-compatibility/2006">
              <mc:Choice xmlns:v="urn:schemas-microsoft-com:vml" Requires="v">
                <p:oleObj spid="_x0000_s22532" name="ChemSketch" r:id="rId3" imgW="5541120" imgH="5108400" progId="ACD.ChemSketch.20">
                  <p:embed/>
                </p:oleObj>
              </mc:Choice>
              <mc:Fallback>
                <p:oleObj name="ChemSketch" r:id="rId3" imgW="5541120" imgH="5108400" progId="ACD.ChemSketch.20">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1371600"/>
                        <a:ext cx="5540375" cy="510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normAutofit/>
          </a:bodyPr>
          <a:lstStyle/>
          <a:p>
            <a:r>
              <a:rPr lang="en-US" sz="2800" dirty="0" smtClean="0"/>
              <a:t>Summary </a:t>
            </a:r>
            <a:endParaRPr lang="en-US" sz="28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6" name="Footer Placeholder 5"/>
          <p:cNvSpPr>
            <a:spLocks noGrp="1"/>
          </p:cNvSpPr>
          <p:nvPr>
            <p:ph type="ftr" sz="quarter" idx="11"/>
          </p:nvPr>
        </p:nvSpPr>
        <p:spPr/>
        <p:txBody>
          <a:bodyPr/>
          <a:lstStyle/>
          <a:p>
            <a:endParaRPr lang="en-US"/>
          </a:p>
        </p:txBody>
      </p:sp>
      <p:graphicFrame>
        <p:nvGraphicFramePr>
          <p:cNvPr id="24580" name="Object 4"/>
          <p:cNvGraphicFramePr>
            <a:graphicFrameLocks noChangeAspect="1"/>
          </p:cNvGraphicFramePr>
          <p:nvPr/>
        </p:nvGraphicFramePr>
        <p:xfrm>
          <a:off x="906463" y="1851025"/>
          <a:ext cx="7331075" cy="3154363"/>
        </p:xfrm>
        <a:graphic>
          <a:graphicData uri="http://schemas.openxmlformats.org/presentationml/2006/ole">
            <mc:AlternateContent xmlns:mc="http://schemas.openxmlformats.org/markup-compatibility/2006">
              <mc:Choice xmlns:v="urn:schemas-microsoft-com:vml" Requires="v">
                <p:oleObj spid="_x0000_s24582" name="ChemSketch" r:id="rId3" imgW="7330320" imgH="3154680" progId="ACD.ChemSketch.20">
                  <p:embed/>
                </p:oleObj>
              </mc:Choice>
              <mc:Fallback>
                <p:oleObj name="ChemSketch" r:id="rId3" imgW="7330320" imgH="3154680" progId="ACD.ChemSketch.20">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6463" y="1851025"/>
                        <a:ext cx="7331075" cy="315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334</TotalTime>
  <Words>454</Words>
  <Application>Microsoft Office PowerPoint</Application>
  <PresentationFormat>On-screen Show (4:3)</PresentationFormat>
  <Paragraphs>97</Paragraphs>
  <Slides>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vt:lpstr>
      <vt:lpstr>Calibri</vt:lpstr>
      <vt:lpstr>Lucida Sans Unicode</vt:lpstr>
      <vt:lpstr>Verdana</vt:lpstr>
      <vt:lpstr>Wingdings</vt:lpstr>
      <vt:lpstr>Wingdings 2</vt:lpstr>
      <vt:lpstr>Wingdings 3</vt:lpstr>
      <vt:lpstr>Concourse</vt:lpstr>
      <vt:lpstr>ChemSketch</vt:lpstr>
      <vt:lpstr>Chemistry of Amines</vt:lpstr>
      <vt:lpstr>PowerPoint Presentation</vt:lpstr>
      <vt:lpstr>Physical Properties of Amines </vt:lpstr>
      <vt:lpstr>Preparation of amine</vt:lpstr>
      <vt:lpstr>Preparation of amine</vt:lpstr>
      <vt:lpstr>PowerPoint Presentation</vt:lpstr>
      <vt:lpstr>PowerPoint Presentation</vt:lpstr>
      <vt:lpstr>PowerPoint Presentation</vt:lpstr>
      <vt:lpstr>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of Amines</dc:title>
  <dc:creator>hp</dc:creator>
  <cp:lastModifiedBy>Chemistry</cp:lastModifiedBy>
  <cp:revision>58</cp:revision>
  <dcterms:created xsi:type="dcterms:W3CDTF">2006-08-16T00:00:00Z</dcterms:created>
  <dcterms:modified xsi:type="dcterms:W3CDTF">2016-12-16T15:14:31Z</dcterms:modified>
</cp:coreProperties>
</file>