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7F508-825C-48CD-AF38-782B563F9EEF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47CD3-AE39-47B3-9F74-5632D93EE9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6EEE-8290-43D4-9698-F08734EA689C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070E-2303-4810-A44B-22B5CBFB506D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95DA-791C-42D6-A475-8B5792EA99A1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CEE5-3DB0-4C69-9BF1-1309A21EBFF5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8340B-A6B8-4D40-A00D-9F7B6100A5DE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DD8B0-CA5B-490B-8227-909EF154CAF2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E18F-BCCB-4940-A25A-5AA9480C69D8}" type="datetime1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628E-131A-4847-BFCF-6D054986EFCC}" type="datetime1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882B-8F8B-4E7E-812D-631917BC37CB}" type="datetime1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A131-C2B1-45B1-BA91-35651ADB27B3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C578-4B3C-4346-A97A-E591EC13723B}" type="datetime1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8DE7-64F1-45F9-9B5E-CE911BB6944B}" type="datetime1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Reactions of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aldehydes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and Ketones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Nucleophilic</a:t>
            </a:r>
            <a:r>
              <a:rPr lang="en-US" b="1" dirty="0" smtClean="0">
                <a:solidFill>
                  <a:srgbClr val="0070C0"/>
                </a:solidFill>
              </a:rPr>
              <a:t> addition reaction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Reaction at the α carbon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IV.   </a:t>
            </a:r>
            <a:r>
              <a:rPr lang="en-US" b="1" dirty="0" err="1" smtClean="0">
                <a:solidFill>
                  <a:schemeClr val="accent2"/>
                </a:solidFill>
              </a:rPr>
              <a:t>Cannizzaro</a:t>
            </a:r>
            <a:r>
              <a:rPr lang="en-US" b="1" dirty="0" smtClean="0">
                <a:solidFill>
                  <a:schemeClr val="accent2"/>
                </a:solidFill>
              </a:rPr>
              <a:t> reaction.  (</a:t>
            </a:r>
            <a:r>
              <a:rPr lang="en-US" b="1" u="sng" dirty="0" smtClean="0">
                <a:solidFill>
                  <a:schemeClr val="accent2"/>
                </a:solidFill>
              </a:rPr>
              <a:t>self oxidation/reduction) : </a:t>
            </a:r>
            <a:r>
              <a:rPr lang="en-US" b="1" dirty="0" smtClean="0"/>
              <a:t>In the presence of </a:t>
            </a:r>
            <a:r>
              <a:rPr lang="en-US" b="1" dirty="0" smtClean="0">
                <a:solidFill>
                  <a:srgbClr val="0070C0"/>
                </a:solidFill>
              </a:rPr>
              <a:t>concentrated alkali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aldehydes</a:t>
            </a:r>
            <a:r>
              <a:rPr lang="en-US" b="1" dirty="0" smtClean="0"/>
              <a:t> containing </a:t>
            </a:r>
            <a:r>
              <a:rPr lang="en-US" b="1" dirty="0" smtClean="0">
                <a:solidFill>
                  <a:srgbClr val="FF0000"/>
                </a:solidFill>
              </a:rPr>
              <a:t>no α-hydrogen</a:t>
            </a:r>
            <a:r>
              <a:rPr lang="en-US" b="1" dirty="0" smtClean="0"/>
              <a:t> undergo </a:t>
            </a:r>
            <a:r>
              <a:rPr lang="en-US" b="1" dirty="0" smtClean="0">
                <a:solidFill>
                  <a:srgbClr val="0070C0"/>
                </a:solidFill>
              </a:rPr>
              <a:t>self-oxidation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reduction</a:t>
            </a:r>
            <a:r>
              <a:rPr lang="en-US" b="1" dirty="0" smtClean="0"/>
              <a:t> to yield a mixture of an </a:t>
            </a:r>
            <a:r>
              <a:rPr lang="en-US" b="1" dirty="0" smtClean="0">
                <a:solidFill>
                  <a:srgbClr val="00B050"/>
                </a:solidFill>
              </a:rPr>
              <a:t>alcohol</a:t>
            </a:r>
            <a:r>
              <a:rPr lang="en-US" b="1" dirty="0" smtClean="0"/>
              <a:t> and a </a:t>
            </a:r>
            <a:r>
              <a:rPr lang="en-US" b="1" dirty="0" smtClean="0">
                <a:solidFill>
                  <a:srgbClr val="00B050"/>
                </a:solidFill>
              </a:rPr>
              <a:t>salt of a carboxylic acid</a:t>
            </a:r>
            <a:r>
              <a:rPr lang="en-US" b="1" dirty="0" smtClean="0"/>
              <a:t>. This reaction is known as the </a:t>
            </a:r>
            <a:r>
              <a:rPr lang="en-US" b="1" u="sng" dirty="0" err="1" smtClean="0">
                <a:solidFill>
                  <a:srgbClr val="FF0000"/>
                </a:solidFill>
              </a:rPr>
              <a:t>Cannizzaro</a:t>
            </a:r>
            <a:r>
              <a:rPr lang="en-US" b="1" u="sng" dirty="0" smtClean="0">
                <a:solidFill>
                  <a:srgbClr val="FF0000"/>
                </a:solidFill>
              </a:rPr>
              <a:t> reaction</a:t>
            </a:r>
            <a:r>
              <a:rPr lang="en-US" b="1" dirty="0" smtClean="0"/>
              <a:t>.</a:t>
            </a:r>
            <a:r>
              <a:rPr lang="en-US" b="1" u="sng" dirty="0" smtClean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1143000" y="990600"/>
          <a:ext cx="6629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S ChemDraw Drawing" r:id="rId3" imgW="3906000" imgH="861120" progId="ChemDraw.Document.6.0">
                  <p:embed/>
                </p:oleObj>
              </mc:Choice>
              <mc:Fallback>
                <p:oleObj name="CS ChemDraw Drawing" r:id="rId3" imgW="3906000" imgH="861120" progId="ChemDraw.Document.6.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6629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4"/>
          <p:cNvGraphicFramePr>
            <a:graphicFrameLocks noChangeAspect="1"/>
          </p:cNvGraphicFramePr>
          <p:nvPr/>
        </p:nvGraphicFramePr>
        <p:xfrm>
          <a:off x="1447800" y="3352800"/>
          <a:ext cx="5080000" cy="887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CS ChemDraw Drawing" r:id="rId5" imgW="4116600" imgH="714960" progId="ChemDraw.Document.6.0">
                  <p:embed/>
                </p:oleObj>
              </mc:Choice>
              <mc:Fallback>
                <p:oleObj name="CS ChemDraw Drawing" r:id="rId5" imgW="4116600" imgH="714960" progId="ChemDraw.Document.6.0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52800"/>
                        <a:ext cx="5080000" cy="8870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43434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>
                <a:solidFill>
                  <a:schemeClr val="bg2">
                    <a:lumMod val="50000"/>
                  </a:schemeClr>
                </a:solidFill>
              </a:rPr>
              <a:t>Crossed</a:t>
            </a:r>
            <a:r>
              <a:rPr lang="en-US" i="1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b="1" i="1" u="sng" dirty="0" err="1" smtClean="0">
                <a:solidFill>
                  <a:schemeClr val="bg2">
                    <a:lumMod val="50000"/>
                  </a:schemeClr>
                </a:solidFill>
              </a:rPr>
              <a:t>Cannizzaro</a:t>
            </a:r>
            <a:r>
              <a:rPr lang="en-US" b="1" i="1" u="sng" dirty="0" smtClean="0">
                <a:solidFill>
                  <a:schemeClr val="bg2">
                    <a:lumMod val="50000"/>
                  </a:schemeClr>
                </a:solidFill>
              </a:rPr>
              <a:t> reaction: </a:t>
            </a:r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b="1" u="sng" dirty="0" smtClean="0">
                <a:solidFill>
                  <a:srgbClr val="FF0000"/>
                </a:solidFill>
              </a:rPr>
              <a:t>two different </a:t>
            </a:r>
            <a:r>
              <a:rPr lang="en-US" b="1" u="sng" dirty="0" err="1" smtClean="0">
                <a:solidFill>
                  <a:srgbClr val="FF0000"/>
                </a:solidFill>
              </a:rPr>
              <a:t>aldehydes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b="1" u="sng" dirty="0" smtClean="0">
                <a:solidFill>
                  <a:srgbClr val="FF0000"/>
                </a:solidFill>
              </a:rPr>
              <a:t>no α-hydrogen </a:t>
            </a:r>
            <a:r>
              <a:rPr lang="en-US" dirty="0" smtClean="0">
                <a:solidFill>
                  <a:srgbClr val="000000"/>
                </a:solidFill>
              </a:rPr>
              <a:t>undergo </a:t>
            </a:r>
            <a:r>
              <a:rPr lang="en-US" dirty="0" err="1" smtClean="0">
                <a:solidFill>
                  <a:srgbClr val="000000"/>
                </a:solidFill>
              </a:rPr>
              <a:t>Cannizzaro</a:t>
            </a:r>
            <a:r>
              <a:rPr lang="en-US" dirty="0" smtClean="0">
                <a:solidFill>
                  <a:srgbClr val="000000"/>
                </a:solidFill>
              </a:rPr>
              <a:t> reaction yield a mixture of products. This reaction is called </a:t>
            </a:r>
            <a:r>
              <a:rPr lang="en-US" b="1" u="sng" dirty="0" smtClean="0">
                <a:solidFill>
                  <a:srgbClr val="516DBD"/>
                </a:solidFill>
              </a:rPr>
              <a:t>crossed</a:t>
            </a:r>
            <a:r>
              <a:rPr lang="en-US" u="sng" dirty="0" smtClean="0">
                <a:solidFill>
                  <a:srgbClr val="516DBD"/>
                </a:solidFill>
              </a:rPr>
              <a:t> </a:t>
            </a:r>
            <a:r>
              <a:rPr lang="en-US" b="1" u="sng" dirty="0" err="1" smtClean="0">
                <a:solidFill>
                  <a:srgbClr val="516DBD"/>
                </a:solidFill>
              </a:rPr>
              <a:t>Cannizzaro</a:t>
            </a:r>
            <a:r>
              <a:rPr lang="en-US" b="1" u="sng" dirty="0" smtClean="0">
                <a:solidFill>
                  <a:srgbClr val="516DBD"/>
                </a:solidFill>
              </a:rPr>
              <a:t> reaction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ar-IQ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Object 21"/>
          <p:cNvGraphicFramePr>
            <a:graphicFrameLocks noChangeAspect="1"/>
          </p:cNvGraphicFramePr>
          <p:nvPr/>
        </p:nvGraphicFramePr>
        <p:xfrm>
          <a:off x="914400" y="5334000"/>
          <a:ext cx="6781800" cy="403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CS ChemDraw Drawing" r:id="rId7" imgW="5160240" imgH="307080" progId="ChemDraw.Document.6.0">
                  <p:embed/>
                </p:oleObj>
              </mc:Choice>
              <mc:Fallback>
                <p:oleObj name="CS ChemDraw Drawing" r:id="rId7" imgW="5160240" imgH="307080" progId="ChemDraw.Document.6.0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000"/>
                        <a:ext cx="6781800" cy="4034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5791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Formaldehyde is the most easily </a:t>
            </a:r>
            <a:r>
              <a:rPr lang="en-US" u="sng" dirty="0" smtClean="0">
                <a:solidFill>
                  <a:schemeClr val="accent2"/>
                </a:solidFill>
              </a:rPr>
              <a:t>oxidized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aldehyde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r>
              <a:rPr lang="en-US" dirty="0" smtClean="0"/>
              <a:t>  When mixed with another </a:t>
            </a:r>
            <a:r>
              <a:rPr lang="en-US" dirty="0" err="1" smtClean="0"/>
              <a:t>aldehyde</a:t>
            </a:r>
            <a:r>
              <a:rPr lang="en-US" dirty="0" smtClean="0"/>
              <a:t> that doesn’t have any alpha-</a:t>
            </a:r>
            <a:r>
              <a:rPr lang="en-US" dirty="0" err="1" smtClean="0"/>
              <a:t>hydrogens</a:t>
            </a:r>
            <a:r>
              <a:rPr lang="en-US" dirty="0" smtClean="0"/>
              <a:t> and conc. </a:t>
            </a:r>
            <a:r>
              <a:rPr lang="en-US" dirty="0" err="1" smtClean="0"/>
              <a:t>NaOH</a:t>
            </a:r>
            <a:r>
              <a:rPr lang="en-US" dirty="0" smtClean="0"/>
              <a:t>, all of the formaldehyde is oxidized and all of the other </a:t>
            </a:r>
            <a:r>
              <a:rPr lang="en-US" dirty="0" err="1" smtClean="0"/>
              <a:t>aldehyde</a:t>
            </a:r>
            <a:r>
              <a:rPr lang="en-US" dirty="0" smtClean="0"/>
              <a:t> is reduced.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"/>
            <a:ext cx="9144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accent2"/>
                </a:solidFill>
              </a:rPr>
              <a:t>V. Addition of Grignard reagents: </a:t>
            </a:r>
            <a:r>
              <a:rPr lang="en-US" dirty="0" smtClean="0">
                <a:solidFill>
                  <a:srgbClr val="000000"/>
                </a:solidFill>
              </a:rPr>
              <a:t>The addition of Grignard reagents to </a:t>
            </a:r>
            <a:r>
              <a:rPr lang="en-US" dirty="0" err="1" smtClean="0">
                <a:solidFill>
                  <a:srgbClr val="000000"/>
                </a:solidFill>
              </a:rPr>
              <a:t>aldehydes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ketones</a:t>
            </a:r>
            <a:r>
              <a:rPr lang="en-US" dirty="0" smtClean="0">
                <a:solidFill>
                  <a:srgbClr val="000000"/>
                </a:solidFill>
              </a:rPr>
              <a:t> yields alcohols. The organic group, transferred with a pair of electrons from magnesium to carbonyl carbon, is a powerful </a:t>
            </a:r>
            <a:r>
              <a:rPr lang="en-US" dirty="0" err="1" smtClean="0">
                <a:solidFill>
                  <a:srgbClr val="000000"/>
                </a:solidFill>
              </a:rPr>
              <a:t>nucleophile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ar-IQ" dirty="0" smtClean="0"/>
              <a:t> 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 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2209800" y="990601"/>
          <a:ext cx="51816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CS ChemDraw Drawing" r:id="rId3" imgW="2697480" imgH="1516380" progId="ChemDraw.Document.6.0">
                  <p:embed/>
                </p:oleObj>
              </mc:Choice>
              <mc:Fallback>
                <p:oleObj name="CS ChemDraw Drawing" r:id="rId3" imgW="2697480" imgH="151638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990601"/>
                        <a:ext cx="51816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733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Synthesis of alcohols, used to build larger molecules from smaller organic compounds.</a:t>
            </a:r>
            <a:endParaRPr lang="en-US" dirty="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133600" y="4114800"/>
          <a:ext cx="5781675" cy="2407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CS ChemDraw Drawing" r:id="rId5" imgW="3454908" imgH="1441704" progId="ChemDraw.Document.6.0">
                  <p:embed/>
                </p:oleObj>
              </mc:Choice>
              <mc:Fallback>
                <p:oleObj name="CS ChemDraw Drawing" r:id="rId5" imgW="3454908" imgH="144170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14800"/>
                        <a:ext cx="5781675" cy="24073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1000" y="0"/>
          <a:ext cx="7543800" cy="3515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S ChemDraw Drawing" r:id="rId3" imgW="4497324" imgH="2090928" progId="ChemDraw.Document.6.0">
                  <p:embed/>
                </p:oleObj>
              </mc:Choice>
              <mc:Fallback>
                <p:oleObj name="CS ChemDraw Drawing" r:id="rId3" imgW="4497324" imgH="2090928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7543800" cy="35157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267200" y="175260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2"/>
                </a:solidFill>
              </a:rPr>
              <a:t>or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457200" y="4038600"/>
          <a:ext cx="7543800" cy="2621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S ChemDraw Drawing" r:id="rId5" imgW="5276088" imgH="1833372" progId="ChemDraw.Document.6.0">
                  <p:embed/>
                </p:oleObj>
              </mc:Choice>
              <mc:Fallback>
                <p:oleObj name="CS ChemDraw Drawing" r:id="rId5" imgW="5276088" imgH="183337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7543800" cy="26215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533401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b="1" dirty="0" smtClean="0">
                <a:solidFill>
                  <a:srgbClr val="0070C0"/>
                </a:solidFill>
              </a:rPr>
              <a:t>Alpha-</a:t>
            </a:r>
            <a:r>
              <a:rPr lang="en-US" b="1" dirty="0" err="1" smtClean="0">
                <a:solidFill>
                  <a:srgbClr val="0070C0"/>
                </a:solidFill>
              </a:rPr>
              <a:t>halogenation</a:t>
            </a:r>
            <a:r>
              <a:rPr lang="en-US" b="1" dirty="0" smtClean="0">
                <a:solidFill>
                  <a:srgbClr val="0070C0"/>
                </a:solidFill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</a:rPr>
              <a:t>ketones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When a </a:t>
            </a:r>
            <a:r>
              <a:rPr lang="en-US" dirty="0" err="1" smtClean="0">
                <a:solidFill>
                  <a:srgbClr val="000000"/>
                </a:solidFill>
              </a:rPr>
              <a:t>ketone</a:t>
            </a:r>
            <a:r>
              <a:rPr lang="en-US" dirty="0" smtClean="0">
                <a:solidFill>
                  <a:srgbClr val="000000"/>
                </a:solidFill>
              </a:rPr>
              <a:t> is treated with a halogen and base, an                             </a:t>
            </a:r>
            <a:r>
              <a:rPr lang="el-GR" b="1" dirty="0" smtClean="0">
                <a:solidFill>
                  <a:srgbClr val="0070C0"/>
                </a:solidFill>
              </a:rPr>
              <a:t>α</a:t>
            </a:r>
            <a:r>
              <a:rPr lang="en-US" b="1" dirty="0" smtClean="0">
                <a:solidFill>
                  <a:srgbClr val="0070C0"/>
                </a:solidFill>
              </a:rPr>
              <a:t>-</a:t>
            </a:r>
            <a:r>
              <a:rPr lang="en-US" b="1" dirty="0" err="1" smtClean="0">
                <a:solidFill>
                  <a:srgbClr val="0070C0"/>
                </a:solidFill>
              </a:rPr>
              <a:t>halogenation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reaction occurs.</a:t>
            </a:r>
            <a:endParaRPr lang="ar-IQ" dirty="0" smtClean="0">
              <a:solidFill>
                <a:srgbClr val="000000"/>
              </a:solidFill>
            </a:endParaRPr>
          </a:p>
          <a:p>
            <a:pPr marL="400050" indent="-400050"/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81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4) Reaction at the α carbon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28600" y="1828800"/>
            <a:ext cx="8666368" cy="1617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81000" y="4114800"/>
            <a:ext cx="8528628" cy="1512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woPt" dir="t"/>
          </a:scene3d>
          <a:sp3d>
            <a:bevelT/>
          </a:sp3d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romanUcPeriod" startAt="2"/>
            </a:pPr>
            <a:r>
              <a:rPr lang="en-US" b="1" dirty="0" smtClean="0">
                <a:solidFill>
                  <a:srgbClr val="0070C0"/>
                </a:solidFill>
              </a:rPr>
              <a:t>Addition of </a:t>
            </a:r>
            <a:r>
              <a:rPr lang="en-US" b="1" dirty="0" err="1" smtClean="0">
                <a:solidFill>
                  <a:srgbClr val="0070C0"/>
                </a:solidFill>
              </a:rPr>
              <a:t>carbanions</a:t>
            </a:r>
            <a:r>
              <a:rPr lang="en-US" b="1" dirty="0" smtClean="0">
                <a:solidFill>
                  <a:srgbClr val="0070C0"/>
                </a:solidFill>
              </a:rPr>
              <a:t> :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v"/>
            </a:pPr>
            <a:r>
              <a:rPr lang="en-US" b="1" u="sng" dirty="0" err="1" smtClean="0">
                <a:solidFill>
                  <a:srgbClr val="0070C0"/>
                </a:solidFill>
              </a:rPr>
              <a:t>Aldol</a:t>
            </a:r>
            <a:r>
              <a:rPr lang="en-US" b="1" u="sng" dirty="0" smtClean="0">
                <a:solidFill>
                  <a:srgbClr val="0070C0"/>
                </a:solidFill>
              </a:rPr>
              <a:t> condensation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Under the influence of or, two molecules of an </a:t>
            </a:r>
            <a:r>
              <a:rPr lang="en-US" dirty="0" err="1" smtClean="0">
                <a:solidFill>
                  <a:srgbClr val="000000"/>
                </a:solidFill>
              </a:rPr>
              <a:t>aldehyde</a:t>
            </a:r>
            <a:r>
              <a:rPr lang="en-US" dirty="0" smtClean="0">
                <a:solidFill>
                  <a:srgbClr val="000000"/>
                </a:solidFill>
              </a:rPr>
              <a:t> or a </a:t>
            </a:r>
            <a:r>
              <a:rPr lang="en-US" dirty="0" err="1" smtClean="0">
                <a:solidFill>
                  <a:srgbClr val="000000"/>
                </a:solidFill>
              </a:rPr>
              <a:t>ketone</a:t>
            </a:r>
            <a:r>
              <a:rPr lang="en-US" dirty="0" smtClean="0">
                <a:solidFill>
                  <a:srgbClr val="000000"/>
                </a:solidFill>
              </a:rPr>
              <a:t>, which, may combine to form a </a:t>
            </a:r>
            <a:r>
              <a:rPr lang="en-US" b="1" dirty="0" smtClean="0">
                <a:solidFill>
                  <a:srgbClr val="00B050"/>
                </a:solidFill>
              </a:rPr>
              <a:t>β-</a:t>
            </a:r>
            <a:r>
              <a:rPr lang="en-US" b="1" dirty="0" err="1" smtClean="0">
                <a:solidFill>
                  <a:srgbClr val="00B050"/>
                </a:solidFill>
              </a:rPr>
              <a:t>Hydroxy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aldehyde</a:t>
            </a:r>
            <a:r>
              <a:rPr lang="en-US" dirty="0" smtClean="0">
                <a:solidFill>
                  <a:srgbClr val="000000"/>
                </a:solidFill>
              </a:rPr>
              <a:t> or </a:t>
            </a:r>
            <a:r>
              <a:rPr lang="en-US" b="1" dirty="0" smtClean="0">
                <a:solidFill>
                  <a:srgbClr val="00B050"/>
                </a:solidFill>
              </a:rPr>
              <a:t>β-</a:t>
            </a:r>
            <a:r>
              <a:rPr lang="en-US" b="1" dirty="0" err="1" smtClean="0">
                <a:solidFill>
                  <a:srgbClr val="00B050"/>
                </a:solidFill>
              </a:rPr>
              <a:t>Hydroxy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ketone</a:t>
            </a:r>
            <a:r>
              <a:rPr lang="en-US" dirty="0" smtClean="0">
                <a:solidFill>
                  <a:srgbClr val="000000"/>
                </a:solidFill>
              </a:rPr>
              <a:t>. This reaction is called the </a:t>
            </a:r>
            <a:r>
              <a:rPr lang="en-US" dirty="0" err="1" smtClean="0">
                <a:solidFill>
                  <a:srgbClr val="000000"/>
                </a:solidFill>
              </a:rPr>
              <a:t>Aldol</a:t>
            </a:r>
            <a:r>
              <a:rPr lang="en-US" dirty="0" smtClean="0">
                <a:solidFill>
                  <a:srgbClr val="000000"/>
                </a:solidFill>
              </a:rPr>
              <a:t> condensation.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36" descr="000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76200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mechanism_241_c_la_7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03537"/>
            <a:ext cx="81534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286000" y="152400"/>
          <a:ext cx="48006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S ChemDraw Drawing" r:id="rId3" imgW="2776728" imgH="1508760" progId="ChemDraw.Document.6.0">
                  <p:embed/>
                </p:oleObj>
              </mc:Choice>
              <mc:Fallback>
                <p:oleObj name="CS ChemDraw Drawing" r:id="rId3" imgW="2776728" imgH="150876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2400"/>
                        <a:ext cx="4800600" cy="260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10583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/>
              <a:t>The </a:t>
            </a:r>
            <a:r>
              <a:rPr lang="en-US" dirty="0" err="1" smtClean="0"/>
              <a:t>Aldol</a:t>
            </a:r>
            <a:r>
              <a:rPr lang="en-US" dirty="0" smtClean="0"/>
              <a:t> Reaction—Dehydration of the </a:t>
            </a:r>
            <a:r>
              <a:rPr lang="en-US" dirty="0" err="1" smtClean="0"/>
              <a:t>Aldol</a:t>
            </a:r>
            <a:r>
              <a:rPr lang="en-US" dirty="0" smtClean="0"/>
              <a:t> Product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505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 algn="just">
              <a:spcBef>
                <a:spcPct val="20000"/>
              </a:spcBef>
              <a:buFontTx/>
              <a:buChar char="•"/>
            </a:pPr>
            <a:r>
              <a:rPr lang="en-US" dirty="0" smtClean="0"/>
              <a:t>Under the basic reaction conditions, the initial </a:t>
            </a:r>
            <a:r>
              <a:rPr lang="en-US" dirty="0" err="1" smtClean="0"/>
              <a:t>aldol</a:t>
            </a:r>
            <a:r>
              <a:rPr lang="en-US" dirty="0" smtClean="0"/>
              <a:t> product is often not isolated. Instead, it loses the elements of H</a:t>
            </a:r>
            <a:r>
              <a:rPr lang="en-US" baseline="-25000" dirty="0" smtClean="0"/>
              <a:t>2</a:t>
            </a:r>
            <a:r>
              <a:rPr lang="en-US" dirty="0" smtClean="0"/>
              <a:t>O from the </a:t>
            </a:r>
            <a:r>
              <a:rPr lang="en-US" dirty="0" smtClean="0">
                <a:sym typeface="Symbol" pitchFamily="18" charset="2"/>
              </a:rPr>
              <a:t> and  carbons to form an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,-unsaturated carbonyl compound</a:t>
            </a:r>
            <a:r>
              <a:rPr lang="en-US" dirty="0" smtClean="0">
                <a:sym typeface="Symbol" pitchFamily="18" charset="2"/>
              </a:rPr>
              <a:t>. </a:t>
            </a:r>
            <a:endParaRPr lang="en-US" dirty="0"/>
          </a:p>
        </p:txBody>
      </p:sp>
      <p:pic>
        <p:nvPicPr>
          <p:cNvPr id="7" name="Picture 6" descr="0003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383043"/>
            <a:ext cx="8458200" cy="247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SzPct val="150000"/>
            </a:pPr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b="1" dirty="0" err="1" smtClean="0">
                <a:solidFill>
                  <a:srgbClr val="000000"/>
                </a:solidFill>
              </a:rPr>
              <a:t>aldehyde</a:t>
            </a:r>
            <a:r>
              <a:rPr lang="en-US" b="1" dirty="0" smtClean="0">
                <a:solidFill>
                  <a:srgbClr val="000000"/>
                </a:solidFill>
              </a:rPr>
              <a:t> or </a:t>
            </a:r>
            <a:r>
              <a:rPr lang="en-US" b="1" dirty="0" err="1" smtClean="0">
                <a:solidFill>
                  <a:srgbClr val="000000"/>
                </a:solidFill>
              </a:rPr>
              <a:t>ketone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does not contain an α-hydrogen</a:t>
            </a:r>
            <a:r>
              <a:rPr lang="en-US" dirty="0" smtClean="0">
                <a:solidFill>
                  <a:srgbClr val="000000"/>
                </a:solidFill>
              </a:rPr>
              <a:t>, a simple </a:t>
            </a:r>
            <a:r>
              <a:rPr lang="en-US" dirty="0" err="1" smtClean="0">
                <a:solidFill>
                  <a:srgbClr val="000000"/>
                </a:solidFill>
              </a:rPr>
              <a:t>Aldol</a:t>
            </a:r>
            <a:r>
              <a:rPr lang="en-US" dirty="0" smtClean="0">
                <a:solidFill>
                  <a:srgbClr val="000000"/>
                </a:solidFill>
              </a:rPr>
              <a:t> condensation </a:t>
            </a:r>
            <a:r>
              <a:rPr lang="en-US" b="1" dirty="0" smtClean="0">
                <a:solidFill>
                  <a:srgbClr val="FF0000"/>
                </a:solidFill>
              </a:rPr>
              <a:t>cannot take place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62000" y="1295400"/>
          <a:ext cx="6948488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S ChemDraw Drawing" r:id="rId3" imgW="3593160" imgH="1840680" progId="ChemDraw.Document.6.0">
                  <p:embed/>
                </p:oleObj>
              </mc:Choice>
              <mc:Fallback>
                <p:oleObj name="CS ChemDraw Drawing" r:id="rId3" imgW="3593160" imgH="184068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6948488" cy="357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u="sng" dirty="0" smtClean="0">
                <a:solidFill>
                  <a:srgbClr val="FF0000"/>
                </a:solidFill>
              </a:rPr>
              <a:t>Wittig Reaction 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dirty="0" smtClean="0">
                <a:solidFill>
                  <a:schemeClr val="accent2"/>
                </a:solidFill>
              </a:rPr>
              <a:t>C=O into C=C )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The synthesis of an </a:t>
            </a:r>
            <a:r>
              <a:rPr lang="en-US" dirty="0" err="1" smtClean="0"/>
              <a:t>alkene</a:t>
            </a:r>
            <a:r>
              <a:rPr lang="en-US" dirty="0" smtClean="0"/>
              <a:t> from the reaction of an </a:t>
            </a:r>
            <a:r>
              <a:rPr lang="en-US" dirty="0" err="1" smtClean="0"/>
              <a:t>aldehyde</a:t>
            </a:r>
            <a:r>
              <a:rPr lang="en-US" dirty="0" smtClean="0"/>
              <a:t> or </a:t>
            </a:r>
            <a:r>
              <a:rPr lang="en-US" dirty="0" err="1" smtClean="0"/>
              <a:t>ketone</a:t>
            </a:r>
            <a:r>
              <a:rPr lang="en-US" dirty="0" smtClean="0"/>
              <a:t> and a phosphorus </a:t>
            </a:r>
            <a:r>
              <a:rPr lang="en-US" i="1" dirty="0" err="1" smtClean="0"/>
              <a:t>ylide</a:t>
            </a:r>
            <a:r>
              <a:rPr lang="en-US" dirty="0" smtClean="0"/>
              <a:t> (Wittig reagent).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4" name="Picture 5" descr="C:\My Documents\My Pictures\ketones and aldehydes\Wittig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762000"/>
            <a:ext cx="6553200" cy="337330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114800"/>
            <a:ext cx="8839200" cy="2441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458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</a:rPr>
              <a:t>Aldehydes &amp; </a:t>
            </a:r>
            <a:r>
              <a:rPr lang="en-US" sz="2400" b="1" dirty="0" err="1" smtClean="0">
                <a:solidFill>
                  <a:srgbClr val="0070C0"/>
                </a:solidFill>
              </a:rPr>
              <a:t>ketones</a:t>
            </a:r>
            <a:r>
              <a:rPr lang="en-US" sz="2400" b="1" dirty="0" smtClean="0">
                <a:solidFill>
                  <a:srgbClr val="0070C0"/>
                </a:solidFill>
              </a:rPr>
              <a:t>, reactions: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Oxidation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070C0"/>
                </a:solidFill>
              </a:rPr>
              <a:t>Reduction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70C0"/>
                </a:solidFill>
              </a:rPr>
              <a:t>Nucleophilic</a:t>
            </a:r>
            <a:r>
              <a:rPr lang="en-US" sz="2400" b="1" dirty="0" smtClean="0">
                <a:solidFill>
                  <a:srgbClr val="0070C0"/>
                </a:solidFill>
              </a:rPr>
              <a:t> addition reaction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400" b="1" dirty="0" smtClean="0">
                <a:solidFill>
                  <a:srgbClr val="0070C0"/>
                </a:solidFill>
              </a:rPr>
              <a:t>Addition of cyanide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400" b="1" dirty="0" smtClean="0">
                <a:solidFill>
                  <a:srgbClr val="0070C0"/>
                </a:solidFill>
              </a:rPr>
              <a:t>Addition of derivatives of ammonia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400" b="1" dirty="0" smtClean="0">
                <a:solidFill>
                  <a:srgbClr val="0070C0"/>
                </a:solidFill>
              </a:rPr>
              <a:t>Addition of alcohols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400" b="1" dirty="0" err="1" smtClean="0">
                <a:solidFill>
                  <a:srgbClr val="0070C0"/>
                </a:solidFill>
              </a:rPr>
              <a:t>Cannizzaro</a:t>
            </a:r>
            <a:r>
              <a:rPr lang="en-US" sz="2400" b="1" dirty="0" smtClean="0">
                <a:solidFill>
                  <a:srgbClr val="0070C0"/>
                </a:solidFill>
              </a:rPr>
              <a:t> reaction 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arenR"/>
            </a:pPr>
            <a:r>
              <a:rPr lang="en-US" sz="2400" b="1" dirty="0" smtClean="0">
                <a:solidFill>
                  <a:srgbClr val="0070C0"/>
                </a:solidFill>
              </a:rPr>
              <a:t>Addition of Grignard reagents</a:t>
            </a:r>
          </a:p>
          <a:p>
            <a:pPr marL="514350" indent="-514350">
              <a:spcBef>
                <a:spcPct val="50000"/>
              </a:spcBef>
            </a:pPr>
            <a:r>
              <a:rPr lang="en-US" sz="2400" b="1" dirty="0" smtClean="0">
                <a:solidFill>
                  <a:srgbClr val="0070C0"/>
                </a:solidFill>
              </a:rPr>
              <a:t>4. </a:t>
            </a:r>
            <a:r>
              <a:rPr lang="en-US" sz="2400" b="1" dirty="0" smtClean="0">
                <a:solidFill>
                  <a:srgbClr val="C00000"/>
                </a:solidFill>
              </a:rPr>
              <a:t>Reaction at the α carbon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400" b="1" dirty="0" smtClean="0">
                <a:solidFill>
                  <a:srgbClr val="0070C0"/>
                </a:solidFill>
              </a:rPr>
              <a:t>Alpha-</a:t>
            </a:r>
            <a:r>
              <a:rPr lang="en-US" sz="2400" b="1" dirty="0" err="1" smtClean="0">
                <a:solidFill>
                  <a:srgbClr val="0070C0"/>
                </a:solidFill>
              </a:rPr>
              <a:t>halogenation</a:t>
            </a:r>
            <a:r>
              <a:rPr lang="en-US" sz="2400" b="1" dirty="0" smtClean="0">
                <a:solidFill>
                  <a:srgbClr val="0070C0"/>
                </a:solidFill>
              </a:rPr>
              <a:t> of </a:t>
            </a:r>
            <a:r>
              <a:rPr lang="en-US" sz="2400" b="1" dirty="0" err="1" smtClean="0">
                <a:solidFill>
                  <a:srgbClr val="0070C0"/>
                </a:solidFill>
              </a:rPr>
              <a:t>ketones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400" b="1" dirty="0" smtClean="0">
                <a:solidFill>
                  <a:srgbClr val="0070C0"/>
                </a:solidFill>
              </a:rPr>
              <a:t>Addition of </a:t>
            </a:r>
            <a:r>
              <a:rPr lang="en-US" sz="2400" b="1" dirty="0" err="1" smtClean="0">
                <a:solidFill>
                  <a:srgbClr val="0070C0"/>
                </a:solidFill>
              </a:rPr>
              <a:t>carbanions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arenR"/>
            </a:pPr>
            <a:r>
              <a:rPr lang="en-US" b="1" dirty="0" smtClean="0">
                <a:solidFill>
                  <a:schemeClr val="accent2"/>
                </a:solidFill>
              </a:rPr>
              <a:t>Oxidation</a:t>
            </a:r>
            <a:r>
              <a:rPr lang="en-US" dirty="0" smtClean="0">
                <a:solidFill>
                  <a:schemeClr val="accent2"/>
                </a:solidFill>
              </a:rPr>
              <a:t>	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Aldehydes are readily oxidized to yield carboxylic acids; </a:t>
            </a:r>
            <a:r>
              <a:rPr lang="en-US" i="1" u="sng" dirty="0" smtClean="0">
                <a:solidFill>
                  <a:srgbClr val="000000"/>
                </a:solidFill>
              </a:rPr>
              <a:t>but </a:t>
            </a:r>
            <a:r>
              <a:rPr lang="en-US" i="1" u="sng" dirty="0" err="1" smtClean="0">
                <a:solidFill>
                  <a:srgbClr val="000000"/>
                </a:solidFill>
              </a:rPr>
              <a:t>ketones</a:t>
            </a:r>
            <a:r>
              <a:rPr lang="en-US" i="1" u="sng" dirty="0" smtClean="0">
                <a:solidFill>
                  <a:srgbClr val="000000"/>
                </a:solidFill>
              </a:rPr>
              <a:t> are generally inert toward oxidation.</a:t>
            </a:r>
          </a:p>
          <a:p>
            <a:pPr marL="342900" indent="-342900" algn="just">
              <a:buClr>
                <a:srgbClr val="0070C0"/>
              </a:buClr>
              <a:buSzPct val="200000"/>
              <a:defRPr/>
            </a:pPr>
            <a:r>
              <a:rPr lang="en-US" dirty="0" smtClean="0">
                <a:solidFill>
                  <a:srgbClr val="000000"/>
                </a:solidFill>
              </a:rPr>
              <a:t>         Many oxidizing agents, including </a:t>
            </a:r>
            <a:r>
              <a:rPr lang="en-US" b="1" dirty="0" smtClean="0">
                <a:solidFill>
                  <a:srgbClr val="0070C0"/>
                </a:solidFill>
              </a:rPr>
              <a:t>KMnO</a:t>
            </a:r>
            <a:r>
              <a:rPr lang="en-US" b="1" baseline="-25000" dirty="0" smtClean="0">
                <a:solidFill>
                  <a:srgbClr val="0070C0"/>
                </a:solidFill>
              </a:rPr>
              <a:t>4, </a:t>
            </a:r>
            <a:r>
              <a:rPr lang="en-US" b="1" dirty="0" smtClean="0">
                <a:solidFill>
                  <a:srgbClr val="0070C0"/>
                </a:solidFill>
              </a:rPr>
              <a:t>CrO</a:t>
            </a:r>
            <a:r>
              <a:rPr lang="en-US" b="1" baseline="-25000" dirty="0" smtClean="0">
                <a:solidFill>
                  <a:srgbClr val="0070C0"/>
                </a:solidFill>
              </a:rPr>
              <a:t>3</a:t>
            </a:r>
            <a:r>
              <a:rPr lang="en-US" b="1" dirty="0" smtClean="0">
                <a:solidFill>
                  <a:srgbClr val="0070C0"/>
                </a:solidFill>
              </a:rPr>
              <a:t> in aqueous acid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hot HNO</a:t>
            </a:r>
            <a:r>
              <a:rPr lang="en-US" b="1" baseline="-25000" dirty="0" smtClean="0">
                <a:solidFill>
                  <a:srgbClr val="0070C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convert </a:t>
            </a:r>
            <a:r>
              <a:rPr lang="en-US" b="1" dirty="0" err="1" smtClean="0">
                <a:solidFill>
                  <a:srgbClr val="0070C0"/>
                </a:solidFill>
              </a:rPr>
              <a:t>aldehydes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into </a:t>
            </a:r>
            <a:r>
              <a:rPr lang="en-US" b="1" dirty="0" smtClean="0">
                <a:solidFill>
                  <a:srgbClr val="0070C0"/>
                </a:solidFill>
              </a:rPr>
              <a:t>carboxylic acids.</a:t>
            </a:r>
          </a:p>
          <a:p>
            <a:pPr marL="342900" indent="-342900" algn="just">
              <a:buClr>
                <a:srgbClr val="0070C0"/>
              </a:buClr>
              <a:buSzPct val="200000"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0070C0"/>
              </a:buClr>
              <a:buSzPct val="200000"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0070C0"/>
              </a:buClr>
              <a:buSzPct val="200000"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0070C0"/>
              </a:buClr>
              <a:buSzPct val="200000"/>
              <a:defRPr/>
            </a:pPr>
            <a:endParaRPr lang="en-US" sz="1600" b="1" dirty="0" smtClean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0070C0"/>
              </a:buClr>
              <a:buSzPct val="20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</a:rPr>
              <a:t>Oxidation of an </a:t>
            </a:r>
            <a:r>
              <a:rPr lang="en-US" dirty="0" err="1" smtClean="0">
                <a:solidFill>
                  <a:srgbClr val="000000"/>
                </a:solidFill>
              </a:rPr>
              <a:t>aldehyde</a:t>
            </a:r>
            <a:r>
              <a:rPr lang="en-US" dirty="0" smtClean="0">
                <a:solidFill>
                  <a:srgbClr val="000000"/>
                </a:solidFill>
              </a:rPr>
              <a:t> can be carried out using a solution of silver oxide </a:t>
            </a:r>
            <a:r>
              <a:rPr lang="en-US" b="1" dirty="0" smtClean="0">
                <a:solidFill>
                  <a:srgbClr val="0070C0"/>
                </a:solidFill>
              </a:rPr>
              <a:t>(Ag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O) </a:t>
            </a: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b="1" dirty="0" smtClean="0">
                <a:solidFill>
                  <a:srgbClr val="0070C0"/>
                </a:solidFill>
              </a:rPr>
              <a:t>aqueous ammonia</a:t>
            </a:r>
            <a:r>
              <a:rPr lang="en-US" dirty="0" smtClean="0">
                <a:solidFill>
                  <a:srgbClr val="000000"/>
                </a:solidFill>
              </a:rPr>
              <a:t>, the so-called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Tollen's</a:t>
            </a:r>
            <a:r>
              <a:rPr lang="en-US" b="1" dirty="0" smtClean="0">
                <a:solidFill>
                  <a:srgbClr val="0070C0"/>
                </a:solidFill>
              </a:rPr>
              <a:t> reagent</a:t>
            </a:r>
            <a:r>
              <a:rPr lang="en-US" dirty="0" smtClean="0">
                <a:solidFill>
                  <a:srgbClr val="000000"/>
                </a:solidFill>
              </a:rPr>
              <a:t>. Oxidation of </a:t>
            </a:r>
            <a:r>
              <a:rPr lang="en-US" dirty="0" err="1" smtClean="0">
                <a:solidFill>
                  <a:srgbClr val="000000"/>
                </a:solidFill>
              </a:rPr>
              <a:t>aldehyde</a:t>
            </a:r>
            <a:r>
              <a:rPr lang="en-US" dirty="0" smtClean="0">
                <a:solidFill>
                  <a:srgbClr val="000000"/>
                </a:solidFill>
              </a:rPr>
              <a:t> is accompanied by reduction of silver ion to free silver (in the form of a mirror under the proper conditions).</a:t>
            </a:r>
          </a:p>
          <a:p>
            <a:pPr marL="342900" indent="-342900" algn="just">
              <a:buClr>
                <a:srgbClr val="0070C0"/>
              </a:buClr>
              <a:buSzPct val="20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70C0"/>
              </a:buClr>
              <a:buSzPct val="20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70C0"/>
              </a:buClr>
              <a:buSzPct val="20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 algn="just">
              <a:buClr>
                <a:srgbClr val="0070C0"/>
              </a:buClr>
              <a:buSzPct val="20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  Methyl </a:t>
            </a:r>
            <a:r>
              <a:rPr lang="en-US" sz="2000" b="1" dirty="0" err="1" smtClean="0">
                <a:solidFill>
                  <a:srgbClr val="0070C0"/>
                </a:solidFill>
              </a:rPr>
              <a:t>ketones</a:t>
            </a:r>
            <a:r>
              <a:rPr lang="en-US" sz="2000" b="1" dirty="0" smtClean="0">
                <a:solidFill>
                  <a:srgbClr val="0070C0"/>
                </a:solidFill>
              </a:rPr>
              <a:t>: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Oxidation of </a:t>
            </a:r>
            <a:r>
              <a:rPr lang="en-US" dirty="0" err="1" smtClean="0">
                <a:solidFill>
                  <a:srgbClr val="000000"/>
                </a:solidFill>
              </a:rPr>
              <a:t>ketones</a:t>
            </a:r>
            <a:r>
              <a:rPr lang="en-US" dirty="0" smtClean="0">
                <a:solidFill>
                  <a:srgbClr val="000000"/>
                </a:solidFill>
              </a:rPr>
              <a:t> required breaking of C–C bond next to the carbonyl group and takes place only under vigorous conditions, except for methyl </a:t>
            </a:r>
            <a:r>
              <a:rPr lang="en-US" dirty="0" err="1" smtClean="0">
                <a:solidFill>
                  <a:srgbClr val="000000"/>
                </a:solidFill>
              </a:rPr>
              <a:t>ketones</a:t>
            </a:r>
            <a:r>
              <a:rPr lang="en-US" dirty="0" smtClean="0">
                <a:solidFill>
                  <a:srgbClr val="000000"/>
                </a:solidFill>
              </a:rPr>
              <a:t> which oxidized smoothly by mean of </a:t>
            </a:r>
            <a:r>
              <a:rPr lang="en-US" dirty="0" err="1" smtClean="0">
                <a:solidFill>
                  <a:srgbClr val="000000"/>
                </a:solidFill>
              </a:rPr>
              <a:t>hypohalite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NaOX</a:t>
            </a:r>
            <a:r>
              <a:rPr lang="en-US" dirty="0" smtClean="0">
                <a:solidFill>
                  <a:srgbClr val="000000"/>
                </a:solidFill>
              </a:rPr>
              <a:t>) to form </a:t>
            </a:r>
            <a:r>
              <a:rPr lang="en-US" dirty="0" err="1" smtClean="0">
                <a:solidFill>
                  <a:srgbClr val="000000"/>
                </a:solidFill>
              </a:rPr>
              <a:t>Haloform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b="1" dirty="0" err="1" smtClean="0">
                <a:solidFill>
                  <a:srgbClr val="000000"/>
                </a:solidFill>
              </a:rPr>
              <a:t>Haloform</a:t>
            </a:r>
            <a:r>
              <a:rPr lang="en-US" b="1" dirty="0" smtClean="0">
                <a:solidFill>
                  <a:srgbClr val="000000"/>
                </a:solidFill>
              </a:rPr>
              <a:t> reaction</a:t>
            </a:r>
            <a:r>
              <a:rPr lang="en-US" dirty="0" smtClean="0">
                <a:solidFill>
                  <a:srgbClr val="000000"/>
                </a:solidFill>
              </a:rPr>
              <a:t>).  </a:t>
            </a:r>
          </a:p>
          <a:p>
            <a:pPr marL="342900" indent="-342900" algn="just">
              <a:buClr>
                <a:srgbClr val="0070C0"/>
              </a:buClr>
              <a:buSzPct val="200000"/>
              <a:buFont typeface="Wingdings" pitchFamily="2" charset="2"/>
              <a:buChar char="§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indent="-457200">
              <a:spcBef>
                <a:spcPct val="50000"/>
              </a:spcBef>
            </a:pPr>
            <a:endParaRPr lang="en-US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026" name="Object 34"/>
          <p:cNvGraphicFramePr>
            <a:graphicFrameLocks noChangeAspect="1"/>
          </p:cNvGraphicFramePr>
          <p:nvPr/>
        </p:nvGraphicFramePr>
        <p:xfrm>
          <a:off x="1752600" y="3352800"/>
          <a:ext cx="6477000" cy="101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S ChemDraw Drawing" r:id="rId3" imgW="5660640" imgH="890640" progId="ChemDraw.Document.6.0">
                  <p:embed/>
                </p:oleObj>
              </mc:Choice>
              <mc:Fallback>
                <p:oleObj name="CS ChemDraw Drawing" r:id="rId3" imgW="5660640" imgH="890640" progId="ChemDraw.Document.6.0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352800"/>
                        <a:ext cx="6477000" cy="1018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2"/>
          <p:cNvGraphicFramePr>
            <a:graphicFrameLocks noChangeAspect="1"/>
          </p:cNvGraphicFramePr>
          <p:nvPr/>
        </p:nvGraphicFramePr>
        <p:xfrm>
          <a:off x="1828800" y="1066800"/>
          <a:ext cx="5791200" cy="1579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S ChemDraw Drawing" r:id="rId5" imgW="5553720" imgH="1515240" progId="ChemDraw.Document.6.0">
                  <p:embed/>
                </p:oleObj>
              </mc:Choice>
              <mc:Fallback>
                <p:oleObj name="CS ChemDraw Drawing" r:id="rId5" imgW="5553720" imgH="1515240" progId="ChemDraw.Document.6.0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5791200" cy="1579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524000" y="5638800"/>
          <a:ext cx="5715000" cy="96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S ChemDraw Drawing" r:id="rId7" imgW="3772091" imgH="638095" progId="ChemDraw.Document.6.0">
                  <p:embed/>
                </p:oleObj>
              </mc:Choice>
              <mc:Fallback>
                <p:oleObj name="CS ChemDraw Drawing" r:id="rId7" imgW="3772091" imgH="638095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638800"/>
                        <a:ext cx="5715000" cy="964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715000" y="6705600"/>
            <a:ext cx="19050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Yellow </a:t>
            </a:r>
            <a:r>
              <a:rPr lang="en-US" dirty="0" err="1"/>
              <a:t>ppt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2) Reduction: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To alcohols: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aldehyde</a:t>
            </a:r>
            <a:r>
              <a:rPr lang="en-US" b="1" dirty="0" smtClean="0">
                <a:solidFill>
                  <a:srgbClr val="0070C0"/>
                </a:solidFill>
              </a:rPr>
              <a:t>  can </a:t>
            </a:r>
            <a:r>
              <a:rPr lang="en-US" b="1" dirty="0" err="1" smtClean="0">
                <a:solidFill>
                  <a:srgbClr val="0070C0"/>
                </a:solidFill>
              </a:rPr>
              <a:t>bre</a:t>
            </a:r>
            <a:r>
              <a:rPr lang="en-US" b="1" dirty="0" smtClean="0">
                <a:solidFill>
                  <a:srgbClr val="0070C0"/>
                </a:solidFill>
              </a:rPr>
              <a:t> reduced to 1° alcohol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,  and </a:t>
            </a:r>
            <a:r>
              <a:rPr lang="en-US" b="1" dirty="0" err="1" smtClean="0">
                <a:solidFill>
                  <a:srgbClr val="0070C0"/>
                </a:solidFill>
              </a:rPr>
              <a:t>ketone</a:t>
            </a:r>
            <a:r>
              <a:rPr lang="en-US" b="1" dirty="0" smtClean="0">
                <a:solidFill>
                  <a:srgbClr val="0070C0"/>
                </a:solidFill>
              </a:rPr>
              <a:t>  to 2° alcohol</a:t>
            </a:r>
            <a:r>
              <a:rPr lang="en-US" b="1" dirty="0" smtClean="0">
                <a:solidFill>
                  <a:srgbClr val="000000"/>
                </a:solidFill>
              </a:rPr>
              <a:t> ,</a:t>
            </a:r>
            <a:r>
              <a:rPr lang="en-US" dirty="0" smtClean="0">
                <a:solidFill>
                  <a:srgbClr val="000000"/>
                </a:solidFill>
              </a:rPr>
              <a:t> either by catalytic hydrogenation or by use reducing agent [</a:t>
            </a:r>
            <a:r>
              <a:rPr lang="en-US" b="1" dirty="0" smtClean="0">
                <a:solidFill>
                  <a:srgbClr val="FF0000"/>
                </a:solidFill>
              </a:rPr>
              <a:t>Sodium </a:t>
            </a:r>
            <a:r>
              <a:rPr lang="en-US" b="1" dirty="0" err="1" smtClean="0">
                <a:solidFill>
                  <a:srgbClr val="FF0000"/>
                </a:solidFill>
              </a:rPr>
              <a:t>borohydride</a:t>
            </a:r>
            <a:r>
              <a:rPr lang="en-US" b="1" dirty="0" smtClean="0">
                <a:solidFill>
                  <a:srgbClr val="FF0000"/>
                </a:solidFill>
              </a:rPr>
              <a:t> (NaBH</a:t>
            </a:r>
            <a:r>
              <a:rPr lang="en-US" b="1" baseline="-25000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or </a:t>
            </a:r>
            <a:r>
              <a:rPr lang="en-US" b="1" dirty="0" smtClean="0">
                <a:solidFill>
                  <a:srgbClr val="00B050"/>
                </a:solidFill>
              </a:rPr>
              <a:t>Lithium hydride (LiAlH</a:t>
            </a:r>
            <a:r>
              <a:rPr lang="en-US" b="1" baseline="-25000" dirty="0" smtClean="0">
                <a:solidFill>
                  <a:srgbClr val="00B050"/>
                </a:solidFill>
              </a:rPr>
              <a:t>4</a:t>
            </a:r>
            <a:r>
              <a:rPr lang="en-US" b="1" dirty="0" smtClean="0">
                <a:solidFill>
                  <a:srgbClr val="00B05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followed by </a:t>
            </a:r>
            <a:r>
              <a:rPr lang="en-US" b="1" dirty="0" err="1" smtClean="0">
                <a:solidFill>
                  <a:srgbClr val="0070C0"/>
                </a:solidFill>
              </a:rPr>
              <a:t>protonation</a:t>
            </a:r>
            <a:r>
              <a:rPr lang="en-US" b="1" dirty="0" smtClean="0">
                <a:solidFill>
                  <a:srgbClr val="0070C0"/>
                </a:solidFill>
              </a:rPr>
              <a:t>]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743200" y="1600200"/>
          <a:ext cx="3200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S ChemDraw Drawing" r:id="rId3" imgW="2084832" imgH="1220724" progId="ChemDraw.Document.6.0">
                  <p:embed/>
                </p:oleObj>
              </mc:Choice>
              <mc:Fallback>
                <p:oleObj name="CS ChemDraw Drawing" r:id="rId3" imgW="2084832" imgH="122072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2004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4876800" y="3581400"/>
          <a:ext cx="4038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S ChemDraw Drawing" r:id="rId5" imgW="3119628" imgH="2110740" progId="ChemDraw.Document.6.0">
                  <p:embed/>
                </p:oleObj>
              </mc:Choice>
              <mc:Fallback>
                <p:oleObj name="CS ChemDraw Drawing" r:id="rId5" imgW="3119628" imgH="21107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581400"/>
                        <a:ext cx="4038600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228600" y="3810000"/>
          <a:ext cx="4038600" cy="276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S ChemDraw Drawing" r:id="rId7" imgW="3229356" imgH="2185416" progId="ChemDraw.Document.6.0">
                  <p:embed/>
                </p:oleObj>
              </mc:Choice>
              <mc:Fallback>
                <p:oleObj name="CS ChemDraw Drawing" r:id="rId7" imgW="3229356" imgH="218541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0"/>
                        <a:ext cx="4038600" cy="2769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err="1" smtClean="0">
                <a:solidFill>
                  <a:srgbClr val="0070C0"/>
                </a:solidFill>
              </a:rPr>
              <a:t>Clemmensen</a:t>
            </a:r>
            <a:r>
              <a:rPr lang="en-US" b="1" dirty="0" smtClean="0">
                <a:solidFill>
                  <a:srgbClr val="0070C0"/>
                </a:solidFill>
              </a:rPr>
              <a:t> reduction: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b="1" dirty="0" err="1" smtClean="0">
                <a:solidFill>
                  <a:srgbClr val="000000"/>
                </a:solidFill>
              </a:rPr>
              <a:t>Clemmensen</a:t>
            </a:r>
            <a:r>
              <a:rPr lang="en-US" b="1" dirty="0" smtClean="0">
                <a:solidFill>
                  <a:srgbClr val="000000"/>
                </a:solidFill>
              </a:rPr>
              <a:t> reduction</a:t>
            </a:r>
            <a:r>
              <a:rPr lang="en-US" dirty="0" smtClean="0">
                <a:solidFill>
                  <a:srgbClr val="000000"/>
                </a:solidFill>
              </a:rPr>
              <a:t> is most commonly used to convert </a:t>
            </a:r>
            <a:r>
              <a:rPr lang="en-US" dirty="0" err="1" smtClean="0">
                <a:solidFill>
                  <a:srgbClr val="000000"/>
                </a:solidFill>
              </a:rPr>
              <a:t>acylbenzenes</a:t>
            </a:r>
            <a:r>
              <a:rPr lang="en-US" dirty="0" smtClean="0">
                <a:solidFill>
                  <a:srgbClr val="000000"/>
                </a:solidFill>
              </a:rPr>
              <a:t> (from </a:t>
            </a:r>
            <a:r>
              <a:rPr lang="en-US" dirty="0" err="1" smtClean="0">
                <a:solidFill>
                  <a:srgbClr val="000000"/>
                </a:solidFill>
              </a:rPr>
              <a:t>Friedel</a:t>
            </a:r>
            <a:r>
              <a:rPr lang="en-US" dirty="0" smtClean="0">
                <a:solidFill>
                  <a:srgbClr val="000000"/>
                </a:solidFill>
              </a:rPr>
              <a:t>-Crafts </a:t>
            </a:r>
            <a:r>
              <a:rPr lang="en-US" dirty="0" err="1" smtClean="0">
                <a:solidFill>
                  <a:srgbClr val="000000"/>
                </a:solidFill>
              </a:rPr>
              <a:t>acylation</a:t>
            </a:r>
            <a:r>
              <a:rPr lang="en-US" dirty="0" smtClean="0">
                <a:solidFill>
                  <a:srgbClr val="000000"/>
                </a:solidFill>
              </a:rPr>
              <a:t>) to </a:t>
            </a:r>
            <a:r>
              <a:rPr lang="en-US" dirty="0" err="1" smtClean="0">
                <a:solidFill>
                  <a:srgbClr val="000000"/>
                </a:solidFill>
              </a:rPr>
              <a:t>alkylbenzenes</a:t>
            </a:r>
            <a:r>
              <a:rPr lang="en-US" b="1" dirty="0" smtClean="0">
                <a:solidFill>
                  <a:srgbClr val="0070C0"/>
                </a:solidFill>
              </a:rPr>
              <a:t>  </a:t>
            </a: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b="1" dirty="0" smtClean="0">
                <a:solidFill>
                  <a:srgbClr val="0070C0"/>
                </a:solidFill>
              </a:rPr>
              <a:t>Wolff–</a:t>
            </a:r>
            <a:r>
              <a:rPr lang="en-US" b="1" dirty="0" err="1" smtClean="0">
                <a:solidFill>
                  <a:srgbClr val="0070C0"/>
                </a:solidFill>
              </a:rPr>
              <a:t>Kishner</a:t>
            </a:r>
            <a:r>
              <a:rPr lang="en-US" b="1" dirty="0" smtClean="0">
                <a:solidFill>
                  <a:srgbClr val="0070C0"/>
                </a:solidFill>
              </a:rPr>
              <a:t> reduction: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err="1" smtClean="0">
                <a:solidFill>
                  <a:srgbClr val="000000"/>
                </a:solidFill>
              </a:rPr>
              <a:t>ketone</a:t>
            </a:r>
            <a:r>
              <a:rPr lang="en-US" dirty="0" smtClean="0">
                <a:solidFill>
                  <a:srgbClr val="000000"/>
                </a:solidFill>
              </a:rPr>
              <a:t> or </a:t>
            </a:r>
            <a:r>
              <a:rPr lang="en-US" dirty="0" err="1" smtClean="0">
                <a:solidFill>
                  <a:srgbClr val="000000"/>
                </a:solidFill>
              </a:rPr>
              <a:t>aldehyde</a:t>
            </a:r>
            <a:r>
              <a:rPr lang="en-US" dirty="0" smtClean="0">
                <a:solidFill>
                  <a:srgbClr val="000000"/>
                </a:solidFill>
              </a:rPr>
              <a:t> is converted to its </a:t>
            </a:r>
            <a:r>
              <a:rPr lang="en-US" b="1" dirty="0" err="1" smtClean="0">
                <a:solidFill>
                  <a:srgbClr val="0070C0"/>
                </a:solidFill>
              </a:rPr>
              <a:t>hydrazone</a:t>
            </a:r>
            <a:r>
              <a:rPr lang="en-US" dirty="0" smtClean="0">
                <a:solidFill>
                  <a:srgbClr val="000000"/>
                </a:solidFill>
              </a:rPr>
              <a:t>, which is </a:t>
            </a:r>
            <a:r>
              <a:rPr lang="en-US" b="1" dirty="0" smtClean="0">
                <a:solidFill>
                  <a:srgbClr val="0070C0"/>
                </a:solidFill>
              </a:rPr>
              <a:t>heated</a:t>
            </a:r>
            <a:r>
              <a:rPr lang="en-US" dirty="0" smtClean="0">
                <a:solidFill>
                  <a:srgbClr val="000000"/>
                </a:solidFill>
              </a:rPr>
              <a:t> with Hydrazine </a:t>
            </a:r>
            <a:r>
              <a:rPr lang="en-US" b="1" dirty="0" smtClean="0">
                <a:solidFill>
                  <a:srgbClr val="0070C0"/>
                </a:solidFill>
              </a:rPr>
              <a:t>(NH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NH</a:t>
            </a:r>
            <a:r>
              <a:rPr lang="en-US" b="1" baseline="-25000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, and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strong base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such as </a:t>
            </a:r>
            <a:r>
              <a:rPr lang="en-US" b="1" dirty="0" smtClean="0">
                <a:solidFill>
                  <a:srgbClr val="FF0000"/>
                </a:solidFill>
              </a:rPr>
              <a:t>KOH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 smtClean="0">
              <a:solidFill>
                <a:srgbClr val="0070C0"/>
              </a:solidFill>
            </a:endParaRPr>
          </a:p>
          <a:p>
            <a:pPr marL="400050" indent="-400050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8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To hydrocarbons</a:t>
            </a:r>
            <a:endParaRPr lang="en-US" dirty="0"/>
          </a:p>
        </p:txBody>
      </p:sp>
      <p:graphicFrame>
        <p:nvGraphicFramePr>
          <p:cNvPr id="3074" name="Object 49"/>
          <p:cNvGraphicFramePr>
            <a:graphicFrameLocks noChangeAspect="1"/>
          </p:cNvGraphicFramePr>
          <p:nvPr/>
        </p:nvGraphicFramePr>
        <p:xfrm>
          <a:off x="1219200" y="1295401"/>
          <a:ext cx="6858000" cy="139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S ChemDraw Drawing" r:id="rId3" imgW="6164280" imgH="1245960" progId="ChemDraw.Document.6.0">
                  <p:embed/>
                </p:oleObj>
              </mc:Choice>
              <mc:Fallback>
                <p:oleObj name="CS ChemDraw Drawing" r:id="rId3" imgW="6164280" imgH="1245960" progId="ChemDraw.Document.6.0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295401"/>
                        <a:ext cx="6858000" cy="13949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33"/>
          <p:cNvGraphicFramePr>
            <a:graphicFrameLocks noChangeAspect="1"/>
          </p:cNvGraphicFramePr>
          <p:nvPr/>
        </p:nvGraphicFramePr>
        <p:xfrm>
          <a:off x="1371600" y="3810001"/>
          <a:ext cx="6019800" cy="117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S ChemDraw Drawing" r:id="rId5" imgW="5069520" imgH="982080" progId="ChemDraw.Document.6.0">
                  <p:embed/>
                </p:oleObj>
              </mc:Choice>
              <mc:Fallback>
                <p:oleObj name="CS ChemDraw Drawing" r:id="rId5" imgW="5069520" imgH="982080" progId="ChemDraw.Document.6.0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1"/>
                        <a:ext cx="6019800" cy="1170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5029200"/>
            <a:ext cx="116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Summary: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076" name="Object 43"/>
          <p:cNvGraphicFramePr>
            <a:graphicFrameLocks noChangeAspect="1"/>
          </p:cNvGraphicFramePr>
          <p:nvPr/>
        </p:nvGraphicFramePr>
        <p:xfrm>
          <a:off x="1828800" y="5115559"/>
          <a:ext cx="5943600" cy="1742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S ChemDraw Drawing" r:id="rId7" imgW="5260680" imgH="1544040" progId="ChemDraw.Document.6.0">
                  <p:embed/>
                </p:oleObj>
              </mc:Choice>
              <mc:Fallback>
                <p:oleObj name="CS ChemDraw Drawing" r:id="rId7" imgW="5260680" imgH="1544040" progId="ChemDraw.Document.6.0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15559"/>
                        <a:ext cx="5943600" cy="17424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408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3)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Nucleophilic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addition reaction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891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ct val="50000"/>
              </a:spcBef>
              <a:buFont typeface="+mj-lt"/>
              <a:buAutoNum type="romanUcPeriod"/>
            </a:pPr>
            <a:r>
              <a:rPr lang="en-US" b="1" dirty="0" smtClean="0">
                <a:solidFill>
                  <a:schemeClr val="accent2"/>
                </a:solidFill>
              </a:rPr>
              <a:t>Addition of cyanide: </a:t>
            </a:r>
            <a:r>
              <a:rPr lang="en-US" dirty="0" smtClean="0">
                <a:solidFill>
                  <a:srgbClr val="000000"/>
                </a:solidFill>
              </a:rPr>
              <a:t>Treatment of an </a:t>
            </a:r>
            <a:r>
              <a:rPr lang="en-US" dirty="0" err="1" smtClean="0">
                <a:solidFill>
                  <a:srgbClr val="000000"/>
                </a:solidFill>
              </a:rPr>
              <a:t>aldehyde</a:t>
            </a:r>
            <a:r>
              <a:rPr lang="en-US" dirty="0" smtClean="0">
                <a:solidFill>
                  <a:srgbClr val="000000"/>
                </a:solidFill>
              </a:rPr>
              <a:t> or </a:t>
            </a:r>
            <a:r>
              <a:rPr lang="en-US" dirty="0" err="1" smtClean="0">
                <a:solidFill>
                  <a:srgbClr val="000000"/>
                </a:solidFill>
              </a:rPr>
              <a:t>ketone</a:t>
            </a:r>
            <a:r>
              <a:rPr lang="en-US" dirty="0" smtClean="0">
                <a:solidFill>
                  <a:srgbClr val="000000"/>
                </a:solidFill>
              </a:rPr>
              <a:t> with </a:t>
            </a:r>
            <a:r>
              <a:rPr lang="en-US" b="1" dirty="0" err="1" smtClean="0">
                <a:solidFill>
                  <a:srgbClr val="FF0000"/>
                </a:solidFill>
              </a:rPr>
              <a:t>NaCN</a:t>
            </a:r>
            <a:r>
              <a:rPr lang="en-US" dirty="0" smtClean="0">
                <a:solidFill>
                  <a:srgbClr val="000000"/>
                </a:solidFill>
              </a:rPr>
              <a:t> and a strong acid such as </a:t>
            </a:r>
            <a:r>
              <a:rPr lang="en-US" b="1" dirty="0" err="1" smtClean="0">
                <a:solidFill>
                  <a:srgbClr val="FF0000"/>
                </a:solidFill>
              </a:rPr>
              <a:t>HCl</a:t>
            </a:r>
            <a:r>
              <a:rPr lang="en-US" dirty="0" smtClean="0">
                <a:solidFill>
                  <a:srgbClr val="000000"/>
                </a:solidFill>
              </a:rPr>
              <a:t> adds the elements of </a:t>
            </a:r>
            <a:r>
              <a:rPr lang="en-US" b="1" dirty="0" smtClean="0">
                <a:solidFill>
                  <a:srgbClr val="FF0000"/>
                </a:solidFill>
              </a:rPr>
              <a:t>HCN </a:t>
            </a:r>
            <a:r>
              <a:rPr lang="en-US" dirty="0" smtClean="0">
                <a:solidFill>
                  <a:srgbClr val="000000"/>
                </a:solidFill>
              </a:rPr>
              <a:t>across the </a:t>
            </a:r>
            <a:r>
              <a:rPr lang="en-US" b="1" dirty="0" smtClean="0">
                <a:solidFill>
                  <a:srgbClr val="000000"/>
                </a:solidFill>
              </a:rPr>
              <a:t>carbon–oxygen π bond</a:t>
            </a:r>
            <a:r>
              <a:rPr lang="en-US" dirty="0" smtClean="0">
                <a:solidFill>
                  <a:srgbClr val="000000"/>
                </a:solidFill>
              </a:rPr>
              <a:t>, forming a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cyanohydrin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pPr marL="400050" indent="-400050">
              <a:spcBef>
                <a:spcPct val="50000"/>
              </a:spcBef>
              <a:buFont typeface="+mj-lt"/>
              <a:buAutoNum type="romanUcPeriod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00050" indent="-400050">
              <a:spcBef>
                <a:spcPct val="50000"/>
              </a:spcBef>
              <a:buFont typeface="+mj-lt"/>
              <a:buAutoNum type="romanUcPeriod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00050" indent="-400050">
              <a:spcBef>
                <a:spcPct val="50000"/>
              </a:spcBef>
              <a:buFont typeface="+mj-lt"/>
              <a:buAutoNum type="romanUcPeriod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00050" indent="-400050">
              <a:spcBef>
                <a:spcPct val="50000"/>
              </a:spcBef>
              <a:buFont typeface="+mj-lt"/>
              <a:buAutoNum type="romanUcPeriod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00050" indent="-400050">
              <a:spcBef>
                <a:spcPct val="50000"/>
              </a:spcBef>
              <a:buFont typeface="+mj-lt"/>
              <a:buAutoNum type="romanUcPeriod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00050" indent="-400050">
              <a:spcBef>
                <a:spcPct val="50000"/>
              </a:spcBef>
              <a:buFont typeface="+mj-lt"/>
              <a:buAutoNum type="romanUcPeriod"/>
            </a:pPr>
            <a:endParaRPr lang="en-US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371600" y="1219200"/>
          <a:ext cx="5181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S ChemDraw Drawing" r:id="rId3" imgW="2596896" imgH="1319784" progId="ChemDraw.Document.6.0">
                  <p:embed/>
                </p:oleObj>
              </mc:Choice>
              <mc:Fallback>
                <p:oleObj name="CS ChemDraw Drawing" r:id="rId3" imgW="2596896" imgH="131978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51816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3733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Cyanohydrins have two functional groups plus one additional carbon.  </a:t>
            </a:r>
            <a:r>
              <a:rPr lang="en-US" dirty="0" err="1" smtClean="0"/>
              <a:t>Nitriles</a:t>
            </a:r>
            <a:r>
              <a:rPr lang="en-US" dirty="0" smtClean="0"/>
              <a:t> can be hydrolyzed to carboxylic acids in acid or base</a:t>
            </a:r>
            <a:endParaRPr lang="en-US" dirty="0"/>
          </a:p>
        </p:txBody>
      </p:sp>
      <p:graphicFrame>
        <p:nvGraphicFramePr>
          <p:cNvPr id="4100" name="Object 5"/>
          <p:cNvGraphicFramePr>
            <a:graphicFrameLocks noChangeAspect="1"/>
          </p:cNvGraphicFramePr>
          <p:nvPr/>
        </p:nvGraphicFramePr>
        <p:xfrm>
          <a:off x="1066800" y="4572000"/>
          <a:ext cx="710565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S ChemDraw Drawing" r:id="rId5" imgW="3331464" imgH="1181100" progId="ChemDraw.Document.6.0">
                  <p:embed/>
                </p:oleObj>
              </mc:Choice>
              <mc:Fallback>
                <p:oleObj name="CS ChemDraw Drawing" r:id="rId5" imgW="3331464" imgH="118110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710565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371600" y="3840878"/>
          <a:ext cx="6096000" cy="3017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S ChemDraw Drawing" r:id="rId3" imgW="3396996" imgH="1853184" progId="ChemDraw.Document.6.0">
                  <p:embed/>
                </p:oleObj>
              </mc:Choice>
              <mc:Fallback>
                <p:oleObj name="CS ChemDraw Drawing" r:id="rId3" imgW="3396996" imgH="1853184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40878"/>
                        <a:ext cx="6096000" cy="30171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spcBef>
                <a:spcPct val="50000"/>
              </a:spcBef>
            </a:pPr>
            <a:r>
              <a:rPr lang="en-US" b="1" dirty="0" smtClean="0">
                <a:solidFill>
                  <a:srgbClr val="0070C0"/>
                </a:solidFill>
              </a:rPr>
              <a:t>II.    Addition of Alcohols (</a:t>
            </a:r>
            <a:r>
              <a:rPr lang="en-US" b="1" dirty="0" err="1" smtClean="0">
                <a:solidFill>
                  <a:srgbClr val="0070C0"/>
                </a:solidFill>
              </a:rPr>
              <a:t>Acetal</a:t>
            </a:r>
            <a:r>
              <a:rPr lang="en-US" b="1" dirty="0" smtClean="0">
                <a:solidFill>
                  <a:srgbClr val="0070C0"/>
                </a:solidFill>
              </a:rPr>
              <a:t> Formation): </a:t>
            </a:r>
            <a:r>
              <a:rPr lang="en-US" b="1" dirty="0" smtClean="0">
                <a:solidFill>
                  <a:srgbClr val="000000"/>
                </a:solidFill>
              </a:rPr>
              <a:t>Aldehydes and </a:t>
            </a:r>
            <a:r>
              <a:rPr lang="en-US" b="1" dirty="0" err="1" smtClean="0">
                <a:solidFill>
                  <a:srgbClr val="000000"/>
                </a:solidFill>
              </a:rPr>
              <a:t>ketones</a:t>
            </a:r>
            <a:r>
              <a:rPr lang="en-US" b="1" dirty="0" smtClean="0">
                <a:solidFill>
                  <a:srgbClr val="000000"/>
                </a:solidFill>
              </a:rPr>
              <a:t> react with </a:t>
            </a:r>
            <a:r>
              <a:rPr lang="en-US" b="1" i="1" dirty="0" smtClean="0">
                <a:solidFill>
                  <a:srgbClr val="FF0000"/>
                </a:solidFill>
              </a:rPr>
              <a:t>two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equivalents of alcohol to form </a:t>
            </a:r>
            <a:r>
              <a:rPr lang="en-US" b="1" dirty="0" err="1" smtClean="0">
                <a:solidFill>
                  <a:srgbClr val="000000"/>
                </a:solidFill>
              </a:rPr>
              <a:t>acetals</a:t>
            </a:r>
            <a:r>
              <a:rPr lang="en-US" b="1" dirty="0" smtClean="0">
                <a:solidFill>
                  <a:srgbClr val="000000"/>
                </a:solidFill>
              </a:rPr>
              <a:t>. </a:t>
            </a:r>
            <a:r>
              <a:rPr lang="en-US" dirty="0" smtClean="0">
                <a:solidFill>
                  <a:srgbClr val="000000"/>
                </a:solidFill>
              </a:rPr>
              <a:t>In an </a:t>
            </a:r>
            <a:r>
              <a:rPr lang="en-US" b="1" u="sng" dirty="0" err="1" smtClean="0">
                <a:solidFill>
                  <a:srgbClr val="0070C0"/>
                </a:solidFill>
              </a:rPr>
              <a:t>acetal</a:t>
            </a:r>
            <a:r>
              <a:rPr lang="en-US" dirty="0" smtClean="0">
                <a:solidFill>
                  <a:srgbClr val="000000"/>
                </a:solidFill>
              </a:rPr>
              <a:t>, the carbonyl carbon from the </a:t>
            </a:r>
            <a:r>
              <a:rPr lang="en-US" dirty="0" err="1" smtClean="0">
                <a:solidFill>
                  <a:srgbClr val="000000"/>
                </a:solidFill>
              </a:rPr>
              <a:t>aldehyde</a:t>
            </a:r>
            <a:r>
              <a:rPr lang="en-US" dirty="0" smtClean="0">
                <a:solidFill>
                  <a:srgbClr val="000000"/>
                </a:solidFill>
              </a:rPr>
              <a:t> or </a:t>
            </a:r>
            <a:r>
              <a:rPr lang="en-US" dirty="0" err="1" smtClean="0">
                <a:solidFill>
                  <a:srgbClr val="000000"/>
                </a:solidFill>
              </a:rPr>
              <a:t>ketone</a:t>
            </a:r>
            <a:r>
              <a:rPr lang="en-US" dirty="0" smtClean="0">
                <a:solidFill>
                  <a:srgbClr val="000000"/>
                </a:solidFill>
              </a:rPr>
              <a:t> is now singly bonded to two OR" (</a:t>
            </a:r>
            <a:r>
              <a:rPr lang="en-US" dirty="0" err="1" smtClean="0">
                <a:solidFill>
                  <a:srgbClr val="000000"/>
                </a:solidFill>
              </a:rPr>
              <a:t>alkoxy</a:t>
            </a:r>
            <a:r>
              <a:rPr lang="en-US" dirty="0" smtClean="0">
                <a:solidFill>
                  <a:srgbClr val="000000"/>
                </a:solidFill>
              </a:rPr>
              <a:t>) groups.</a:t>
            </a:r>
            <a:endParaRPr lang="en-US" dirty="0" smtClean="0">
              <a:solidFill>
                <a:srgbClr val="0070C0"/>
              </a:solidFill>
            </a:endParaRPr>
          </a:p>
          <a:p>
            <a:pPr marL="400050" indent="-400050"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		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828800" y="990600"/>
          <a:ext cx="4572000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S ChemDraw Drawing" r:id="rId5" imgW="2423160" imgH="1167384" progId="ChemDraw.Document.6.0">
                  <p:embed/>
                </p:oleObj>
              </mc:Choice>
              <mc:Fallback>
                <p:oleObj name="CS ChemDraw Drawing" r:id="rId5" imgW="2423160" imgH="116738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90600"/>
                        <a:ext cx="4572000" cy="213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70C0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III. Addition of derivatives of ammonia (formation of </a:t>
            </a:r>
            <a:r>
              <a:rPr lang="en-US" b="1" dirty="0" err="1" smtClean="0">
                <a:solidFill>
                  <a:schemeClr val="accent2"/>
                </a:solidFill>
              </a:rPr>
              <a:t>imine</a:t>
            </a:r>
            <a:r>
              <a:rPr lang="en-US" b="1" dirty="0" smtClean="0">
                <a:solidFill>
                  <a:schemeClr val="accent2"/>
                </a:solidFill>
              </a:rPr>
              <a:t>): </a:t>
            </a:r>
            <a:r>
              <a:rPr lang="en-US" dirty="0" smtClean="0">
                <a:solidFill>
                  <a:srgbClr val="000000"/>
                </a:solidFill>
              </a:rPr>
              <a:t>Treatment of an </a:t>
            </a:r>
            <a:r>
              <a:rPr lang="en-US" dirty="0" err="1" smtClean="0">
                <a:solidFill>
                  <a:srgbClr val="000000"/>
                </a:solidFill>
              </a:rPr>
              <a:t>aldehyde</a:t>
            </a:r>
            <a:r>
              <a:rPr lang="en-US" dirty="0" smtClean="0">
                <a:solidFill>
                  <a:srgbClr val="000000"/>
                </a:solidFill>
              </a:rPr>
              <a:t> or </a:t>
            </a:r>
            <a:r>
              <a:rPr lang="en-US" dirty="0" err="1" smtClean="0">
                <a:solidFill>
                  <a:srgbClr val="000000"/>
                </a:solidFill>
              </a:rPr>
              <a:t>ketone</a:t>
            </a:r>
            <a:r>
              <a:rPr lang="en-US" dirty="0" smtClean="0">
                <a:solidFill>
                  <a:srgbClr val="000000"/>
                </a:solidFill>
              </a:rPr>
              <a:t> with a 1° amine affords an </a:t>
            </a:r>
            <a:r>
              <a:rPr lang="en-US" b="1" dirty="0" err="1" smtClean="0">
                <a:solidFill>
                  <a:srgbClr val="0070C0"/>
                </a:solidFill>
              </a:rPr>
              <a:t>imine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(also called a </a:t>
            </a:r>
            <a:r>
              <a:rPr lang="en-US" b="1" dirty="0" smtClean="0">
                <a:solidFill>
                  <a:srgbClr val="0070C0"/>
                </a:solidFill>
              </a:rPr>
              <a:t>Schiff base</a:t>
            </a:r>
            <a:r>
              <a:rPr lang="en-US" dirty="0" smtClean="0">
                <a:solidFill>
                  <a:srgbClr val="000000"/>
                </a:solidFill>
              </a:rPr>
              <a:t>). </a:t>
            </a:r>
            <a:r>
              <a:rPr lang="en-US" dirty="0" err="1" smtClean="0">
                <a:solidFill>
                  <a:srgbClr val="000000"/>
                </a:solidFill>
              </a:rPr>
              <a:t>Nucleophilic</a:t>
            </a:r>
            <a:r>
              <a:rPr lang="en-US" dirty="0" smtClean="0">
                <a:solidFill>
                  <a:srgbClr val="000000"/>
                </a:solidFill>
              </a:rPr>
              <a:t> attack of the 1° amine on the carbonyl group forms an unstable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carbinolamine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which loses water to form an </a:t>
            </a:r>
            <a:r>
              <a:rPr lang="en-US" dirty="0" err="1" smtClean="0">
                <a:solidFill>
                  <a:srgbClr val="000000"/>
                </a:solidFill>
              </a:rPr>
              <a:t>imine</a:t>
            </a:r>
            <a:r>
              <a:rPr lang="en-US" dirty="0" smtClean="0">
                <a:solidFill>
                  <a:srgbClr val="000000"/>
                </a:solidFill>
              </a:rPr>
              <a:t>. The overall reaction results in </a:t>
            </a:r>
            <a:r>
              <a:rPr lang="en-US" b="1" dirty="0" smtClean="0">
                <a:solidFill>
                  <a:srgbClr val="0070C0"/>
                </a:solidFill>
              </a:rPr>
              <a:t>replacement of C=O by C=NR.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772400" cy="163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My Documents\My Pictures\ketones and aldehydes\imine derivative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900098"/>
            <a:ext cx="8839200" cy="3957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28600" y="152400"/>
          <a:ext cx="8229600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S ChemDraw Drawing" r:id="rId3" imgW="5077968" imgH="2471928" progId="ChemDraw.Document.6.0">
                  <p:embed/>
                </p:oleObj>
              </mc:Choice>
              <mc:Fallback>
                <p:oleObj name="CS ChemDraw Drawing" r:id="rId3" imgW="5077968" imgH="2471928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8229600" cy="401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686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Office Theme</vt:lpstr>
      <vt:lpstr>CS ChemDraw Drawing</vt:lpstr>
      <vt:lpstr>Reactions of aldehydes and Ketones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</dc:title>
  <dc:creator>Dr. A</dc:creator>
  <cp:lastModifiedBy>Chemistry</cp:lastModifiedBy>
  <cp:revision>39</cp:revision>
  <dcterms:created xsi:type="dcterms:W3CDTF">2006-08-16T00:00:00Z</dcterms:created>
  <dcterms:modified xsi:type="dcterms:W3CDTF">2016-11-04T19:39:33Z</dcterms:modified>
</cp:coreProperties>
</file>