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1D99-1654-441F-BB00-3F60065262A8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6405-1503-465D-B19A-24BA1718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8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1D99-1654-441F-BB00-3F60065262A8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6405-1503-465D-B19A-24BA1718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00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1D99-1654-441F-BB00-3F60065262A8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6405-1503-465D-B19A-24BA1718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8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1D99-1654-441F-BB00-3F60065262A8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6405-1503-465D-B19A-24BA1718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8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1D99-1654-441F-BB00-3F60065262A8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6405-1503-465D-B19A-24BA1718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2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1D99-1654-441F-BB00-3F60065262A8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6405-1503-465D-B19A-24BA1718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1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1D99-1654-441F-BB00-3F60065262A8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6405-1503-465D-B19A-24BA1718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0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1D99-1654-441F-BB00-3F60065262A8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6405-1503-465D-B19A-24BA1718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8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1D99-1654-441F-BB00-3F60065262A8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6405-1503-465D-B19A-24BA1718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22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1D99-1654-441F-BB00-3F60065262A8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6405-1503-465D-B19A-24BA1718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7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1D99-1654-441F-BB00-3F60065262A8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6405-1503-465D-B19A-24BA1718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2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C1D99-1654-441F-BB00-3F60065262A8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66405-1503-465D-B19A-24BA1718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6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"/>
          <a:ext cx="12192002" cy="6248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5693">
                  <a:extLst>
                    <a:ext uri="{9D8B030D-6E8A-4147-A177-3AD203B41FA5}">
                      <a16:colId xmlns:a16="http://schemas.microsoft.com/office/drawing/2014/main" val="300735431"/>
                    </a:ext>
                  </a:extLst>
                </a:gridCol>
                <a:gridCol w="2391507">
                  <a:extLst>
                    <a:ext uri="{9D8B030D-6E8A-4147-A177-3AD203B41FA5}">
                      <a16:colId xmlns:a16="http://schemas.microsoft.com/office/drawing/2014/main" val="15187932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848654309"/>
                    </a:ext>
                  </a:extLst>
                </a:gridCol>
                <a:gridCol w="1720659">
                  <a:extLst>
                    <a:ext uri="{9D8B030D-6E8A-4147-A177-3AD203B41FA5}">
                      <a16:colId xmlns:a16="http://schemas.microsoft.com/office/drawing/2014/main" val="3464242442"/>
                    </a:ext>
                  </a:extLst>
                </a:gridCol>
                <a:gridCol w="2470341">
                  <a:extLst>
                    <a:ext uri="{9D8B030D-6E8A-4147-A177-3AD203B41FA5}">
                      <a16:colId xmlns:a16="http://schemas.microsoft.com/office/drawing/2014/main" val="1603699034"/>
                    </a:ext>
                  </a:extLst>
                </a:gridCol>
                <a:gridCol w="2286002">
                  <a:extLst>
                    <a:ext uri="{9D8B030D-6E8A-4147-A177-3AD203B41FA5}">
                      <a16:colId xmlns:a16="http://schemas.microsoft.com/office/drawing/2014/main" val="537778695"/>
                    </a:ext>
                  </a:extLst>
                </a:gridCol>
              </a:tblGrid>
              <a:tr h="969219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Benzene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054474"/>
                  </a:ext>
                </a:extLst>
              </a:tr>
              <a:tr h="9692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Reaction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Halogenation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Sulphonation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Nitration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Friedel Craft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Alkylation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Friedel Craft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Acylation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extLst>
                  <a:ext uri="{0D108BD9-81ED-4DB2-BD59-A6C34878D82A}">
                    <a16:rowId xmlns:a16="http://schemas.microsoft.com/office/drawing/2014/main" val="3626385797"/>
                  </a:ext>
                </a:extLst>
              </a:tr>
              <a:tr h="19323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Reagent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Lewis acid+ halogen(X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justLow" eaLnBrk="1" hangingPunct="1"/>
                      <a:r>
                        <a:rPr lang="en-US" alt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(Lewis acid= AlCl</a:t>
                      </a:r>
                      <a:r>
                        <a:rPr lang="en-US" altLang="en-US" sz="1600" baseline="-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BF</a:t>
                      </a:r>
                      <a:r>
                        <a:rPr lang="en-US" altLang="en-US" sz="1600" baseline="-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HF, H</a:t>
                      </a:r>
                      <a:r>
                        <a:rPr lang="en-US" altLang="en-US" sz="1600" baseline="-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en-US" altLang="en-US" sz="1600" baseline="-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FeX</a:t>
                      </a:r>
                      <a:r>
                        <a:rPr lang="en-US" altLang="en-US" sz="1600" baseline="-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)</a:t>
                      </a:r>
                      <a:r>
                        <a:rPr lang="en-US" altLang="en-US" sz="1600" baseline="-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600" spc="-300" baseline="-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Low" eaLnBrk="1" hangingPunct="1"/>
                      <a:r>
                        <a:rPr lang="en-US" alt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(</a:t>
                      </a:r>
                      <a:r>
                        <a:rPr lang="en-US" sz="1600" dirty="0">
                          <a:effectLst/>
                        </a:rPr>
                        <a:t>X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= Cl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 or Br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SO</a:t>
                      </a:r>
                      <a:r>
                        <a:rPr lang="en-US" sz="1600" baseline="-25000" dirty="0">
                          <a:effectLst/>
                        </a:rPr>
                        <a:t>4 </a:t>
                      </a:r>
                      <a:r>
                        <a:rPr lang="en-US" sz="1600" dirty="0">
                          <a:effectLst/>
                        </a:rPr>
                        <a:t>+ SO</a:t>
                      </a:r>
                      <a:r>
                        <a:rPr lang="en-US" sz="1600" baseline="-250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HNO</a:t>
                      </a:r>
                      <a:r>
                        <a:rPr lang="en-US" sz="1600" baseline="-25000">
                          <a:effectLst/>
                        </a:rPr>
                        <a:t>3</a:t>
                      </a:r>
                      <a:r>
                        <a:rPr lang="en-US" sz="1600">
                          <a:effectLst/>
                        </a:rPr>
                        <a:t> + H</a:t>
                      </a:r>
                      <a:r>
                        <a:rPr lang="en-US" sz="1600" baseline="-25000">
                          <a:effectLst/>
                        </a:rPr>
                        <a:t>2</a:t>
                      </a:r>
                      <a:r>
                        <a:rPr lang="en-US" sz="1600">
                          <a:effectLst/>
                        </a:rPr>
                        <a:t>SO</a:t>
                      </a:r>
                      <a:r>
                        <a:rPr lang="en-US" sz="1600" baseline="-250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Lewis acid + RX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(</a:t>
                      </a:r>
                      <a:r>
                        <a:rPr lang="en-US" sz="1600" dirty="0">
                          <a:effectLst/>
                        </a:rPr>
                        <a:t>R=Alkyl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en-US" sz="1600" dirty="0" smtClean="0">
                          <a:effectLst/>
                        </a:rPr>
                        <a:t>X=Cl, Br, </a:t>
                      </a:r>
                      <a:r>
                        <a:rPr lang="en-US" alt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OH , CH= CH</a:t>
                      </a:r>
                      <a:r>
                        <a:rPr lang="en-US" altLang="en-US" sz="1600" baseline="-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Lewis acid + RC(O)X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(</a:t>
                      </a:r>
                      <a:r>
                        <a:rPr lang="en-US" sz="1600" dirty="0">
                          <a:effectLst/>
                        </a:rPr>
                        <a:t>R=Alkyl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(X=Cl or Br)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extLst>
                  <a:ext uri="{0D108BD9-81ED-4DB2-BD59-A6C34878D82A}">
                    <a16:rowId xmlns:a16="http://schemas.microsoft.com/office/drawing/2014/main" val="252865687"/>
                  </a:ext>
                </a:extLst>
              </a:tr>
              <a:tr h="11888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Electrophile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Cl</a:t>
                      </a:r>
                      <a:r>
                        <a:rPr lang="en-US" sz="1600" baseline="30000" dirty="0">
                          <a:effectLst/>
                        </a:rPr>
                        <a:t>+</a:t>
                      </a:r>
                      <a:r>
                        <a:rPr lang="en-US" sz="1600" dirty="0">
                          <a:effectLst/>
                        </a:rPr>
                        <a:t> or Br</a:t>
                      </a:r>
                      <a:r>
                        <a:rPr lang="en-US" sz="1600" baseline="30000" dirty="0">
                          <a:effectLst/>
                        </a:rPr>
                        <a:t>+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SO</a:t>
                      </a:r>
                      <a:r>
                        <a:rPr lang="en-US" sz="1600" baseline="-25000" dirty="0" smtClean="0">
                          <a:effectLst/>
                        </a:rPr>
                        <a:t>3</a:t>
                      </a:r>
                      <a:r>
                        <a:rPr lang="en-US" sz="1600" dirty="0" smtClean="0">
                          <a:effectLst/>
                        </a:rPr>
                        <a:t>H</a:t>
                      </a:r>
                      <a:r>
                        <a:rPr lang="en-US" sz="1600" baseline="30000" dirty="0">
                          <a:effectLst/>
                        </a:rPr>
                        <a:t>+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NO</a:t>
                      </a:r>
                      <a:r>
                        <a:rPr lang="en-US" sz="1600" baseline="-25000" dirty="0" smtClean="0">
                          <a:effectLst/>
                        </a:rPr>
                        <a:t>3</a:t>
                      </a:r>
                      <a:r>
                        <a:rPr lang="en-US" sz="1600" baseline="30000" dirty="0">
                          <a:effectLst/>
                        </a:rPr>
                        <a:t>+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</a:t>
                      </a:r>
                      <a:r>
                        <a:rPr lang="en-US" sz="1600" baseline="30000" dirty="0">
                          <a:effectLst/>
                        </a:rPr>
                        <a:t>+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RC(O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r>
                        <a:rPr lang="en-US" sz="1600" baseline="30000" dirty="0">
                          <a:effectLst/>
                        </a:rPr>
                        <a:t>+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extLst>
                  <a:ext uri="{0D108BD9-81ED-4DB2-BD59-A6C34878D82A}">
                    <a16:rowId xmlns:a16="http://schemas.microsoft.com/office/drawing/2014/main" val="3041382244"/>
                  </a:ext>
                </a:extLst>
              </a:tr>
              <a:tr h="11888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Product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927" marR="67927" marT="0" marB="0"/>
                </a:tc>
                <a:extLst>
                  <a:ext uri="{0D108BD9-81ED-4DB2-BD59-A6C34878D82A}">
                    <a16:rowId xmlns:a16="http://schemas.microsoft.com/office/drawing/2014/main" val="2471874250"/>
                  </a:ext>
                </a:extLst>
              </a:tr>
            </a:tbl>
          </a:graphicData>
        </a:graphic>
      </p:graphicFrame>
      <p:graphicFrame>
        <p:nvGraphicFramePr>
          <p:cNvPr id="22570" name="Object 4"/>
          <p:cNvGraphicFramePr>
            <a:graphicFrameLocks noChangeAspect="1"/>
          </p:cNvGraphicFramePr>
          <p:nvPr/>
        </p:nvGraphicFramePr>
        <p:xfrm>
          <a:off x="6629400" y="152400"/>
          <a:ext cx="5715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emSketch" r:id="rId3" imgW="571465" imgH="647571" progId="ACD.ChemSketch.20">
                  <p:embed/>
                </p:oleObj>
              </mc:Choice>
              <mc:Fallback>
                <p:oleObj name="ChemSketch" r:id="rId3" imgW="571465" imgH="647571" progId="ACD.ChemSketch.20">
                  <p:embed/>
                  <p:pic>
                    <p:nvPicPr>
                      <p:cNvPr id="2257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52400"/>
                        <a:ext cx="5715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1" name="Object 5"/>
          <p:cNvGraphicFramePr>
            <a:graphicFrameLocks noChangeAspect="1"/>
          </p:cNvGraphicFramePr>
          <p:nvPr/>
        </p:nvGraphicFramePr>
        <p:xfrm>
          <a:off x="2767013" y="5334000"/>
          <a:ext cx="5715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emSketch" r:id="rId5" imgW="571465" imgH="866757" progId="ACD.ChemSketch.20">
                  <p:embed/>
                </p:oleObj>
              </mc:Choice>
              <mc:Fallback>
                <p:oleObj name="ChemSketch" r:id="rId5" imgW="571465" imgH="866757" progId="ACD.ChemSketch.20">
                  <p:embed/>
                  <p:pic>
                    <p:nvPicPr>
                      <p:cNvPr id="2257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013" y="5334000"/>
                        <a:ext cx="5715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2" name="Object 6"/>
          <p:cNvGraphicFramePr>
            <a:graphicFrameLocks noChangeAspect="1"/>
          </p:cNvGraphicFramePr>
          <p:nvPr/>
        </p:nvGraphicFramePr>
        <p:xfrm>
          <a:off x="4662488" y="5334000"/>
          <a:ext cx="62865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emSketch" r:id="rId7" imgW="628692" imgH="866757" progId="ACD.ChemSketch.20">
                  <p:embed/>
                </p:oleObj>
              </mc:Choice>
              <mc:Fallback>
                <p:oleObj name="ChemSketch" r:id="rId7" imgW="628692" imgH="866757" progId="ACD.ChemSketch.20">
                  <p:embed/>
                  <p:pic>
                    <p:nvPicPr>
                      <p:cNvPr id="2257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488" y="5334000"/>
                        <a:ext cx="62865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3" name="Object 7"/>
          <p:cNvGraphicFramePr>
            <a:graphicFrameLocks noChangeAspect="1"/>
          </p:cNvGraphicFramePr>
          <p:nvPr/>
        </p:nvGraphicFramePr>
        <p:xfrm>
          <a:off x="6246813" y="5322888"/>
          <a:ext cx="5715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emSketch" r:id="rId9" imgW="571465" imgH="866757" progId="ACD.ChemSketch.20">
                  <p:embed/>
                </p:oleObj>
              </mc:Choice>
              <mc:Fallback>
                <p:oleObj name="ChemSketch" r:id="rId9" imgW="571465" imgH="866757" progId="ACD.ChemSketch.20">
                  <p:embed/>
                  <p:pic>
                    <p:nvPicPr>
                      <p:cNvPr id="2257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6813" y="5322888"/>
                        <a:ext cx="5715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4" name="Object 8"/>
          <p:cNvGraphicFramePr>
            <a:graphicFrameLocks noChangeAspect="1"/>
          </p:cNvGraphicFramePr>
          <p:nvPr/>
        </p:nvGraphicFramePr>
        <p:xfrm>
          <a:off x="8347075" y="5348288"/>
          <a:ext cx="5715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emSketch" r:id="rId11" imgW="571465" imgH="866757" progId="ACD.ChemSketch.20">
                  <p:embed/>
                </p:oleObj>
              </mc:Choice>
              <mc:Fallback>
                <p:oleObj name="ChemSketch" r:id="rId11" imgW="571465" imgH="866757" progId="ACD.ChemSketch.20">
                  <p:embed/>
                  <p:pic>
                    <p:nvPicPr>
                      <p:cNvPr id="2257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7075" y="5348288"/>
                        <a:ext cx="5715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5" name="Object 9"/>
          <p:cNvGraphicFramePr>
            <a:graphicFrameLocks noChangeAspect="1"/>
          </p:cNvGraphicFramePr>
          <p:nvPr/>
        </p:nvGraphicFramePr>
        <p:xfrm>
          <a:off x="10668000" y="5243513"/>
          <a:ext cx="5715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emSketch" r:id="rId13" imgW="571465" imgH="1076225" progId="ACD.ChemSketch.20">
                  <p:embed/>
                </p:oleObj>
              </mc:Choice>
              <mc:Fallback>
                <p:oleObj name="ChemSketch" r:id="rId13" imgW="571465" imgH="1076225" progId="ACD.ChemSketch.20">
                  <p:embed/>
                  <p:pic>
                    <p:nvPicPr>
                      <p:cNvPr id="2257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0" y="5243513"/>
                        <a:ext cx="571500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76" name="Rectangle 7"/>
          <p:cNvSpPr>
            <a:spLocks noChangeArrowheads="1"/>
          </p:cNvSpPr>
          <p:nvPr/>
        </p:nvSpPr>
        <p:spPr bwMode="auto">
          <a:xfrm>
            <a:off x="1676400" y="2092325"/>
            <a:ext cx="1841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44929C"/>
              </a:buClr>
              <a:buSzPct val="75000"/>
              <a:buFont typeface="Monotype Sorts" pitchFamily="80" charset="2"/>
              <a:buChar char="u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Font typeface="Helvetica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67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Times New Roman</vt:lpstr>
      <vt:lpstr>Office Theme</vt:lpstr>
      <vt:lpstr>ChemSketch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Chemistry</dc:creator>
  <cp:lastModifiedBy>Chemistry</cp:lastModifiedBy>
  <cp:revision>2</cp:revision>
  <dcterms:created xsi:type="dcterms:W3CDTF">2016-10-22T16:50:18Z</dcterms:created>
  <dcterms:modified xsi:type="dcterms:W3CDTF">2017-09-29T16:52:00Z</dcterms:modified>
</cp:coreProperties>
</file>