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7" d="100"/>
          <a:sy n="87" d="100"/>
        </p:scale>
        <p:origin x="-1458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ight Triangle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grpSp>
        <p:nvGrpSpPr>
          <p:cNvPr id="2" name="Group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Freeform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Freeform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Freeform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Straight Connector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29F8D2EB-4477-432E-9B80-FA1E74AD678A}" type="datetimeFigureOut">
              <a:rPr lang="en-US" smtClean="0"/>
              <a:t>9/26/2017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8DD99F4A-5987-43AD-AF2C-DABC48D6EDF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9F8D2EB-4477-432E-9B80-FA1E74AD678A}" type="datetimeFigureOut">
              <a:rPr lang="en-US" smtClean="0"/>
              <a:t>9/26/2017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DD99F4A-5987-43AD-AF2C-DABC48D6EDF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9F8D2EB-4477-432E-9B80-FA1E74AD678A}" type="datetimeFigureOut">
              <a:rPr lang="en-US" smtClean="0"/>
              <a:t>9/26/2017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DD99F4A-5987-43AD-AF2C-DABC48D6EDF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9F8D2EB-4477-432E-9B80-FA1E74AD678A}" type="datetimeFigureOut">
              <a:rPr lang="en-US" smtClean="0"/>
              <a:t>9/26/2017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DD99F4A-5987-43AD-AF2C-DABC48D6EDFB}" type="slidenum">
              <a:rPr lang="en-US" smtClean="0"/>
              <a:t>‹#›</a:t>
            </a:fld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9F8D2EB-4477-432E-9B80-FA1E74AD678A}" type="datetimeFigureOut">
              <a:rPr lang="en-US" smtClean="0"/>
              <a:t>9/26/2017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DD99F4A-5987-43AD-AF2C-DABC48D6EDFB}" type="slidenum">
              <a:rPr lang="en-US" smtClean="0"/>
              <a:t>‹#›</a:t>
            </a:fld>
            <a:endParaRPr lang="en-US"/>
          </a:p>
        </p:txBody>
      </p:sp>
      <p:sp>
        <p:nvSpPr>
          <p:cNvPr id="7" name="Chevron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Chevron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9F8D2EB-4477-432E-9B80-FA1E74AD678A}" type="datetimeFigureOut">
              <a:rPr lang="en-US" smtClean="0"/>
              <a:t>9/26/2017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DD99F4A-5987-43AD-AF2C-DABC48D6EDFB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9F8D2EB-4477-432E-9B80-FA1E74AD678A}" type="datetimeFigureOut">
              <a:rPr lang="en-US" smtClean="0"/>
              <a:t>9/26/2017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DD99F4A-5987-43AD-AF2C-DABC48D6EDFB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9F8D2EB-4477-432E-9B80-FA1E74AD678A}" type="datetimeFigureOut">
              <a:rPr lang="en-US" smtClean="0"/>
              <a:t>9/26/2017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DD99F4A-5987-43AD-AF2C-DABC48D6EDFB}" type="slidenum">
              <a:rPr lang="en-US" smtClean="0"/>
              <a:t>‹#›</a:t>
            </a:fld>
            <a:endParaRPr 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9F8D2EB-4477-432E-9B80-FA1E74AD678A}" type="datetimeFigureOut">
              <a:rPr lang="en-US" smtClean="0"/>
              <a:t>9/26/2017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DD99F4A-5987-43AD-AF2C-DABC48D6EDF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29F8D2EB-4477-432E-9B80-FA1E74AD678A}" type="datetimeFigureOut">
              <a:rPr lang="en-US" smtClean="0"/>
              <a:t>9/26/2017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DD99F4A-5987-43AD-AF2C-DABC48D6EDFB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29F8D2EB-4477-432E-9B80-FA1E74AD678A}" type="datetimeFigureOut">
              <a:rPr lang="en-US" smtClean="0"/>
              <a:t>9/26/2017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8DD99F4A-5987-43AD-AF2C-DABC48D6EDFB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Freeform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Right Triangle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Chevron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Chevron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Right Triangle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29F8D2EB-4477-432E-9B80-FA1E74AD678A}" type="datetimeFigureOut">
              <a:rPr lang="en-US" smtClean="0"/>
              <a:t>9/26/2017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8DD99F4A-5987-43AD-AF2C-DABC48D6EDFB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/>
            </a:r>
            <a:br>
              <a:rPr lang="en-US" dirty="0"/>
            </a:br>
            <a:r>
              <a:rPr lang="en-US" sz="4400" dirty="0" smtClean="0"/>
              <a:t>Isolation of </a:t>
            </a:r>
            <a:r>
              <a:rPr lang="en-US" sz="4400" dirty="0" err="1" smtClean="0"/>
              <a:t>Podophyllotoxin</a:t>
            </a:r>
            <a:r>
              <a:rPr lang="en-US" sz="4400" dirty="0" smtClean="0"/>
              <a:t/>
            </a:r>
            <a:br>
              <a:rPr lang="en-US" sz="4400" dirty="0" smtClean="0"/>
            </a:br>
            <a:r>
              <a:rPr lang="en-US" sz="4400" dirty="0" smtClean="0"/>
              <a:t>from </a:t>
            </a:r>
            <a:r>
              <a:rPr lang="en-US" sz="4400" i="1" dirty="0" err="1" smtClean="0"/>
              <a:t>Podophyllum</a:t>
            </a:r>
            <a:r>
              <a:rPr lang="en-US" sz="4400" i="1" dirty="0" smtClean="0"/>
              <a:t> </a:t>
            </a:r>
            <a:r>
              <a:rPr lang="en-US" sz="4400" i="1" dirty="0" err="1" smtClean="0"/>
              <a:t>emodi</a:t>
            </a:r>
            <a:endParaRPr lang="en-US" sz="4400" i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 lnSpcReduction="20000"/>
          </a:bodyPr>
          <a:lstStyle/>
          <a:p>
            <a:endParaRPr lang="en-US" dirty="0" smtClean="0"/>
          </a:p>
          <a:p>
            <a:endParaRPr lang="en-US" dirty="0"/>
          </a:p>
          <a:p>
            <a:pPr algn="ctr"/>
            <a:r>
              <a:rPr lang="en-US" dirty="0" smtClean="0"/>
              <a:t>Lab.1         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18978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i="1" dirty="0" err="1" smtClean="0"/>
              <a:t>Podophyllum</a:t>
            </a:r>
            <a:r>
              <a:rPr lang="en-US" i="1" dirty="0" smtClean="0"/>
              <a:t>  </a:t>
            </a:r>
            <a:r>
              <a:rPr lang="en-US" i="1" dirty="0" err="1" smtClean="0"/>
              <a:t>hexandrum</a:t>
            </a:r>
            <a:r>
              <a:rPr lang="en-US" i="1" dirty="0" smtClean="0"/>
              <a:t> </a:t>
            </a:r>
            <a:endParaRPr lang="en-US" i="1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2132856"/>
            <a:ext cx="3810000" cy="33843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2132856"/>
            <a:ext cx="3816423" cy="33843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7838582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*Botanical Name: </a:t>
            </a:r>
            <a:r>
              <a:rPr lang="en-US" i="1" dirty="0" err="1" smtClean="0"/>
              <a:t>Podophyllum</a:t>
            </a:r>
            <a:r>
              <a:rPr lang="en-US" i="1" dirty="0" smtClean="0"/>
              <a:t> </a:t>
            </a:r>
            <a:r>
              <a:rPr lang="en-US" i="1" dirty="0" err="1" smtClean="0"/>
              <a:t>emodi</a:t>
            </a:r>
            <a:endParaRPr lang="en-US" i="1" dirty="0" smtClean="0"/>
          </a:p>
          <a:p>
            <a:r>
              <a:rPr lang="en-US" dirty="0" smtClean="0"/>
              <a:t>*Family Name: </a:t>
            </a:r>
            <a:r>
              <a:rPr lang="en-US" dirty="0" err="1" smtClean="0"/>
              <a:t>Berberidaceae</a:t>
            </a:r>
            <a:endParaRPr lang="en-US" dirty="0" smtClean="0"/>
          </a:p>
          <a:p>
            <a:r>
              <a:rPr lang="en-US" dirty="0" smtClean="0"/>
              <a:t>*Common </a:t>
            </a:r>
            <a:r>
              <a:rPr lang="en-US" dirty="0" smtClean="0"/>
              <a:t>Name : Indian </a:t>
            </a:r>
            <a:r>
              <a:rPr lang="en-US" dirty="0" err="1" smtClean="0"/>
              <a:t>Podophyllum</a:t>
            </a:r>
            <a:r>
              <a:rPr lang="en-US" dirty="0"/>
              <a:t> </a:t>
            </a:r>
            <a:r>
              <a:rPr lang="en-US" dirty="0" smtClean="0"/>
              <a:t>, </a:t>
            </a:r>
            <a:r>
              <a:rPr lang="en-US" dirty="0" smtClean="0"/>
              <a:t>Himalayan </a:t>
            </a:r>
            <a:r>
              <a:rPr lang="en-US" dirty="0" smtClean="0"/>
              <a:t>May apple</a:t>
            </a:r>
          </a:p>
          <a:p>
            <a:r>
              <a:rPr lang="en-US" dirty="0" smtClean="0"/>
              <a:t>* Part used: Rhizomes</a:t>
            </a:r>
            <a:r>
              <a:rPr lang="en-US" dirty="0" smtClean="0"/>
              <a:t>, Roots</a:t>
            </a:r>
            <a:r>
              <a:rPr lang="en-US" dirty="0" smtClean="0"/>
              <a:t>, </a:t>
            </a:r>
            <a:r>
              <a:rPr lang="en-US" dirty="0" smtClean="0"/>
              <a:t>Fruits</a:t>
            </a:r>
            <a:endParaRPr lang="en-US" dirty="0" smtClean="0"/>
          </a:p>
          <a:p>
            <a:r>
              <a:rPr lang="en-US" dirty="0" smtClean="0"/>
              <a:t>* </a:t>
            </a:r>
            <a:r>
              <a:rPr lang="en-US" dirty="0" smtClean="0"/>
              <a:t>Habitat: Distributed </a:t>
            </a:r>
            <a:r>
              <a:rPr lang="en-US" dirty="0" smtClean="0"/>
              <a:t>in north </a:t>
            </a:r>
            <a:r>
              <a:rPr lang="en-US" dirty="0" smtClean="0"/>
              <a:t>Himalayan </a:t>
            </a:r>
            <a:r>
              <a:rPr lang="en-US" dirty="0" smtClean="0"/>
              <a:t>region 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Podophyllum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9316716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109728" indent="0">
              <a:buNone/>
            </a:pPr>
            <a:r>
              <a:rPr lang="en-US" dirty="0" smtClean="0"/>
              <a:t>*</a:t>
            </a:r>
            <a:r>
              <a:rPr lang="en-US" sz="2000" dirty="0" err="1" smtClean="0"/>
              <a:t>Podophyllotoxin</a:t>
            </a:r>
            <a:r>
              <a:rPr lang="en-US" sz="2000" dirty="0" smtClean="0"/>
              <a:t> (abbreviated as PPT) is a non-alkaloid to toxin </a:t>
            </a:r>
            <a:r>
              <a:rPr lang="en-US" sz="2000" dirty="0" err="1" smtClean="0"/>
              <a:t>lignan</a:t>
            </a:r>
            <a:r>
              <a:rPr lang="en-US" sz="2000" dirty="0" smtClean="0"/>
              <a:t> extracted  from the roots and rhizomes of </a:t>
            </a:r>
            <a:r>
              <a:rPr lang="en-US" sz="2000" i="1" dirty="0" err="1" smtClean="0"/>
              <a:t>Podophyllum</a:t>
            </a:r>
            <a:r>
              <a:rPr lang="en-US" sz="2000" dirty="0" smtClean="0"/>
              <a:t> sp.</a:t>
            </a:r>
          </a:p>
          <a:p>
            <a:pPr marL="109728" indent="0">
              <a:buNone/>
            </a:pPr>
            <a:r>
              <a:rPr lang="en-US" sz="2000" dirty="0" smtClean="0"/>
              <a:t>*It is used on the skin as a topical treatment of external genital warts caused by some types of the human papillomavirus (HPV), and other warts.</a:t>
            </a:r>
          </a:p>
          <a:p>
            <a:pPr marL="109728" indent="0">
              <a:buNone/>
            </a:pPr>
            <a:r>
              <a:rPr lang="en-US" sz="2000" dirty="0" smtClean="0"/>
              <a:t>*PPT and its derivatives </a:t>
            </a:r>
            <a:r>
              <a:rPr lang="en-US" sz="2000" dirty="0"/>
              <a:t>display a </a:t>
            </a:r>
            <a:r>
              <a:rPr lang="en-US" sz="2000" dirty="0" smtClean="0"/>
              <a:t>wide selection in medical applications such as purgative, </a:t>
            </a:r>
            <a:r>
              <a:rPr lang="en-US" sz="2000" dirty="0" err="1" smtClean="0"/>
              <a:t>antirhematic</a:t>
            </a:r>
            <a:r>
              <a:rPr lang="en-US" sz="2000" dirty="0" smtClean="0"/>
              <a:t>, antiviral, and </a:t>
            </a:r>
            <a:r>
              <a:rPr lang="en-US" sz="2000" dirty="0" err="1" smtClean="0"/>
              <a:t>anmtitumor</a:t>
            </a:r>
            <a:r>
              <a:rPr lang="en-US" sz="2000" dirty="0" smtClean="0"/>
              <a:t> agents.</a:t>
            </a:r>
          </a:p>
          <a:p>
            <a:pPr marL="109728" indent="0">
              <a:buNone/>
            </a:pPr>
            <a:r>
              <a:rPr lang="en-US" sz="2000" dirty="0" smtClean="0"/>
              <a:t>*These derivatives include </a:t>
            </a:r>
            <a:r>
              <a:rPr lang="en-US" sz="2000" dirty="0" err="1" smtClean="0"/>
              <a:t>estoposidem</a:t>
            </a:r>
            <a:r>
              <a:rPr lang="en-US" sz="2000" dirty="0" smtClean="0"/>
              <a:t>  </a:t>
            </a:r>
            <a:r>
              <a:rPr lang="en-US" sz="2000" dirty="0" err="1" smtClean="0"/>
              <a:t>teniposide</a:t>
            </a:r>
            <a:r>
              <a:rPr lang="en-US" sz="2000" dirty="0" smtClean="0"/>
              <a:t>, and </a:t>
            </a:r>
            <a:r>
              <a:rPr lang="en-US" sz="2000" dirty="0" err="1" smtClean="0"/>
              <a:t>etopophos</a:t>
            </a:r>
            <a:r>
              <a:rPr lang="en-US" sz="2000" dirty="0" smtClean="0"/>
              <a:t>.</a:t>
            </a:r>
          </a:p>
          <a:p>
            <a:pPr marL="109728" indent="0">
              <a:buNone/>
            </a:pPr>
            <a:r>
              <a:rPr lang="en-US" sz="2000" dirty="0" smtClean="0"/>
              <a:t>*Their anticancer activity has been heavily under study and used in various chemotherapies, including lung cancer, lymphomas, and genital tumors.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err="1" smtClean="0"/>
              <a:t>Podophyllo</a:t>
            </a:r>
            <a:r>
              <a:rPr lang="en-US" dirty="0" smtClean="0"/>
              <a:t>  toxin PPT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5801585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*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Like Colchicine and Vinblastine,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Podophyllotoxin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binds to tubulin, the protein subunit of spindle microtubules, blocking cell division in metaphase.</a:t>
            </a:r>
          </a:p>
          <a:p>
            <a:r>
              <a:rPr lang="en-US" dirty="0">
                <a:latin typeface="Arial" pitchFamily="34" charset="0"/>
                <a:cs typeface="Arial" pitchFamily="34" charset="0"/>
              </a:rPr>
              <a:t>*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Activity of cytochrome oxidase and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soccinoxida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-se in the mitochondria also is reduced, and DNA synthesis is blocked. </a:t>
            </a:r>
            <a:r>
              <a:rPr lang="en-US" dirty="0">
                <a:latin typeface="Arial" pitchFamily="34" charset="0"/>
                <a:cs typeface="Arial" pitchFamily="34" charset="0"/>
              </a:rPr>
              <a:t>This 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results in the slow disruption of cells and the destruction of tissue.</a:t>
            </a:r>
          </a:p>
          <a:p>
            <a:r>
              <a:rPr lang="en-US" dirty="0" smtClean="0">
                <a:latin typeface="Arial" pitchFamily="34" charset="0"/>
                <a:cs typeface="Arial" pitchFamily="34" charset="0"/>
              </a:rPr>
              <a:t>*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Podophyllum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is highly lipid soluble and is absorbed readily from the GI tract.</a:t>
            </a:r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Mechanism of action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2602297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sz="2000" dirty="0" smtClean="0"/>
              <a:t>Extract 4gm powder </a:t>
            </a:r>
            <a:r>
              <a:rPr lang="en-US" sz="2000" i="1" dirty="0" err="1" smtClean="0"/>
              <a:t>Podophyllum</a:t>
            </a:r>
            <a:r>
              <a:rPr lang="en-US" sz="2000" i="1" dirty="0" smtClean="0"/>
              <a:t> </a:t>
            </a:r>
            <a:r>
              <a:rPr lang="en-US" sz="2000" i="1" dirty="0" err="1" smtClean="0"/>
              <a:t>emodi</a:t>
            </a:r>
            <a:r>
              <a:rPr lang="en-US" sz="2000" i="1" dirty="0" smtClean="0"/>
              <a:t> </a:t>
            </a:r>
            <a:r>
              <a:rPr lang="en-US" sz="2000" dirty="0" smtClean="0"/>
              <a:t>root by stirring and heating with </a:t>
            </a:r>
            <a:r>
              <a:rPr lang="en-US" sz="2000" dirty="0"/>
              <a:t>100ml </a:t>
            </a:r>
            <a:r>
              <a:rPr lang="en-US" sz="2000" dirty="0" smtClean="0"/>
              <a:t>of ethanol for about 10 minutes.</a:t>
            </a:r>
          </a:p>
          <a:p>
            <a:endParaRPr lang="en-US" sz="2000" dirty="0"/>
          </a:p>
          <a:p>
            <a:pPr marL="109728" indent="0">
              <a:buNone/>
            </a:pPr>
            <a:endParaRPr lang="en-US" sz="2000" dirty="0" smtClean="0"/>
          </a:p>
          <a:p>
            <a:pPr algn="ctr"/>
            <a:r>
              <a:rPr lang="en-US" sz="2000" dirty="0" smtClean="0"/>
              <a:t>Cool and filter the mixture</a:t>
            </a:r>
          </a:p>
          <a:p>
            <a:pPr algn="ctr"/>
            <a:endParaRPr lang="en-US" sz="2000" dirty="0" smtClean="0"/>
          </a:p>
          <a:p>
            <a:pPr algn="ctr"/>
            <a:endParaRPr lang="en-US" sz="2000" dirty="0" smtClean="0"/>
          </a:p>
          <a:p>
            <a:pPr algn="ctr"/>
            <a:endParaRPr lang="en-US" sz="2000" dirty="0" smtClean="0"/>
          </a:p>
          <a:p>
            <a:pPr marL="109728" indent="0" algn="ctr">
              <a:buNone/>
            </a:pPr>
            <a:r>
              <a:rPr lang="en-US" sz="2000" dirty="0" smtClean="0"/>
              <a:t>Re-extract the residue with further 100ml of ethanol</a:t>
            </a:r>
          </a:p>
          <a:p>
            <a:pPr algn="ctr"/>
            <a:endParaRPr lang="en-US" sz="2000" dirty="0" smtClean="0"/>
          </a:p>
          <a:p>
            <a:pPr algn="ctr"/>
            <a:endParaRPr lang="en-US" sz="2000" dirty="0"/>
          </a:p>
          <a:p>
            <a:pPr algn="ctr"/>
            <a:r>
              <a:rPr lang="en-US" sz="2000" dirty="0" smtClean="0"/>
              <a:t>Combine the extracts and evaporate to about 20ml  </a:t>
            </a:r>
            <a:endParaRPr lang="en-US" sz="2000" dirty="0"/>
          </a:p>
          <a:p>
            <a:pPr marL="109728" indent="0" algn="ctr">
              <a:buNone/>
            </a:pPr>
            <a:endParaRPr lang="en-US" sz="2000" dirty="0" smtClean="0"/>
          </a:p>
          <a:p>
            <a:pPr algn="ctr"/>
            <a:endParaRPr lang="en-US" sz="2000" dirty="0" smtClean="0"/>
          </a:p>
          <a:p>
            <a:pPr algn="ctr"/>
            <a:r>
              <a:rPr lang="en-US" sz="2000" dirty="0" smtClean="0"/>
              <a:t> </a:t>
            </a:r>
            <a:endParaRPr lang="en-US" sz="20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Aim:- Isolate the </a:t>
            </a:r>
            <a:r>
              <a:rPr lang="en-US" dirty="0" err="1" smtClean="0"/>
              <a:t>Podophyllotoxin</a:t>
            </a:r>
            <a:r>
              <a:rPr lang="en-US" dirty="0" smtClean="0"/>
              <a:t>       from </a:t>
            </a:r>
            <a:r>
              <a:rPr lang="en-US" dirty="0" err="1" smtClean="0"/>
              <a:t>Podophyllum</a:t>
            </a:r>
            <a:endParaRPr lang="en-US" dirty="0"/>
          </a:p>
        </p:txBody>
      </p:sp>
      <p:sp>
        <p:nvSpPr>
          <p:cNvPr id="6" name="Down Arrow 5"/>
          <p:cNvSpPr/>
          <p:nvPr/>
        </p:nvSpPr>
        <p:spPr>
          <a:xfrm>
            <a:off x="4499992" y="1988840"/>
            <a:ext cx="484632" cy="57606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Down Arrow 6"/>
          <p:cNvSpPr/>
          <p:nvPr/>
        </p:nvSpPr>
        <p:spPr>
          <a:xfrm>
            <a:off x="4483176" y="2996952"/>
            <a:ext cx="484632" cy="57606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Down Arrow 7"/>
          <p:cNvSpPr/>
          <p:nvPr/>
        </p:nvSpPr>
        <p:spPr>
          <a:xfrm>
            <a:off x="4515833" y="4005064"/>
            <a:ext cx="484632" cy="57606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Down Arrow 8"/>
          <p:cNvSpPr/>
          <p:nvPr/>
        </p:nvSpPr>
        <p:spPr>
          <a:xfrm>
            <a:off x="4530641" y="4797152"/>
            <a:ext cx="484632" cy="64807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802230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/>
            <a:endParaRPr lang="en-US" sz="2000" dirty="0" smtClean="0"/>
          </a:p>
          <a:p>
            <a:pPr algn="ctr"/>
            <a:r>
              <a:rPr lang="en-US" sz="2000" dirty="0" smtClean="0"/>
              <a:t>Combine the extract and evaporate to dryness</a:t>
            </a:r>
          </a:p>
          <a:p>
            <a:pPr algn="ctr"/>
            <a:endParaRPr lang="en-US" sz="2000" dirty="0"/>
          </a:p>
          <a:p>
            <a:pPr algn="ctr"/>
            <a:endParaRPr lang="en-US" sz="2000" dirty="0" smtClean="0"/>
          </a:p>
          <a:p>
            <a:pPr algn="ctr"/>
            <a:endParaRPr lang="en-US" sz="2000" dirty="0" smtClean="0"/>
          </a:p>
          <a:p>
            <a:pPr algn="ctr"/>
            <a:r>
              <a:rPr lang="en-US" sz="2000" dirty="0" smtClean="0"/>
              <a:t>Isolate the </a:t>
            </a:r>
            <a:r>
              <a:rPr lang="en-US" sz="2000" dirty="0" err="1" smtClean="0"/>
              <a:t>Podophyllotoxin</a:t>
            </a:r>
            <a:r>
              <a:rPr lang="en-US" sz="2000" dirty="0" smtClean="0"/>
              <a:t> by preparative TLC</a:t>
            </a:r>
          </a:p>
          <a:p>
            <a:pPr algn="ctr"/>
            <a:endParaRPr lang="en-US" sz="2000" dirty="0"/>
          </a:p>
          <a:p>
            <a:pPr algn="ctr"/>
            <a:endParaRPr lang="en-US" sz="2000" dirty="0" smtClean="0"/>
          </a:p>
          <a:p>
            <a:pPr algn="ctr"/>
            <a:r>
              <a:rPr lang="en-US" sz="2000" dirty="0" smtClean="0"/>
              <a:t>Crystallization at 0C for several days</a:t>
            </a:r>
          </a:p>
          <a:p>
            <a:pPr algn="ctr"/>
            <a:endParaRPr lang="en-US" sz="2000" dirty="0" smtClean="0"/>
          </a:p>
          <a:p>
            <a:pPr algn="ctr"/>
            <a:endParaRPr lang="en-US" sz="20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2200" dirty="0"/>
              <a:t>Add the </a:t>
            </a:r>
            <a:r>
              <a:rPr lang="en-US" sz="2200" dirty="0" err="1"/>
              <a:t>ethanolic</a:t>
            </a:r>
            <a:r>
              <a:rPr lang="en-US" sz="2200" dirty="0"/>
              <a:t> </a:t>
            </a:r>
            <a:r>
              <a:rPr lang="en-US" sz="2200" dirty="0" smtClean="0"/>
              <a:t>solution </a:t>
            </a:r>
            <a:r>
              <a:rPr lang="en-US" sz="2200" dirty="0"/>
              <a:t>into 100ml of water, and extract three times with 50ml ethyl acetate.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4" name="Down Arrow 3"/>
          <p:cNvSpPr/>
          <p:nvPr/>
        </p:nvSpPr>
        <p:spPr>
          <a:xfrm>
            <a:off x="4221155" y="980728"/>
            <a:ext cx="484632" cy="72008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own Arrow 4"/>
          <p:cNvSpPr/>
          <p:nvPr/>
        </p:nvSpPr>
        <p:spPr>
          <a:xfrm>
            <a:off x="4221155" y="2348880"/>
            <a:ext cx="484632" cy="79208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Down Arrow 5"/>
          <p:cNvSpPr/>
          <p:nvPr/>
        </p:nvSpPr>
        <p:spPr>
          <a:xfrm>
            <a:off x="4254796" y="3645024"/>
            <a:ext cx="484632" cy="72008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244785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2000" dirty="0" smtClean="0"/>
              <a:t>Making the tank.</a:t>
            </a:r>
          </a:p>
          <a:p>
            <a:r>
              <a:rPr lang="en-US" sz="2000" dirty="0"/>
              <a:t>The </a:t>
            </a:r>
            <a:r>
              <a:rPr lang="en-US" sz="2000" dirty="0" smtClean="0"/>
              <a:t>mobile phase = chloroform: methanol (90:10),</a:t>
            </a:r>
          </a:p>
          <a:p>
            <a:pPr algn="ctr"/>
            <a:r>
              <a:rPr lang="en-US" sz="2000" dirty="0" smtClean="0"/>
              <a:t>                       </a:t>
            </a:r>
            <a:r>
              <a:rPr lang="en-US" sz="2000" dirty="0" err="1" smtClean="0"/>
              <a:t>Dichloromethanol</a:t>
            </a:r>
            <a:r>
              <a:rPr lang="en-US" sz="2000" dirty="0" smtClean="0"/>
              <a:t> : methanol (95:5).</a:t>
            </a:r>
          </a:p>
          <a:p>
            <a:pPr algn="ctr"/>
            <a:endParaRPr lang="en-US" sz="2000" dirty="0"/>
          </a:p>
          <a:p>
            <a:pPr algn="ctr"/>
            <a:endParaRPr lang="en-US" sz="2000" dirty="0" smtClean="0"/>
          </a:p>
          <a:p>
            <a:pPr algn="ctr"/>
            <a:r>
              <a:rPr lang="en-US" sz="2000" dirty="0" smtClean="0"/>
              <a:t>Making the silica gel plates</a:t>
            </a:r>
          </a:p>
          <a:p>
            <a:pPr algn="ctr"/>
            <a:endParaRPr lang="en-US" sz="2000" dirty="0" smtClean="0"/>
          </a:p>
          <a:p>
            <a:pPr algn="ctr"/>
            <a:endParaRPr lang="en-US" sz="2000" dirty="0" smtClean="0"/>
          </a:p>
          <a:p>
            <a:pPr algn="ctr"/>
            <a:r>
              <a:rPr lang="en-US" sz="2000" dirty="0" smtClean="0"/>
              <a:t>Spotting sample and standard of </a:t>
            </a:r>
            <a:r>
              <a:rPr lang="en-US" sz="2000" dirty="0" err="1" smtClean="0"/>
              <a:t>podophyllotoxin</a:t>
            </a:r>
            <a:endParaRPr lang="en-US" sz="2000" dirty="0" smtClean="0"/>
          </a:p>
          <a:p>
            <a:pPr algn="ctr"/>
            <a:endParaRPr lang="en-US" sz="2000" dirty="0"/>
          </a:p>
          <a:p>
            <a:pPr algn="ctr"/>
            <a:endParaRPr lang="en-US" sz="2000" dirty="0" smtClean="0"/>
          </a:p>
          <a:p>
            <a:pPr algn="ctr"/>
            <a:endParaRPr lang="en-US" sz="2000" dirty="0" smtClean="0"/>
          </a:p>
          <a:p>
            <a:pPr algn="ctr"/>
            <a:endParaRPr lang="en-US" sz="20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dirty="0" err="1" smtClean="0"/>
              <a:t>Identlification</a:t>
            </a:r>
            <a:r>
              <a:rPr lang="en-US" sz="2800" dirty="0" smtClean="0"/>
              <a:t> of </a:t>
            </a:r>
            <a:r>
              <a:rPr lang="en-US" sz="2800" dirty="0" err="1" smtClean="0"/>
              <a:t>Podophyllotoxin</a:t>
            </a:r>
            <a:r>
              <a:rPr lang="en-US" sz="2800" dirty="0" smtClean="0"/>
              <a:t> by Chromatography (TLC)</a:t>
            </a:r>
            <a:endParaRPr lang="en-US" sz="2800" dirty="0"/>
          </a:p>
        </p:txBody>
      </p:sp>
      <p:sp>
        <p:nvSpPr>
          <p:cNvPr id="7" name="Down Arrow 6"/>
          <p:cNvSpPr/>
          <p:nvPr/>
        </p:nvSpPr>
        <p:spPr>
          <a:xfrm>
            <a:off x="4644008" y="2595285"/>
            <a:ext cx="360040" cy="63322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Down Arrow 7"/>
          <p:cNvSpPr/>
          <p:nvPr/>
        </p:nvSpPr>
        <p:spPr>
          <a:xfrm>
            <a:off x="4704432" y="3717032"/>
            <a:ext cx="337974" cy="50405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Down Arrow 8"/>
          <p:cNvSpPr/>
          <p:nvPr/>
        </p:nvSpPr>
        <p:spPr>
          <a:xfrm>
            <a:off x="4717638" y="4725144"/>
            <a:ext cx="346653" cy="64807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30039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254 U.V 254nm</a:t>
            </a:r>
          </a:p>
          <a:p>
            <a:r>
              <a:rPr lang="en-US" dirty="0" smtClean="0"/>
              <a:t>Or 50% </a:t>
            </a:r>
            <a:r>
              <a:rPr lang="en-US" dirty="0" err="1" smtClean="0"/>
              <a:t>ethanolic</a:t>
            </a:r>
            <a:r>
              <a:rPr lang="en-US" dirty="0" smtClean="0"/>
              <a:t> H2SO4</a:t>
            </a:r>
          </a:p>
          <a:p>
            <a:r>
              <a:rPr lang="en-US" dirty="0" smtClean="0"/>
              <a:t>Or </a:t>
            </a:r>
            <a:r>
              <a:rPr lang="en-US" dirty="0"/>
              <a:t>concentrated H2SO4</a:t>
            </a:r>
          </a:p>
          <a:p>
            <a:r>
              <a:rPr lang="en-US" dirty="0" smtClean="0"/>
              <a:t>Or vanillin-</a:t>
            </a:r>
            <a:r>
              <a:rPr lang="en-US" dirty="0" err="1" smtClean="0"/>
              <a:t>sulphuric</a:t>
            </a:r>
            <a:r>
              <a:rPr lang="en-US" dirty="0" smtClean="0"/>
              <a:t> acid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Detection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86189974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i="1" dirty="0" err="1" smtClean="0"/>
              <a:t>Podophyllum</a:t>
            </a:r>
            <a:r>
              <a:rPr lang="en-US" i="1" dirty="0" smtClean="0"/>
              <a:t> </a:t>
            </a:r>
            <a:r>
              <a:rPr lang="en-US" i="1" dirty="0" err="1" smtClean="0"/>
              <a:t>peltatum</a:t>
            </a:r>
            <a:endParaRPr lang="en-US" i="1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080" y="1412776"/>
            <a:ext cx="3394471" cy="4525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1412776"/>
            <a:ext cx="3960440" cy="457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55959235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oncourse">
  <a:themeElements>
    <a:clrScheme name="Concours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Concourse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255</TotalTime>
  <Words>375</Words>
  <Application>Microsoft Office PowerPoint</Application>
  <PresentationFormat>On-screen Show (4:3)</PresentationFormat>
  <Paragraphs>75</Paragraphs>
  <Slides>10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Concourse</vt:lpstr>
      <vt:lpstr> Isolation of Podophyllotoxin from Podophyllum emodi</vt:lpstr>
      <vt:lpstr>Podophyllum</vt:lpstr>
      <vt:lpstr>Podophyllo  toxin PPT</vt:lpstr>
      <vt:lpstr>Mechanism of action</vt:lpstr>
      <vt:lpstr>Aim:- Isolate the Podophyllotoxin       from Podophyllum</vt:lpstr>
      <vt:lpstr>Add the ethanolic solution into 100ml of water, and extract three times with 50ml ethyl acetate. </vt:lpstr>
      <vt:lpstr>Identlification of Podophyllotoxin by Chromatography (TLC)</vt:lpstr>
      <vt:lpstr>Detection</vt:lpstr>
      <vt:lpstr>Podophyllum peltatum</vt:lpstr>
      <vt:lpstr>Podophyllum  hexandrum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Isolation of Podophyllotoxin from Podophyllum emodi</dc:title>
  <dc:creator>HUDA</dc:creator>
  <cp:lastModifiedBy>HUDA</cp:lastModifiedBy>
  <cp:revision>17</cp:revision>
  <dcterms:created xsi:type="dcterms:W3CDTF">2017-09-26T12:02:58Z</dcterms:created>
  <dcterms:modified xsi:type="dcterms:W3CDTF">2017-09-26T16:51:09Z</dcterms:modified>
</cp:coreProperties>
</file>