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3FAB7D-C974-4685-831A-2D122D2D39C8}" type="datetimeFigureOut">
              <a:rPr lang="en-US" smtClean="0"/>
              <a:t>2/20/2017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774AB5-2C27-45CC-865F-27E69A937E2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5E3C55-3F07-42FB-85B1-3AD18DBB6987}" type="slidenum">
              <a:rPr lang="en-US"/>
              <a:pPr/>
              <a:t>2</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2A5BED-E27F-4AF7-A427-1292277EFE0A}" type="slidenum">
              <a:rPr lang="en-US"/>
              <a:pPr/>
              <a:t>3</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A2469-2603-4E36-B123-BF5C24C23BCC}" type="slidenum">
              <a:rPr lang="en-US"/>
              <a:pPr/>
              <a:t>4</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10B958-D748-4133-92A1-EC54AC8B792E}" type="slidenum">
              <a:rPr lang="en-US"/>
              <a:pPr/>
              <a:t>5</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3BC0A6C-9B74-46A3-A7A9-312322A11467}"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219D8-F218-4761-97E5-F11EB89D2379}"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219D8-F218-4761-97E5-F11EB89D2379}"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219D8-F218-4761-97E5-F11EB89D2379}"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219D8-F218-4761-97E5-F11EB89D2379}"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219D8-F218-4761-97E5-F11EB89D2379}"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219D8-F218-4761-97E5-F11EB89D2379}"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219D8-F218-4761-97E5-F11EB89D2379}" type="datetimeFigureOut">
              <a:rPr lang="en-US" smtClean="0"/>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219D8-F218-4761-97E5-F11EB89D2379}" type="datetimeFigureOut">
              <a:rPr lang="en-US" smtClean="0"/>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219D8-F218-4761-97E5-F11EB89D2379}" type="datetimeFigureOut">
              <a:rPr lang="en-US" smtClean="0"/>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219D8-F218-4761-97E5-F11EB89D2379}"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219D8-F218-4761-97E5-F11EB89D2379}"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D9087-B5D4-4425-A31F-AA354106CD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219D8-F218-4761-97E5-F11EB89D2379}" type="datetimeFigureOut">
              <a:rPr lang="en-US" smtClean="0"/>
              <a:t>2/20/2017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D9087-B5D4-4425-A31F-AA354106CD6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066800"/>
            <a:ext cx="8686799" cy="5632311"/>
          </a:xfrm>
          <a:prstGeom prst="rect">
            <a:avLst/>
          </a:prstGeom>
          <a:noFill/>
        </p:spPr>
        <p:txBody>
          <a:bodyPr wrap="square" rtlCol="0">
            <a:spAutoFit/>
          </a:bodyPr>
          <a:lstStyle/>
          <a:p>
            <a:r>
              <a:rPr lang="en-US" b="1" dirty="0" smtClean="0"/>
              <a:t>1. UV-Vis. Spectroscopy</a:t>
            </a:r>
            <a:r>
              <a:rPr lang="en-US" dirty="0" smtClean="0"/>
              <a:t> </a:t>
            </a:r>
            <a:r>
              <a:rPr lang="en-US" b="1" dirty="0" smtClean="0"/>
              <a:t>Fundamentals of Spectrophotometer</a:t>
            </a:r>
            <a:endParaRPr lang="en-US" dirty="0" smtClean="0"/>
          </a:p>
          <a:p>
            <a:pPr algn="ctr"/>
            <a:r>
              <a:rPr lang="en-US" b="1" dirty="0" smtClean="0"/>
              <a:t>          Assay of tetracycline by calibration curve method </a:t>
            </a:r>
          </a:p>
          <a:p>
            <a:r>
              <a:rPr lang="en-US" b="1" dirty="0" smtClean="0"/>
              <a:t>2. UV-Vis. Spectroscopy </a:t>
            </a:r>
          </a:p>
          <a:p>
            <a:pPr algn="ctr"/>
            <a:r>
              <a:rPr lang="en-US" b="1" dirty="0" smtClean="0"/>
              <a:t>      Spectrophotometric determination of Aspirin</a:t>
            </a:r>
            <a:r>
              <a:rPr lang="en-US" dirty="0" smtClean="0"/>
              <a:t> </a:t>
            </a:r>
            <a:r>
              <a:rPr lang="en-US" b="1" dirty="0" smtClean="0"/>
              <a:t>in tablets</a:t>
            </a:r>
            <a:r>
              <a:rPr lang="en-US" dirty="0" smtClean="0"/>
              <a:t> </a:t>
            </a:r>
            <a:r>
              <a:rPr lang="en-US" b="1" dirty="0" smtClean="0"/>
              <a:t>By standard addition method</a:t>
            </a:r>
            <a:endParaRPr lang="en-US" dirty="0" smtClean="0"/>
          </a:p>
          <a:p>
            <a:r>
              <a:rPr lang="en-US" b="1" dirty="0" smtClean="0"/>
              <a:t>3. IR Spectroscopy</a:t>
            </a:r>
            <a:endParaRPr lang="en-US" dirty="0" smtClean="0"/>
          </a:p>
          <a:p>
            <a:pPr algn="ctr"/>
            <a:r>
              <a:rPr lang="en-US" b="1" dirty="0" smtClean="0"/>
              <a:t>     Fundamentals of Infrared Spectroscopy</a:t>
            </a:r>
            <a:r>
              <a:rPr lang="en-US" dirty="0" smtClean="0"/>
              <a:t> </a:t>
            </a:r>
            <a:r>
              <a:rPr lang="en-US" b="1" dirty="0" smtClean="0"/>
              <a:t>Sold and liquid </a:t>
            </a:r>
            <a:endParaRPr lang="en-US" dirty="0" smtClean="0"/>
          </a:p>
          <a:p>
            <a:r>
              <a:rPr lang="en-US" b="1" dirty="0" smtClean="0"/>
              <a:t>4. IR Spectroscopy</a:t>
            </a:r>
            <a:endParaRPr lang="en-US" dirty="0" smtClean="0"/>
          </a:p>
          <a:p>
            <a:pPr algn="ctr"/>
            <a:r>
              <a:rPr lang="en-US" b="1" dirty="0" smtClean="0"/>
              <a:t>       Application of IR Spectroscopy in the Analysis of Pharmaceutical Substances</a:t>
            </a:r>
            <a:endParaRPr lang="en-US" dirty="0" smtClean="0"/>
          </a:p>
          <a:p>
            <a:r>
              <a:rPr lang="en-US" b="1" dirty="0" smtClean="0"/>
              <a:t>5. Electrochemical Analysis </a:t>
            </a:r>
            <a:endParaRPr lang="en-US" dirty="0" smtClean="0"/>
          </a:p>
          <a:p>
            <a:pPr algn="ctr"/>
            <a:r>
              <a:rPr lang="en-US" b="1" dirty="0" smtClean="0"/>
              <a:t>      Titration of the ascorbic acid (vitamin C) in tablets By pH meter</a:t>
            </a:r>
          </a:p>
          <a:p>
            <a:pPr algn="ctr"/>
            <a:r>
              <a:rPr lang="en-US" b="1" dirty="0" smtClean="0"/>
              <a:t> used first and 2</a:t>
            </a:r>
            <a:r>
              <a:rPr lang="en-US" b="1" baseline="30000" dirty="0" smtClean="0"/>
              <a:t>nd</a:t>
            </a:r>
            <a:r>
              <a:rPr lang="en-US" b="1" dirty="0" smtClean="0"/>
              <a:t> derivatives</a:t>
            </a:r>
            <a:endParaRPr lang="en-US" dirty="0" smtClean="0"/>
          </a:p>
          <a:p>
            <a:r>
              <a:rPr lang="en-US" b="1" dirty="0" smtClean="0"/>
              <a:t>6. Determination of Mixtures by UV-Vis. </a:t>
            </a:r>
            <a:endParaRPr lang="en-US" dirty="0" smtClean="0"/>
          </a:p>
          <a:p>
            <a:pPr algn="ctr"/>
            <a:r>
              <a:rPr lang="en-US" b="1" dirty="0" smtClean="0"/>
              <a:t>       Multi-Component Analysis Mixture by UV-Vis. Spectroscopy</a:t>
            </a:r>
            <a:endParaRPr lang="en-US" dirty="0" smtClean="0"/>
          </a:p>
          <a:p>
            <a:r>
              <a:rPr lang="en-US" b="1" dirty="0" smtClean="0"/>
              <a:t>7. Determination of Mixtures by UV-Vis. Spectroscopy </a:t>
            </a:r>
            <a:endParaRPr lang="en-US" dirty="0" smtClean="0"/>
          </a:p>
          <a:p>
            <a:pPr algn="ctr"/>
            <a:r>
              <a:rPr lang="en-US" b="1" dirty="0" smtClean="0"/>
              <a:t>       Determination of Caffeine and Acetylsalicylic Acid in an Analgesic Tablet</a:t>
            </a:r>
            <a:endParaRPr lang="en-US" dirty="0" smtClean="0"/>
          </a:p>
          <a:p>
            <a:r>
              <a:rPr lang="en-US" b="1" dirty="0" smtClean="0"/>
              <a:t>8. UV-Vis. Spectroscopy Calibration</a:t>
            </a:r>
            <a:endParaRPr lang="en-US" dirty="0" smtClean="0"/>
          </a:p>
          <a:p>
            <a:r>
              <a:rPr lang="en-US" b="1" dirty="0" smtClean="0"/>
              <a:t>9. Determination of metal ion by UV-Vis. Spectroscopy</a:t>
            </a:r>
            <a:endParaRPr lang="en-US" dirty="0" smtClean="0"/>
          </a:p>
          <a:p>
            <a:pPr algn="ctr"/>
            <a:r>
              <a:rPr lang="en-US" b="1" dirty="0" smtClean="0"/>
              <a:t>       Spectrophotometric Determination of Iron in a Vitamin Tablet</a:t>
            </a:r>
          </a:p>
          <a:p>
            <a:r>
              <a:rPr lang="en-US" b="1" dirty="0" smtClean="0"/>
              <a:t>10. Flame Photometer </a:t>
            </a:r>
          </a:p>
          <a:p>
            <a:pPr algn="ctr"/>
            <a:r>
              <a:rPr lang="en-US" b="1" dirty="0" smtClean="0"/>
              <a:t>Determination of Na &amp; K in Tablet </a:t>
            </a:r>
            <a:endParaRPr lang="en-US" dirty="0" smtClean="0"/>
          </a:p>
        </p:txBody>
      </p:sp>
      <p:sp>
        <p:nvSpPr>
          <p:cNvPr id="6" name="TextBox 5"/>
          <p:cNvSpPr txBox="1"/>
          <p:nvPr/>
        </p:nvSpPr>
        <p:spPr>
          <a:xfrm>
            <a:off x="228600" y="228600"/>
            <a:ext cx="7620000" cy="954107"/>
          </a:xfrm>
          <a:prstGeom prst="rect">
            <a:avLst/>
          </a:prstGeom>
          <a:noFill/>
        </p:spPr>
        <p:txBody>
          <a:bodyPr wrap="square" rtlCol="0">
            <a:spAutoFit/>
          </a:bodyPr>
          <a:lstStyle/>
          <a:p>
            <a:pPr lvl="0" algn="ctr"/>
            <a:r>
              <a:rPr lang="en-US" sz="2800" b="1" dirty="0" smtClean="0"/>
              <a:t>Practical </a:t>
            </a:r>
          </a:p>
          <a:p>
            <a:pPr lvl="0" algn="ctr"/>
            <a:r>
              <a:rPr lang="en-US" sz="2800" b="1" dirty="0" smtClean="0"/>
              <a:t>advance pharmaceutical analysis </a:t>
            </a:r>
            <a:endParaRPr lang="en-US" sz="2800" dirty="0" smtClean="0"/>
          </a:p>
        </p:txBody>
      </p:sp>
      <p:pic>
        <p:nvPicPr>
          <p:cNvPr id="7" name="Picture 6" descr="College of Pharmacy-University of Mustansiriyah كلية الصيدلة-المستنصرية"/>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arto="http://schemas.microsoft.com/office/word/2006/arto" xmlns:pic="http://schemas.openxmlformats.org/drawingml/2006/picture" xmlns:lc="http://schemas.openxmlformats.org/drawingml/2006/lockedCanvas" val="0"/>
              </a:ext>
            </a:extLst>
          </a:blip>
          <a:srcRect/>
          <a:stretch>
            <a:fillRect/>
          </a:stretch>
        </p:blipFill>
        <p:spPr bwMode="auto">
          <a:xfrm>
            <a:off x="7239000" y="76200"/>
            <a:ext cx="1714500" cy="17145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914400"/>
          <a:ext cx="8608172" cy="5257797"/>
        </p:xfrm>
        <a:graphic>
          <a:graphicData uri="http://schemas.openxmlformats.org/drawingml/2006/table">
            <a:tbl>
              <a:tblPr/>
              <a:tblGrid>
                <a:gridCol w="1027225"/>
                <a:gridCol w="1579682"/>
                <a:gridCol w="1662589"/>
                <a:gridCol w="1689516"/>
                <a:gridCol w="1419193"/>
                <a:gridCol w="1229967"/>
              </a:tblGrid>
              <a:tr h="1492177">
                <a:tc>
                  <a:txBody>
                    <a:bodyPr/>
                    <a:lstStyle/>
                    <a:p>
                      <a:pPr marL="0" marR="0" algn="ctr">
                        <a:lnSpc>
                          <a:spcPct val="115000"/>
                        </a:lnSpc>
                        <a:spcBef>
                          <a:spcPts val="0"/>
                        </a:spcBef>
                        <a:spcAft>
                          <a:spcPts val="0"/>
                        </a:spcAft>
                      </a:pPr>
                      <a:r>
                        <a:rPr lang="en-US" sz="2400" b="1" dirty="0">
                          <a:solidFill>
                            <a:srgbClr val="000000"/>
                          </a:solidFill>
                          <a:latin typeface="Times New Roman"/>
                          <a:ea typeface="Calibri"/>
                          <a:cs typeface="Arial"/>
                        </a:rPr>
                        <a:t>Type of Soln.</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400" b="1" dirty="0">
                          <a:solidFill>
                            <a:srgbClr val="000000"/>
                          </a:solidFill>
                          <a:latin typeface="Times New Roman"/>
                          <a:ea typeface="Calibri"/>
                          <a:cs typeface="Arial"/>
                        </a:rPr>
                        <a:t>Vol. of stock Soln. (mL)</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000" b="1" dirty="0">
                          <a:solidFill>
                            <a:srgbClr val="000000"/>
                          </a:solidFill>
                          <a:latin typeface="Times New Roman"/>
                          <a:ea typeface="Calibri"/>
                          <a:cs typeface="Arial"/>
                        </a:rPr>
                        <a:t>Vol. of (0.1%) FeCl</a:t>
                      </a:r>
                      <a:r>
                        <a:rPr lang="en-US" sz="2000" b="1" baseline="-25000" dirty="0">
                          <a:solidFill>
                            <a:srgbClr val="000000"/>
                          </a:solidFill>
                          <a:latin typeface="Times New Roman"/>
                          <a:ea typeface="Calibri"/>
                          <a:cs typeface="Arial"/>
                        </a:rPr>
                        <a:t>3</a:t>
                      </a:r>
                      <a:r>
                        <a:rPr lang="en-US" sz="2000" b="1" dirty="0">
                          <a:solidFill>
                            <a:srgbClr val="000000"/>
                          </a:solidFill>
                          <a:latin typeface="Times New Roman"/>
                          <a:ea typeface="Calibri"/>
                          <a:cs typeface="Arial"/>
                        </a:rPr>
                        <a:t> Soln. (mL)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2000" b="1" dirty="0">
                          <a:solidFill>
                            <a:srgbClr val="000000"/>
                          </a:solidFill>
                          <a:latin typeface="Times New Roman"/>
                          <a:ea typeface="Calibri"/>
                          <a:cs typeface="Arial"/>
                        </a:rPr>
                        <a:t>Vol. of (0.01N) HCl Soln. (mL)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400" b="1" dirty="0">
                          <a:solidFill>
                            <a:srgbClr val="000000"/>
                          </a:solidFill>
                          <a:latin typeface="Times New Roman"/>
                          <a:ea typeface="Calibri"/>
                          <a:cs typeface="Arial"/>
                        </a:rPr>
                        <a:t>Concentration</a:t>
                      </a:r>
                      <a:r>
                        <a:rPr lang="en-US" sz="2000" b="1" dirty="0">
                          <a:solidFill>
                            <a:srgbClr val="000000"/>
                          </a:solidFill>
                          <a:latin typeface="Times New Roman"/>
                          <a:ea typeface="Calibri"/>
                          <a:cs typeface="Arial"/>
                        </a:rPr>
                        <a:t> </a:t>
                      </a:r>
                      <a:r>
                        <a:rPr lang="en-US" sz="2400" b="1" dirty="0">
                          <a:solidFill>
                            <a:srgbClr val="000000"/>
                          </a:solidFill>
                          <a:latin typeface="Times New Roman"/>
                          <a:ea typeface="Calibri"/>
                          <a:cs typeface="Arial"/>
                        </a:rPr>
                        <a:t>(</a:t>
                      </a:r>
                      <a:r>
                        <a:rPr lang="en-US" sz="2400" b="1" dirty="0" smtClean="0">
                          <a:solidFill>
                            <a:srgbClr val="000000"/>
                          </a:solidFill>
                          <a:latin typeface="Times New Roman"/>
                          <a:ea typeface="Calibri"/>
                          <a:cs typeface="Arial"/>
                        </a:rPr>
                        <a:t>mg/L)</a:t>
                      </a:r>
                      <a:endParaRPr lang="en-US" sz="16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600" b="1" dirty="0">
                          <a:solidFill>
                            <a:srgbClr val="000000"/>
                          </a:solidFill>
                          <a:latin typeface="Times New Roman"/>
                          <a:ea typeface="Calibri"/>
                          <a:cs typeface="Arial"/>
                        </a:rPr>
                        <a:t>Absorbance </a:t>
                      </a:r>
                      <a:r>
                        <a:rPr lang="en-US" sz="2400" b="1" dirty="0">
                          <a:solidFill>
                            <a:srgbClr val="000000"/>
                          </a:solidFill>
                          <a:latin typeface="Times New Roman"/>
                          <a:ea typeface="Calibri"/>
                          <a:cs typeface="Arial"/>
                        </a:rPr>
                        <a:t>(A)</a:t>
                      </a:r>
                      <a:endParaRPr lang="en-US" sz="12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Blank</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No.1</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1</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4</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2</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2</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3</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3</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3</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5</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solidFill>
                            <a:srgbClr val="000000"/>
                          </a:solidFill>
                          <a:latin typeface="Times New Roman"/>
                          <a:ea typeface="Calibri"/>
                          <a:cs typeface="Arial"/>
                        </a:rPr>
                        <a:t>2</a:t>
                      </a:r>
                      <a:endParaRPr lang="en-US" sz="180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837">
                <a:tc>
                  <a:txBody>
                    <a:bodyPr/>
                    <a:lstStyle/>
                    <a:p>
                      <a:pPr marL="0" marR="0" algn="ctr">
                        <a:lnSpc>
                          <a:spcPct val="115000"/>
                        </a:lnSpc>
                        <a:spcBef>
                          <a:spcPts val="0"/>
                        </a:spcBef>
                        <a:spcAft>
                          <a:spcPts val="0"/>
                        </a:spcAft>
                      </a:pPr>
                      <a:r>
                        <a:rPr lang="en-US" sz="2000" dirty="0">
                          <a:solidFill>
                            <a:srgbClr val="000000"/>
                          </a:solidFill>
                          <a:latin typeface="Times New Roman"/>
                          <a:ea typeface="Calibri"/>
                          <a:cs typeface="Arial"/>
                        </a:rPr>
                        <a:t>No. 4</a:t>
                      </a:r>
                      <a:endParaRPr lang="en-US" sz="14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4</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5</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1</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1435">
                <a:tc>
                  <a:txBody>
                    <a:bodyPr/>
                    <a:lstStyle/>
                    <a:p>
                      <a:pPr marL="0" marR="0" algn="ctr">
                        <a:lnSpc>
                          <a:spcPct val="115000"/>
                        </a:lnSpc>
                        <a:spcBef>
                          <a:spcPts val="0"/>
                        </a:spcBef>
                        <a:spcAft>
                          <a:spcPts val="0"/>
                        </a:spcAft>
                      </a:pPr>
                      <a:r>
                        <a:rPr lang="en-US" sz="1600" dirty="0">
                          <a:solidFill>
                            <a:srgbClr val="000000"/>
                          </a:solidFill>
                          <a:latin typeface="Times New Roman"/>
                          <a:ea typeface="Calibri"/>
                          <a:cs typeface="Arial"/>
                        </a:rPr>
                        <a:t>Unknown </a:t>
                      </a:r>
                      <a:r>
                        <a:rPr lang="en-US" sz="2000" b="1" dirty="0">
                          <a:solidFill>
                            <a:srgbClr val="000000"/>
                          </a:solidFill>
                          <a:latin typeface="Times New Roman"/>
                          <a:ea typeface="Calibri"/>
                          <a:cs typeface="Arial"/>
                        </a:rPr>
                        <a:t>5mL</a:t>
                      </a:r>
                      <a:endParaRPr lang="en-US" sz="11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5</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solidFill>
                            <a:srgbClr val="000000"/>
                          </a:solidFill>
                          <a:latin typeface="Times New Roman"/>
                          <a:ea typeface="Calibri"/>
                          <a:cs typeface="Arial"/>
                        </a:rPr>
                        <a:t>0</a:t>
                      </a:r>
                      <a:endParaRPr lang="en-US" sz="1800" dirty="0">
                        <a:latin typeface="Calibri"/>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dirty="0">
                        <a:solidFill>
                          <a:srgbClr val="000000"/>
                        </a:solidFill>
                        <a:latin typeface="Times New Roman"/>
                        <a:ea typeface="Calibri"/>
                        <a:cs typeface="Arial"/>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1143000" y="228600"/>
            <a:ext cx="6453370" cy="461665"/>
          </a:xfrm>
          <a:prstGeom prst="rect">
            <a:avLst/>
          </a:prstGeom>
          <a:noFill/>
        </p:spPr>
        <p:txBody>
          <a:bodyPr wrap="none" rtlCol="0">
            <a:spAutoFit/>
          </a:bodyPr>
          <a:lstStyle/>
          <a:p>
            <a:r>
              <a:rPr lang="en-US" sz="2400" b="1" dirty="0" smtClean="0"/>
              <a:t>Assay of tetracycline by calibration curve method</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819400" y="685800"/>
            <a:ext cx="3886200" cy="1874909"/>
          </a:xfrm>
          <a:prstGeom prst="rect">
            <a:avLst/>
          </a:prstGeom>
          <a:noFill/>
          <a:ln w="9525">
            <a:noFill/>
            <a:miter lim="800000"/>
            <a:headEnd/>
            <a:tailEnd/>
          </a:ln>
        </p:spPr>
      </p:pic>
      <p:sp>
        <p:nvSpPr>
          <p:cNvPr id="3" name="TextBox 2"/>
          <p:cNvSpPr txBox="1"/>
          <p:nvPr/>
        </p:nvSpPr>
        <p:spPr>
          <a:xfrm>
            <a:off x="3810000" y="2819400"/>
            <a:ext cx="2265748" cy="461665"/>
          </a:xfrm>
          <a:prstGeom prst="rect">
            <a:avLst/>
          </a:prstGeom>
          <a:noFill/>
        </p:spPr>
        <p:txBody>
          <a:bodyPr wrap="none" rtlCol="0">
            <a:spAutoFit/>
          </a:bodyPr>
          <a:lstStyle/>
          <a:p>
            <a:r>
              <a:rPr lang="en-US" sz="2400" b="1" dirty="0" smtClean="0"/>
              <a:t>Tetracycline (TC)</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noAutofit/>
          </a:bodyPr>
          <a:lstStyle/>
          <a:p>
            <a:pPr algn="ctr">
              <a:buNone/>
            </a:pPr>
            <a:r>
              <a:rPr lang="en-US" sz="2200" b="1" dirty="0" smtClean="0"/>
              <a:t>Measuring the absorption spectrum and determining λ</a:t>
            </a:r>
            <a:r>
              <a:rPr lang="en-US" sz="2200" b="1" baseline="-25000" dirty="0" smtClean="0"/>
              <a:t>max</a:t>
            </a:r>
            <a:endParaRPr lang="en-US" sz="2200" dirty="0" smtClean="0"/>
          </a:p>
          <a:p>
            <a:r>
              <a:rPr lang="en-US" sz="2200" dirty="0" smtClean="0"/>
              <a:t>This part of the experiment each pair of students should record all absorbance at each wavelength and draw the absorption spectrum.</a:t>
            </a:r>
          </a:p>
          <a:p>
            <a:pPr lvl="0"/>
            <a:r>
              <a:rPr lang="en-US" sz="2200" dirty="0" smtClean="0"/>
              <a:t>Rinse one of the cuvettes with blank solution, put the cuvette in the sample compartment, this is the reference solution, set the wavelength to 350 nm, then set the Absorbance to zero.</a:t>
            </a:r>
          </a:p>
          <a:p>
            <a:pPr lvl="0"/>
            <a:r>
              <a:rPr lang="en-US" sz="2200" dirty="0" smtClean="0"/>
              <a:t>Rinse a second cuvette standard solution No.4, place the cell in the sample compartment, measure the Absorbance at 350 nm and record in your notebook.</a:t>
            </a:r>
          </a:p>
          <a:p>
            <a:pPr lvl="0"/>
            <a:r>
              <a:rPr lang="en-US" sz="2200" dirty="0" smtClean="0"/>
              <a:t>Repeat this procedure (steps 1 and 2 above) for the two cuvettes at wavelengths 360,370, 380, 390, 400, 420, --.600 nm, first setting A = 0 for the cuvette with blank, then measuring A for the cuvette with solution No.4, recording the absorbance at each wavelength, record in data table (at absorbance begin larger reduce wavelength intervals to 5nm).</a:t>
            </a:r>
          </a:p>
          <a:p>
            <a:r>
              <a:rPr lang="en-US" sz="2200" dirty="0" smtClean="0"/>
              <a:t>Prepare a graph of absorbance (</a:t>
            </a:r>
            <a:r>
              <a:rPr lang="en-US" sz="2200" b="1" dirty="0" smtClean="0"/>
              <a:t>A)</a:t>
            </a:r>
            <a:r>
              <a:rPr lang="en-US" sz="2200" dirty="0" smtClean="0"/>
              <a:t> vs. wavelength (</a:t>
            </a:r>
            <a:r>
              <a:rPr lang="en-US" sz="2200" b="1" dirty="0" smtClean="0"/>
              <a:t>λ)</a:t>
            </a:r>
            <a:r>
              <a:rPr lang="en-US" sz="2200" dirty="0" smtClean="0"/>
              <a:t> and determine </a:t>
            </a:r>
            <a:r>
              <a:rPr lang="en-US" sz="2200" b="1" dirty="0" smtClean="0"/>
              <a:t>λ</a:t>
            </a:r>
            <a:r>
              <a:rPr lang="en-US" sz="2200" b="1" baseline="-25000" dirty="0" smtClean="0"/>
              <a:t>max</a:t>
            </a:r>
            <a:r>
              <a:rPr lang="en-US" sz="2200" dirty="0" smtClean="0"/>
              <a:t> (maximum wavelength). Attach this graph to the lab report, (</a:t>
            </a:r>
            <a:r>
              <a:rPr lang="en-US" sz="2200" i="1" dirty="0" smtClean="0"/>
              <a:t>Plotting </a:t>
            </a:r>
            <a:r>
              <a:rPr lang="en-US" sz="2200" dirty="0" smtClean="0"/>
              <a:t>Use the program Excel to plot the absorption spectrum and determining λ</a:t>
            </a:r>
            <a:r>
              <a:rPr lang="en-US" sz="2200" baseline="-25000" dirty="0" smtClean="0"/>
              <a:t>max</a:t>
            </a:r>
            <a:r>
              <a:rPr lang="en-US" sz="2200" dirty="0" smtClean="0"/>
              <a:t>).</a:t>
            </a:r>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r>
              <a:rPr lang="en-US" sz="2400" b="1" dirty="0" smtClean="0"/>
              <a:t>The calibration curve</a:t>
            </a:r>
          </a:p>
          <a:p>
            <a:pPr algn="just"/>
            <a:r>
              <a:rPr lang="en-US" sz="2000" dirty="0" smtClean="0"/>
              <a:t> This part of the experiment must be done by each pair of students separately.</a:t>
            </a:r>
          </a:p>
          <a:p>
            <a:pPr lvl="0" algn="just"/>
            <a:r>
              <a:rPr lang="en-US" sz="2000" dirty="0" smtClean="0"/>
              <a:t>Set the wavelength at (</a:t>
            </a:r>
            <a:r>
              <a:rPr lang="en-US" sz="2000" b="1" dirty="0" smtClean="0"/>
              <a:t>λ</a:t>
            </a:r>
            <a:r>
              <a:rPr lang="en-US" sz="2000" b="1" baseline="-25000" dirty="0" smtClean="0"/>
              <a:t>max</a:t>
            </a:r>
            <a:r>
              <a:rPr lang="en-US" sz="2000" dirty="0" smtClean="0"/>
              <a:t>), place the cuvette with blank in the cell compartment and again set the Absorbance to zero.</a:t>
            </a:r>
          </a:p>
          <a:p>
            <a:pPr lvl="0" algn="just"/>
            <a:r>
              <a:rPr lang="en-US" sz="2000" dirty="0" smtClean="0"/>
              <a:t>Measure and record the Absorbance of each of the four standard solutions &amp; unknown, starting with the most dilute standard, after each measurement, rinse the cuvette with the next standard, not with blank! </a:t>
            </a:r>
          </a:p>
          <a:p>
            <a:pPr algn="just"/>
            <a:r>
              <a:rPr lang="en-US" sz="2000" dirty="0" smtClean="0"/>
              <a:t>Draw a plot having X-axis as concentration (mg/L) and Y-axis as Absorbance at </a:t>
            </a:r>
            <a:r>
              <a:rPr lang="en-US" sz="2000" b="1" dirty="0" smtClean="0"/>
              <a:t>λ</a:t>
            </a:r>
            <a:r>
              <a:rPr lang="en-US" sz="2000" b="1" baseline="-25000" dirty="0" smtClean="0"/>
              <a:t>max</a:t>
            </a:r>
            <a:r>
              <a:rPr lang="en-US" sz="2000" dirty="0" smtClean="0"/>
              <a:t> (</a:t>
            </a:r>
            <a:r>
              <a:rPr lang="en-US" sz="2000" i="1" dirty="0" smtClean="0"/>
              <a:t>Plotting </a:t>
            </a:r>
            <a:r>
              <a:rPr lang="en-US" sz="2000" dirty="0" smtClean="0"/>
              <a:t>Use the program Excel to plot the calibration curve</a:t>
            </a:r>
            <a:r>
              <a:rPr lang="en-US" sz="2000" b="1" dirty="0" smtClean="0"/>
              <a:t>).</a:t>
            </a:r>
            <a:endParaRPr lang="en-US" sz="2000" dirty="0" smtClean="0"/>
          </a:p>
          <a:p>
            <a:pPr lvl="0" algn="just"/>
            <a:r>
              <a:rPr lang="en-US" sz="2000" dirty="0" smtClean="0"/>
              <a:t>Use Beer’s law to calculate </a:t>
            </a:r>
            <a:r>
              <a:rPr lang="en-US" sz="2000" b="1" dirty="0" smtClean="0"/>
              <a:t>ε</a:t>
            </a:r>
            <a:r>
              <a:rPr lang="en-US" sz="2000" dirty="0" smtClean="0"/>
              <a:t> for TC, given the cell width (path length l) to be 1 cm.</a:t>
            </a:r>
          </a:p>
          <a:p>
            <a:pPr lvl="0" algn="just"/>
            <a:r>
              <a:rPr lang="en-US" sz="2000" dirty="0" smtClean="0"/>
              <a:t>Use calibration curve to calculate concentration of unknown solution.</a:t>
            </a:r>
          </a:p>
          <a:p>
            <a:pPr lvl="0" algn="just"/>
            <a:r>
              <a:rPr lang="en-US" sz="2000" dirty="0" smtClean="0"/>
              <a:t>Find application for calibration curve equation, to calculate concentration of unknown solution?</a:t>
            </a:r>
          </a:p>
          <a:p>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5943600"/>
          </a:xfrm>
        </p:spPr>
        <p:txBody>
          <a:bodyPr>
            <a:normAutofit fontScale="92500" lnSpcReduction="20000"/>
          </a:bodyPr>
          <a:lstStyle/>
          <a:p>
            <a:pPr algn="ctr">
              <a:buNone/>
            </a:pPr>
            <a:r>
              <a:rPr lang="en-US" sz="2400" b="1" dirty="0" smtClean="0"/>
              <a:t>Spectrophotometric determination of Aspirin</a:t>
            </a:r>
            <a:r>
              <a:rPr lang="en-US" sz="2400" dirty="0" smtClean="0"/>
              <a:t> </a:t>
            </a:r>
            <a:r>
              <a:rPr lang="en-US" sz="2400" b="1" dirty="0" smtClean="0"/>
              <a:t>in tablets</a:t>
            </a:r>
            <a:r>
              <a:rPr lang="en-US" sz="2400" dirty="0" smtClean="0"/>
              <a:t> </a:t>
            </a:r>
          </a:p>
          <a:p>
            <a:pPr algn="ctr">
              <a:buNone/>
            </a:pPr>
            <a:r>
              <a:rPr lang="en-US" sz="2400" b="1" dirty="0" smtClean="0"/>
              <a:t>By standard addition method</a:t>
            </a:r>
          </a:p>
          <a:p>
            <a:pPr algn="just">
              <a:buFont typeface="Wingdings" pitchFamily="2" charset="2"/>
              <a:buChar char="Ø"/>
            </a:pPr>
            <a:r>
              <a:rPr lang="en-US" sz="2400" dirty="0" smtClean="0"/>
              <a:t>For good analysis the sample must have these properties:</a:t>
            </a:r>
          </a:p>
          <a:p>
            <a:pPr algn="just">
              <a:buFont typeface="Wingdings" pitchFamily="2" charset="2"/>
              <a:buChar char="ü"/>
            </a:pPr>
            <a:r>
              <a:rPr lang="en-US" sz="2400" dirty="0" smtClean="0">
                <a:solidFill>
                  <a:srgbClr val="7030A0"/>
                </a:solidFill>
              </a:rPr>
              <a:t>(1)</a:t>
            </a:r>
            <a:r>
              <a:rPr lang="en-US" sz="2400" dirty="0" smtClean="0"/>
              <a:t> Stability in solution.</a:t>
            </a:r>
          </a:p>
          <a:p>
            <a:pPr algn="just">
              <a:buFont typeface="Wingdings" pitchFamily="2" charset="2"/>
              <a:buChar char="ü"/>
            </a:pPr>
            <a:r>
              <a:rPr lang="en-US" sz="2400" dirty="0" smtClean="0">
                <a:solidFill>
                  <a:srgbClr val="7030A0"/>
                </a:solidFill>
              </a:rPr>
              <a:t>(2)</a:t>
            </a:r>
            <a:r>
              <a:rPr lang="en-US" sz="2400" dirty="0" smtClean="0"/>
              <a:t> Adherence to Beer's law.</a:t>
            </a:r>
          </a:p>
          <a:p>
            <a:pPr algn="just">
              <a:buFont typeface="Wingdings" pitchFamily="2" charset="2"/>
              <a:buChar char="ü"/>
            </a:pPr>
            <a:r>
              <a:rPr lang="en-US" sz="2400" dirty="0" smtClean="0">
                <a:solidFill>
                  <a:srgbClr val="7030A0"/>
                </a:solidFill>
              </a:rPr>
              <a:t>(3)</a:t>
            </a:r>
            <a:r>
              <a:rPr lang="en-US" sz="2400" dirty="0" smtClean="0"/>
              <a:t> Large molar absorptive (</a:t>
            </a:r>
            <a:r>
              <a:rPr lang="en-US" sz="2400" dirty="0" smtClean="0">
                <a:sym typeface="Symbol"/>
              </a:rPr>
              <a:t></a:t>
            </a:r>
            <a:r>
              <a:rPr lang="en-US" sz="2400" dirty="0" smtClean="0"/>
              <a:t>).</a:t>
            </a:r>
          </a:p>
          <a:p>
            <a:pPr algn="just">
              <a:buFont typeface="Wingdings" pitchFamily="2" charset="2"/>
              <a:buChar char="ü"/>
            </a:pPr>
            <a:r>
              <a:rPr lang="en-US" sz="2400" dirty="0" smtClean="0">
                <a:solidFill>
                  <a:srgbClr val="7030A0"/>
                </a:solidFill>
              </a:rPr>
              <a:t>(4)</a:t>
            </a:r>
            <a:r>
              <a:rPr lang="en-US" sz="2400" dirty="0" smtClean="0"/>
              <a:t> Sufficient separation of the desired analyte absorbance wavelength from interfering substances. </a:t>
            </a:r>
          </a:p>
          <a:p>
            <a:pPr algn="just">
              <a:buFont typeface="Wingdings" pitchFamily="2" charset="2"/>
              <a:buChar char="Ø"/>
            </a:pPr>
            <a:r>
              <a:rPr lang="en-US" sz="2400" dirty="0" smtClean="0"/>
              <a:t>If Not, the substance is usually converted into a new species suitable for quantitative spectroscopy. </a:t>
            </a:r>
          </a:p>
          <a:p>
            <a:pPr algn="ctr">
              <a:buNone/>
            </a:pPr>
            <a:r>
              <a:rPr lang="en-US" sz="2400" b="1" dirty="0" smtClean="0">
                <a:solidFill>
                  <a:srgbClr val="7030A0"/>
                </a:solidFill>
              </a:rPr>
              <a:t>SAMPLE + CHROMOGENIC REAGENT → UV-VIS ABSORBING PRODUCT</a:t>
            </a:r>
            <a:endParaRPr lang="en-US" sz="2400" b="1" dirty="0" smtClean="0"/>
          </a:p>
          <a:p>
            <a:pPr algn="just">
              <a:buFont typeface="Wingdings" pitchFamily="2" charset="2"/>
              <a:buChar char="Ø"/>
            </a:pPr>
            <a:r>
              <a:rPr lang="en-US" sz="2400" dirty="0" smtClean="0"/>
              <a:t>Direct calibration curve method can be applied for analyzing unknown sample </a:t>
            </a:r>
            <a:r>
              <a:rPr lang="en-US" sz="2400" b="1" dirty="0" smtClean="0">
                <a:solidFill>
                  <a:srgbClr val="7030A0"/>
                </a:solidFill>
              </a:rPr>
              <a:t>only</a:t>
            </a:r>
            <a:r>
              <a:rPr lang="en-US" sz="2400" b="1" dirty="0" smtClean="0"/>
              <a:t> </a:t>
            </a:r>
            <a:r>
              <a:rPr lang="en-US" sz="2400" dirty="0" smtClean="0"/>
              <a:t>and </a:t>
            </a:r>
            <a:r>
              <a:rPr lang="en-US" sz="2400" b="1" dirty="0" smtClean="0">
                <a:solidFill>
                  <a:srgbClr val="7030A0"/>
                </a:solidFill>
              </a:rPr>
              <a:t>only</a:t>
            </a:r>
            <a:r>
              <a:rPr lang="en-US" sz="2400" dirty="0" smtClean="0"/>
              <a:t> if the standard</a:t>
            </a:r>
            <a:r>
              <a:rPr lang="en-US" sz="2400" u="sng" dirty="0" smtClean="0"/>
              <a:t> </a:t>
            </a:r>
            <a:r>
              <a:rPr lang="en-US" sz="2400" dirty="0" smtClean="0"/>
              <a:t>solutions and the unknown solution are prepared and measured under exactly the same conditions</a:t>
            </a:r>
          </a:p>
          <a:p>
            <a:pPr algn="just">
              <a:buFont typeface="Wingdings" pitchFamily="2" charset="2"/>
              <a:buChar char="Ø"/>
            </a:pPr>
            <a:r>
              <a:rPr lang="en-US" sz="2400" b="1" dirty="0" smtClean="0">
                <a:solidFill>
                  <a:srgbClr val="7030A0"/>
                </a:solidFill>
              </a:rPr>
              <a:t>matrix effects </a:t>
            </a:r>
            <a:r>
              <a:rPr lang="en-US" sz="2400" dirty="0" smtClean="0"/>
              <a:t>everything except the analyte, contributes significantly to the absorbance of a sample and is also highly variable.</a:t>
            </a:r>
          </a:p>
          <a:p>
            <a:pPr algn="just">
              <a:buFont typeface="Wingdings" pitchFamily="2" charset="2"/>
              <a:buChar char="Ø"/>
            </a:pPr>
            <a:r>
              <a:rPr lang="en-US" sz="2400" dirty="0" smtClean="0"/>
              <a:t>The method that can be used to improve results is the method of </a:t>
            </a:r>
            <a:r>
              <a:rPr lang="en-US" sz="2400" b="1" dirty="0" smtClean="0">
                <a:solidFill>
                  <a:srgbClr val="7030A0"/>
                </a:solidFill>
              </a:rPr>
              <a:t>standard additions</a:t>
            </a:r>
            <a:r>
              <a:rPr lang="en-US" sz="2400" dirty="0" smtClean="0"/>
              <a:t>, the basic idea is to add standard to the analyte sample so that the standard is subjected to the same matrix effects as the analyte.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686800" cy="6629400"/>
          </a:xfrm>
        </p:spPr>
        <p:txBody>
          <a:bodyPr>
            <a:noAutofit/>
          </a:bodyPr>
          <a:lstStyle/>
          <a:p>
            <a:pPr lvl="0" algn="ctr">
              <a:buNone/>
            </a:pPr>
            <a:r>
              <a:rPr lang="en-US" sz="2400" b="1" dirty="0" smtClean="0"/>
              <a:t>Aspirin sample</a:t>
            </a:r>
          </a:p>
          <a:p>
            <a:pPr algn="just">
              <a:buFont typeface="Wingdings" pitchFamily="2" charset="2"/>
              <a:buChar char="Ø"/>
            </a:pPr>
            <a:r>
              <a:rPr lang="en-US" sz="2400" dirty="0" smtClean="0"/>
              <a:t>Accurately record the weight of a group of</a:t>
            </a:r>
            <a:r>
              <a:rPr lang="en-US" sz="2400" b="1" dirty="0" smtClean="0"/>
              <a:t> ten</a:t>
            </a:r>
            <a:r>
              <a:rPr lang="en-US" sz="2400" dirty="0" smtClean="0"/>
              <a:t> aspirin tablets so that you can determine an average tablet weight, use a </a:t>
            </a:r>
            <a:r>
              <a:rPr lang="en-US" sz="2400" b="1" dirty="0" smtClean="0"/>
              <a:t>mortar</a:t>
            </a:r>
            <a:r>
              <a:rPr lang="en-US" sz="2400" dirty="0" smtClean="0"/>
              <a:t> and </a:t>
            </a:r>
            <a:r>
              <a:rPr lang="en-US" sz="2400" b="1" dirty="0" smtClean="0"/>
              <a:t>pestle</a:t>
            </a:r>
            <a:r>
              <a:rPr lang="en-US" sz="2400" dirty="0" smtClean="0"/>
              <a:t> to crush enough tablets to produce </a:t>
            </a:r>
            <a:r>
              <a:rPr lang="en-US" sz="2400" b="1" dirty="0" smtClean="0"/>
              <a:t>an average</a:t>
            </a:r>
            <a:r>
              <a:rPr lang="en-US" sz="2400" dirty="0" smtClean="0"/>
              <a:t> (g) </a:t>
            </a:r>
            <a:r>
              <a:rPr lang="en-US" sz="2400" b="1" dirty="0" smtClean="0"/>
              <a:t>tablet powder</a:t>
            </a:r>
            <a:r>
              <a:rPr lang="en-US" sz="2400" dirty="0" smtClean="0"/>
              <a:t>, using a clean dry weighing bottle (beaker or conical flask), add </a:t>
            </a:r>
            <a:r>
              <a:rPr lang="en-US" sz="2400" b="1" dirty="0" smtClean="0"/>
              <a:t>20 mL of ethanol </a:t>
            </a:r>
            <a:r>
              <a:rPr lang="en-US" sz="2400" dirty="0" smtClean="0"/>
              <a:t>(measure by graduated cylinder), swirl gently to dissolve</a:t>
            </a:r>
            <a:r>
              <a:rPr lang="en-US" sz="2400" b="1" dirty="0" smtClean="0"/>
              <a:t>. (Aspirin is not very soluble in water, ethanol helps the aspirin dissolve).</a:t>
            </a:r>
          </a:p>
          <a:p>
            <a:pPr lvl="0" algn="just">
              <a:buFont typeface="Wingdings" pitchFamily="2" charset="2"/>
              <a:buChar char="Ø"/>
            </a:pPr>
            <a:r>
              <a:rPr lang="en-US" sz="2400" b="1" dirty="0" smtClean="0"/>
              <a:t>Note that an aspirin tablet contains other compounds in addition to aspirin, some of these are not very soluble, and the solution will be cloudy due to insoluble components of the tablet.</a:t>
            </a:r>
          </a:p>
          <a:p>
            <a:pPr lvl="0" algn="just">
              <a:buFont typeface="Wingdings" pitchFamily="2" charset="2"/>
              <a:buChar char="Ø"/>
            </a:pPr>
            <a:r>
              <a:rPr lang="en-US" sz="2400" dirty="0" smtClean="0"/>
              <a:t>Add 75mL of NaOH (0.1N) than heat in a water bath to speed up the hydrolysis reaction</a:t>
            </a:r>
            <a:r>
              <a:rPr lang="en-US" sz="2400" b="1" dirty="0" smtClean="0"/>
              <a:t>, avoid boiling, because the sample may decompose</a:t>
            </a:r>
            <a:r>
              <a:rPr lang="en-US" sz="2400" dirty="0" smtClean="0"/>
              <a:t>, while heating, swirl the beaker occasionally, after 15 minutes, remove sample from the water bath and cool for 5 minutes, than filtered the solution.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228600" y="685800"/>
            <a:ext cx="8610600" cy="41422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400800"/>
          </a:xfrm>
        </p:spPr>
        <p:txBody>
          <a:bodyPr>
            <a:normAutofit/>
          </a:bodyPr>
          <a:lstStyle/>
          <a:p>
            <a:pPr>
              <a:buFont typeface="Wingdings" pitchFamily="2" charset="2"/>
              <a:buChar char="Ø"/>
            </a:pPr>
            <a:r>
              <a:rPr lang="en-US" sz="2000" b="1" dirty="0" smtClean="0"/>
              <a:t>Preparing the stock solution and standard solutions:</a:t>
            </a:r>
            <a:endParaRPr lang="en-US" sz="2000" dirty="0" smtClean="0"/>
          </a:p>
          <a:p>
            <a:pPr lvl="0">
              <a:buFont typeface="Wingdings" pitchFamily="2" charset="2"/>
              <a:buChar char="Ø"/>
            </a:pPr>
            <a:r>
              <a:rPr lang="en-US" sz="2000" b="1" dirty="0" smtClean="0"/>
              <a:t>Stock solution of sodium salicylate:</a:t>
            </a:r>
          </a:p>
          <a:p>
            <a:pPr lvl="0">
              <a:buNone/>
            </a:pPr>
            <a:r>
              <a:rPr lang="en-US" sz="2000" b="1" dirty="0" smtClean="0"/>
              <a:t>           </a:t>
            </a:r>
            <a:r>
              <a:rPr lang="en-US" sz="2000" dirty="0" smtClean="0"/>
              <a:t>Weight</a:t>
            </a:r>
            <a:r>
              <a:rPr lang="en-US" sz="2000" b="1" dirty="0" smtClean="0"/>
              <a:t> </a:t>
            </a:r>
            <a:r>
              <a:rPr lang="en-US" sz="2000" dirty="0" smtClean="0"/>
              <a:t>a 0.3 g of sodium salicylate in beaker, dissolve the solid by the addition of D.W., than transfer to volumetric flask (1L), and continue adding D.W. to the mark on the volumetric flask.</a:t>
            </a:r>
          </a:p>
          <a:p>
            <a:pPr lvl="0">
              <a:buFont typeface="Wingdings" pitchFamily="2" charset="2"/>
              <a:buChar char="Ø"/>
            </a:pPr>
            <a:r>
              <a:rPr lang="en-US" sz="2000" b="1" dirty="0" smtClean="0"/>
              <a:t>Ferric Nitrate:</a:t>
            </a:r>
          </a:p>
          <a:p>
            <a:pPr lvl="0">
              <a:buNone/>
            </a:pPr>
            <a:r>
              <a:rPr lang="en-US" sz="2000" b="1" dirty="0" smtClean="0"/>
              <a:t>      </a:t>
            </a:r>
            <a:r>
              <a:rPr lang="en-US" sz="2000" dirty="0" smtClean="0"/>
              <a:t>Dissolve 1.0 g ferric nitrate in 99 mL of water to make a 1% solution of ferric nitrate, (Total volume =100 mL of 1% ferric nitrate),(use2g of Fe</a:t>
            </a:r>
            <a:r>
              <a:rPr lang="en-US" sz="2000" baseline="-25000" dirty="0" smtClean="0"/>
              <a:t>2</a:t>
            </a:r>
            <a:r>
              <a:rPr lang="en-US" sz="2000" dirty="0" smtClean="0"/>
              <a:t>(SO</a:t>
            </a:r>
            <a:r>
              <a:rPr lang="en-US" sz="2000" baseline="-25000" dirty="0" smtClean="0"/>
              <a:t>4</a:t>
            </a:r>
            <a:r>
              <a:rPr lang="en-US" sz="2000" dirty="0" smtClean="0"/>
              <a:t>)</a:t>
            </a:r>
            <a:r>
              <a:rPr lang="en-US" sz="2000" baseline="-25000" dirty="0" smtClean="0"/>
              <a:t>3</a:t>
            </a:r>
            <a:r>
              <a:rPr lang="en-US" sz="2000" dirty="0" smtClean="0"/>
              <a:t> in 200 mL)</a:t>
            </a:r>
          </a:p>
          <a:p>
            <a:pPr lvl="0">
              <a:buFont typeface="Wingdings" pitchFamily="2" charset="2"/>
              <a:buChar char="Ø"/>
            </a:pPr>
            <a:r>
              <a:rPr lang="en-US" sz="2000" b="1" dirty="0" smtClean="0"/>
              <a:t>Nitric Acid 1:</a:t>
            </a:r>
          </a:p>
          <a:p>
            <a:pPr lvl="0">
              <a:buNone/>
            </a:pPr>
            <a:r>
              <a:rPr lang="en-US" sz="2000" b="1" dirty="0" smtClean="0"/>
              <a:t>       </a:t>
            </a:r>
            <a:r>
              <a:rPr lang="en-US" sz="2000" dirty="0" smtClean="0"/>
              <a:t>Prepare 100 mL of 0.07 M nitric acid, ( 2.5mL of HNO</a:t>
            </a:r>
            <a:r>
              <a:rPr lang="en-US" sz="2000" baseline="-25000" dirty="0" smtClean="0"/>
              <a:t>3</a:t>
            </a:r>
            <a:r>
              <a:rPr lang="en-US" sz="2000" dirty="0" smtClean="0"/>
              <a:t> WT.%=65, D=1.4Kg/L, in 500 mL)</a:t>
            </a:r>
          </a:p>
          <a:p>
            <a:pPr lvl="0">
              <a:buFont typeface="Wingdings" pitchFamily="2" charset="2"/>
              <a:buChar char="Ø"/>
            </a:pPr>
            <a:r>
              <a:rPr lang="en-US" sz="2000" b="1" dirty="0" smtClean="0"/>
              <a:t>Standard solution:</a:t>
            </a:r>
            <a:r>
              <a:rPr lang="en-US" sz="2000" dirty="0" smtClean="0"/>
              <a:t> </a:t>
            </a:r>
          </a:p>
          <a:p>
            <a:pPr lvl="0">
              <a:buNone/>
            </a:pPr>
            <a:r>
              <a:rPr lang="en-US" sz="2000" dirty="0" smtClean="0"/>
              <a:t>         Transfer 5.00 mL of stock solution to a volumetric flask (25mL), than dilute with D.W. to mark (Its concentration is …… mg/L).</a:t>
            </a:r>
          </a:p>
          <a:p>
            <a:pPr lvl="0">
              <a:buFont typeface="Wingdings" pitchFamily="2" charset="2"/>
              <a:buChar char="Ø"/>
            </a:pPr>
            <a:r>
              <a:rPr lang="en-US" sz="2000" b="1" dirty="0" smtClean="0"/>
              <a:t>Dilute Ferric Nitrate: </a:t>
            </a:r>
            <a:r>
              <a:rPr lang="en-US" sz="2000" dirty="0" smtClean="0"/>
              <a:t>Mix 5 mL of 1% ferric nitrate with 4 mL of 0.07 M HNO3 (nitric acid 1) and label the container “dilute ferric nitrate.”</a:t>
            </a:r>
          </a:p>
          <a:p>
            <a:pPr lvl="0">
              <a:buFont typeface="Wingdings" pitchFamily="2" charset="2"/>
              <a:buChar char="Ø"/>
            </a:pPr>
            <a:r>
              <a:rPr lang="en-US" sz="2000" b="1" dirty="0" smtClean="0"/>
              <a:t>Unknown solution:</a:t>
            </a:r>
            <a:r>
              <a:rPr lang="en-US" sz="2000" dirty="0" smtClean="0"/>
              <a:t> Transfer 5.00 mL of Aspirin sample solution to a volumetric flask (10mL), than dilute with D.W.</a:t>
            </a:r>
          </a:p>
          <a:p>
            <a:pPr lvl="0">
              <a:buNone/>
            </a:pP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400800"/>
          </a:xfrm>
        </p:spPr>
        <p:txBody>
          <a:bodyPr>
            <a:normAutofit/>
          </a:bodyPr>
          <a:lstStyle/>
          <a:p>
            <a:pPr algn="ctr">
              <a:buNone/>
            </a:pPr>
            <a:r>
              <a:rPr lang="en-US" sz="2000" b="1" dirty="0" smtClean="0"/>
              <a:t>Procedure for spectrophotometer instrument in the visible range</a:t>
            </a:r>
            <a:endParaRPr lang="en-US" sz="2000" dirty="0" smtClean="0"/>
          </a:p>
          <a:p>
            <a:pPr>
              <a:buNone/>
            </a:pPr>
            <a:r>
              <a:rPr lang="en-US" sz="2000" dirty="0" smtClean="0"/>
              <a:t>1. Turn on the instrument and allow it to warm up for about 10 min.</a:t>
            </a:r>
          </a:p>
          <a:p>
            <a:pPr>
              <a:buNone/>
            </a:pPr>
            <a:r>
              <a:rPr lang="en-US" sz="2000" dirty="0" smtClean="0"/>
              <a:t>2. Set the wavelength to </a:t>
            </a:r>
            <a:r>
              <a:rPr lang="en-US" sz="2000" dirty="0" smtClean="0">
                <a:sym typeface="Symbol"/>
              </a:rPr>
              <a:t></a:t>
            </a:r>
            <a:r>
              <a:rPr lang="en-US" sz="2000" baseline="-25000" dirty="0" smtClean="0"/>
              <a:t>max</a:t>
            </a:r>
            <a:r>
              <a:rPr lang="en-US" sz="2000" dirty="0" smtClean="0"/>
              <a:t> nm.?</a:t>
            </a:r>
          </a:p>
          <a:p>
            <a:pPr>
              <a:buNone/>
            </a:pPr>
            <a:r>
              <a:rPr lang="en-US" sz="2000" dirty="0" smtClean="0"/>
              <a:t>3. Depress the “mode” control key and set the mode to “Absorbance.”</a:t>
            </a:r>
          </a:p>
          <a:p>
            <a:pPr>
              <a:buNone/>
            </a:pPr>
            <a:r>
              <a:rPr lang="en-US" sz="2000" dirty="0" smtClean="0"/>
              <a:t>4. Fill seven volumetric flask (5.0mL) with varying amounts of solution and adjust the volumes of each to 5.0   mL by D.W. as shown in Table 1 </a:t>
            </a:r>
            <a:r>
              <a:rPr lang="en-US" sz="2000" dirty="0" smtClean="0">
                <a:solidFill>
                  <a:srgbClr val="7030A0"/>
                </a:solidFill>
              </a:rPr>
              <a:t>below</a:t>
            </a:r>
            <a:r>
              <a:rPr lang="en-US" sz="2000" b="1" dirty="0" smtClean="0">
                <a:solidFill>
                  <a:srgbClr val="7030A0"/>
                </a:solidFill>
              </a:rPr>
              <a:t> ( only blank in 10mL volumetric flask)</a:t>
            </a:r>
          </a:p>
          <a:p>
            <a:endParaRPr lang="en-US" sz="2000" dirty="0"/>
          </a:p>
        </p:txBody>
      </p:sp>
      <p:graphicFrame>
        <p:nvGraphicFramePr>
          <p:cNvPr id="4" name="Table 3"/>
          <p:cNvGraphicFramePr>
            <a:graphicFrameLocks noGrp="1"/>
          </p:cNvGraphicFramePr>
          <p:nvPr/>
        </p:nvGraphicFramePr>
        <p:xfrm>
          <a:off x="533400" y="2590800"/>
          <a:ext cx="8001000" cy="3894582"/>
        </p:xfrm>
        <a:graphic>
          <a:graphicData uri="http://schemas.openxmlformats.org/drawingml/2006/table">
            <a:tbl>
              <a:tblPr firstRow="1" bandRow="1">
                <a:tableStyleId>{5C22544A-7EE6-4342-B048-85BDC9FD1C3A}</a:tableStyleId>
              </a:tblPr>
              <a:tblGrid>
                <a:gridCol w="1143000"/>
                <a:gridCol w="1295400"/>
                <a:gridCol w="1447800"/>
                <a:gridCol w="1219200"/>
                <a:gridCol w="1371600"/>
                <a:gridCol w="1524000"/>
              </a:tblGrid>
              <a:tr h="476250">
                <a:tc>
                  <a:txBody>
                    <a:bodyPr/>
                    <a:lstStyle/>
                    <a:p>
                      <a:pPr marL="0" marR="0" algn="ctr">
                        <a:lnSpc>
                          <a:spcPct val="115000"/>
                        </a:lnSpc>
                        <a:spcBef>
                          <a:spcPts val="0"/>
                        </a:spcBef>
                        <a:spcAft>
                          <a:spcPts val="0"/>
                        </a:spcAft>
                      </a:pPr>
                      <a:r>
                        <a:rPr lang="en-US" sz="1600" b="1" dirty="0">
                          <a:latin typeface="TimesNewRoman,Bold"/>
                          <a:ea typeface="Calibri"/>
                          <a:cs typeface="TimesNewRoman,Bold"/>
                        </a:rPr>
                        <a:t>Sample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Bold"/>
                          <a:ea typeface="Calibri"/>
                          <a:cs typeface="TimesNewRoman,Bold"/>
                        </a:rPr>
                        <a:t>Standard</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Bold"/>
                          <a:ea typeface="Calibri"/>
                          <a:cs typeface="TimesNewRoman,Bold"/>
                        </a:rPr>
                        <a:t>(…..mg/L)</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Bold"/>
                          <a:ea typeface="Calibri"/>
                          <a:cs typeface="TimesNewRoman,Bold"/>
                        </a:rPr>
                        <a:t>Dilute</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Bold"/>
                          <a:ea typeface="Calibri"/>
                          <a:cs typeface="TimesNewRoman,Bold"/>
                        </a:rPr>
                        <a:t>Ferric Nitrate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Unknown</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Absorbance</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1600" b="1" dirty="0">
                          <a:latin typeface="TimesNewRoman"/>
                          <a:ea typeface="Calibri"/>
                          <a:cs typeface="TimesNewRoman"/>
                        </a:rPr>
                        <a:t>Concentration</a:t>
                      </a:r>
                      <a:endParaRPr lang="en-US" sz="1400" dirty="0">
                        <a:latin typeface="Calibri"/>
                        <a:ea typeface="Calibri"/>
                        <a:cs typeface="Arial"/>
                      </a:endParaRPr>
                    </a:p>
                    <a:p>
                      <a:pPr marL="0" marR="0" algn="ctr">
                        <a:lnSpc>
                          <a:spcPct val="115000"/>
                        </a:lnSpc>
                        <a:spcBef>
                          <a:spcPts val="0"/>
                        </a:spcBef>
                        <a:spcAft>
                          <a:spcPts val="0"/>
                        </a:spcAft>
                      </a:pPr>
                      <a:r>
                        <a:rPr lang="en-US" sz="1600" b="1" dirty="0">
                          <a:latin typeface="TimesNewRoman"/>
                          <a:ea typeface="Calibri"/>
                          <a:cs typeface="TimesNewRoman"/>
                        </a:rPr>
                        <a:t>mg/L</a:t>
                      </a:r>
                      <a:endParaRPr lang="en-US" sz="14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Blank</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a:latin typeface="TimesNewRoman"/>
                          <a:ea typeface="Calibri"/>
                          <a:cs typeface="TimesNewRoman"/>
                        </a:rPr>
                        <a:t># 1</a:t>
                      </a:r>
                      <a:endParaRPr lang="en-US" sz="180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2</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0.2</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3</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0.4</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4</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0.6</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5</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0.8</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a:latin typeface="TimesNewRoman"/>
                          <a:ea typeface="Calibri"/>
                          <a:cs typeface="TimesNewRoman"/>
                        </a:rPr>
                        <a:t>1.0</a:t>
                      </a: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r h="476250">
                <a:tc>
                  <a:txBody>
                    <a:bodyPr/>
                    <a:lstStyle/>
                    <a:p>
                      <a:pPr marL="0" marR="0" algn="ctr">
                        <a:lnSpc>
                          <a:spcPct val="115000"/>
                        </a:lnSpc>
                        <a:spcBef>
                          <a:spcPts val="0"/>
                        </a:spcBef>
                        <a:spcAft>
                          <a:spcPts val="0"/>
                        </a:spcAft>
                      </a:pPr>
                      <a:r>
                        <a:rPr lang="en-US" sz="2000" b="1" dirty="0">
                          <a:latin typeface="TimesNewRoman"/>
                          <a:ea typeface="Calibri"/>
                          <a:cs typeface="TimesNewRoman"/>
                        </a:rPr>
                        <a:t># 6</a:t>
                      </a:r>
                      <a:endParaRPr lang="en-US" sz="18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r>
                        <a:rPr lang="en-US" sz="2400" b="1" dirty="0">
                          <a:latin typeface="TimesNewRoman"/>
                          <a:ea typeface="Calibri"/>
                          <a:cs typeface="TimesNewRoman"/>
                        </a:rPr>
                        <a:t>1.0</a:t>
                      </a: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c>
                  <a:txBody>
                    <a:bodyPr/>
                    <a:lstStyle/>
                    <a:p>
                      <a:pPr marL="0" marR="0" algn="ctr">
                        <a:lnSpc>
                          <a:spcPct val="115000"/>
                        </a:lnSpc>
                        <a:spcBef>
                          <a:spcPts val="0"/>
                        </a:spcBef>
                        <a:spcAft>
                          <a:spcPts val="0"/>
                        </a:spcAft>
                      </a:pPr>
                      <a:endParaRPr lang="en-US" sz="2000" b="1"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w="77470" h="12700" prst="softRound"/>
                      <a:lightRig rig="flood" dir="t"/>
                    </a:cell3D>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3733800"/>
          </a:xfrm>
        </p:spPr>
        <p:txBody>
          <a:bodyPr>
            <a:normAutofit/>
          </a:bodyPr>
          <a:lstStyle/>
          <a:p>
            <a:pPr lvl="0">
              <a:buNone/>
            </a:pPr>
            <a:r>
              <a:rPr lang="en-US" sz="2000" dirty="0" smtClean="0"/>
              <a:t>5. Set the wavelength to 400 nm, </a:t>
            </a:r>
            <a:r>
              <a:rPr lang="en-US" sz="2000" b="1" dirty="0" smtClean="0"/>
              <a:t>zero absorbance </a:t>
            </a:r>
            <a:r>
              <a:rPr lang="en-US" sz="2000" dirty="0" smtClean="0"/>
              <a:t>will be determined with the </a:t>
            </a:r>
            <a:r>
              <a:rPr lang="en-US" sz="2000" b="1" dirty="0" smtClean="0"/>
              <a:t>blank solution </a:t>
            </a:r>
            <a:r>
              <a:rPr lang="en-US" sz="2000" dirty="0" smtClean="0"/>
              <a:t>cuvette, Replace the blank cuvette with the sample and determine absorbance for solution, Repeat this procedure (420, 440 --.600 nm) (at absorbance begin larger reduce wavelength intervals to 5nm), determine </a:t>
            </a:r>
            <a:r>
              <a:rPr lang="en-US" sz="2000" b="1" dirty="0" smtClean="0"/>
              <a:t>λ</a:t>
            </a:r>
            <a:r>
              <a:rPr lang="en-US" sz="2000" b="1" baseline="-25000" dirty="0" smtClean="0"/>
              <a:t>max</a:t>
            </a:r>
            <a:r>
              <a:rPr lang="en-US" sz="2000" dirty="0" smtClean="0"/>
              <a:t>.</a:t>
            </a:r>
          </a:p>
          <a:p>
            <a:pPr>
              <a:buNone/>
            </a:pPr>
            <a:r>
              <a:rPr lang="en-US" sz="2000" dirty="0" smtClean="0"/>
              <a:t>6. Replace the blank cuvette with each of the numbered samples and determine absorbance for each solution, carefully record the </a:t>
            </a:r>
            <a:r>
              <a:rPr lang="en-US" sz="2000" b="1" dirty="0" smtClean="0"/>
              <a:t>A</a:t>
            </a:r>
            <a:r>
              <a:rPr lang="en-US" sz="2000" dirty="0" smtClean="0"/>
              <a:t> vs </a:t>
            </a:r>
            <a:r>
              <a:rPr lang="en-US" sz="2000" b="1" dirty="0" smtClean="0"/>
              <a:t>concentration </a:t>
            </a:r>
            <a:r>
              <a:rPr lang="en-US" sz="2000" dirty="0" smtClean="0"/>
              <a:t>at </a:t>
            </a:r>
            <a:r>
              <a:rPr lang="en-US" sz="2000" b="1" dirty="0" smtClean="0"/>
              <a:t>λ</a:t>
            </a:r>
            <a:r>
              <a:rPr lang="en-US" sz="2000" b="1" baseline="-25000" dirty="0" smtClean="0"/>
              <a:t>max</a:t>
            </a:r>
            <a:r>
              <a:rPr lang="en-US" sz="2000" dirty="0" smtClean="0"/>
              <a:t>.</a:t>
            </a:r>
          </a:p>
          <a:p>
            <a:pPr>
              <a:buNone/>
            </a:pPr>
            <a:r>
              <a:rPr lang="en-US" sz="2000" dirty="0" smtClean="0"/>
              <a:t>7. Draw a plot having X-axis as concentration (mg/L) and Y-axis as Absorbance at </a:t>
            </a:r>
            <a:r>
              <a:rPr lang="en-US" sz="2000" b="1" dirty="0" smtClean="0"/>
              <a:t>λ</a:t>
            </a:r>
            <a:r>
              <a:rPr lang="en-US" sz="2000" b="1" baseline="-25000" dirty="0" smtClean="0"/>
              <a:t>max</a:t>
            </a:r>
            <a:r>
              <a:rPr lang="en-US" sz="2000" dirty="0" smtClean="0"/>
              <a:t> (</a:t>
            </a:r>
            <a:r>
              <a:rPr lang="en-US" sz="2000" i="1" dirty="0" smtClean="0"/>
              <a:t>Plotting </a:t>
            </a:r>
            <a:r>
              <a:rPr lang="en-US" sz="2000" dirty="0" smtClean="0"/>
              <a:t>Use the program Excel to plot the calibration curve</a:t>
            </a:r>
            <a:r>
              <a:rPr lang="en-US" sz="2000" b="1" dirty="0" smtClean="0"/>
              <a:t>).</a:t>
            </a:r>
            <a:endParaRPr lang="en-US" sz="2000" dirty="0" smtClean="0"/>
          </a:p>
          <a:p>
            <a:pPr lvl="0">
              <a:buNone/>
            </a:pPr>
            <a:r>
              <a:rPr lang="en-US" sz="2000" dirty="0" smtClean="0"/>
              <a:t>    Use Beer’s law to calculate </a:t>
            </a:r>
            <a:r>
              <a:rPr lang="en-US" sz="2000" b="1" dirty="0" smtClean="0"/>
              <a:t>ε</a:t>
            </a:r>
            <a:r>
              <a:rPr lang="en-US" sz="2000" dirty="0" smtClean="0"/>
              <a:t> for sodium salicylate, given the cell width (path length l cm), Use the curve to calculate concentration of unknown solution.</a:t>
            </a:r>
          </a:p>
          <a:p>
            <a:pPr>
              <a:buNone/>
            </a:pPr>
            <a:endParaRPr lang="en-US" sz="2000" dirty="0" smtClean="0"/>
          </a:p>
        </p:txBody>
      </p:sp>
      <p:pic>
        <p:nvPicPr>
          <p:cNvPr id="4" name="Picture 4"/>
          <p:cNvPicPr>
            <a:picLocks noChangeAspect="1" noChangeArrowheads="1"/>
          </p:cNvPicPr>
          <p:nvPr/>
        </p:nvPicPr>
        <p:blipFill>
          <a:blip r:embed="rId3" cstate="print"/>
          <a:srcRect/>
          <a:stretch>
            <a:fillRect/>
          </a:stretch>
        </p:blipFill>
        <p:spPr bwMode="auto">
          <a:xfrm>
            <a:off x="685800" y="4038600"/>
            <a:ext cx="7467600" cy="25908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6038F4FF-6132-4415-8667-8A9D351820CB}" type="slidenum">
              <a:rPr lang="en-US"/>
              <a:pPr/>
              <a:t>2</a:t>
            </a:fld>
            <a:endParaRPr lang="en-US"/>
          </a:p>
        </p:txBody>
      </p:sp>
      <p:sp>
        <p:nvSpPr>
          <p:cNvPr id="5122" name="Rectangle 2"/>
          <p:cNvSpPr>
            <a:spLocks noChangeArrowheads="1"/>
          </p:cNvSpPr>
          <p:nvPr/>
        </p:nvSpPr>
        <p:spPr bwMode="auto">
          <a:xfrm>
            <a:off x="1524000" y="228600"/>
            <a:ext cx="6019800" cy="830997"/>
          </a:xfrm>
          <a:prstGeom prst="rect">
            <a:avLst/>
          </a:prstGeom>
          <a:noFill/>
          <a:ln w="9525">
            <a:noFill/>
            <a:miter lim="800000"/>
            <a:headEnd/>
            <a:tailEnd/>
          </a:ln>
        </p:spPr>
        <p:txBody>
          <a:bodyPr wrap="square">
            <a:spAutoFit/>
          </a:bodyPr>
          <a:lstStyle/>
          <a:p>
            <a:pPr algn="ctr"/>
            <a:r>
              <a:rPr lang="en-US" sz="2400" b="1" dirty="0" smtClean="0"/>
              <a:t>Principles </a:t>
            </a:r>
            <a:r>
              <a:rPr lang="en-US" sz="2400" b="1" dirty="0"/>
              <a:t>of molecular </a:t>
            </a:r>
            <a:r>
              <a:rPr lang="en-US" sz="2400" b="1" dirty="0" smtClean="0"/>
              <a:t>spectroscopy</a:t>
            </a:r>
          </a:p>
          <a:p>
            <a:pPr algn="ctr"/>
            <a:r>
              <a:rPr lang="en-US" sz="2400" b="1" dirty="0" smtClean="0"/>
              <a:t>Electromagnetic </a:t>
            </a:r>
            <a:r>
              <a:rPr lang="en-US" sz="2400" b="1" dirty="0"/>
              <a:t>radiation</a:t>
            </a:r>
          </a:p>
        </p:txBody>
      </p:sp>
      <p:sp>
        <p:nvSpPr>
          <p:cNvPr id="5133" name="Rectangle 13"/>
          <p:cNvSpPr>
            <a:spLocks noChangeArrowheads="1"/>
          </p:cNvSpPr>
          <p:nvPr/>
        </p:nvSpPr>
        <p:spPr bwMode="auto">
          <a:xfrm>
            <a:off x="1295400" y="3352800"/>
            <a:ext cx="6308725" cy="1552575"/>
          </a:xfrm>
          <a:prstGeom prst="rect">
            <a:avLst/>
          </a:prstGeom>
          <a:noFill/>
          <a:ln w="9525">
            <a:noFill/>
            <a:miter lim="800000"/>
            <a:headEnd/>
            <a:tailEnd/>
          </a:ln>
        </p:spPr>
        <p:txBody>
          <a:bodyPr wrap="none">
            <a:spAutoFit/>
          </a:bodyPr>
          <a:lstStyle/>
          <a:p>
            <a:r>
              <a:rPr lang="en-US" b="0" dirty="0">
                <a:latin typeface="Symbol" pitchFamily="18" charset="2"/>
                <a:sym typeface="Symbol" pitchFamily="18" charset="2"/>
              </a:rPr>
              <a:t></a:t>
            </a:r>
            <a:r>
              <a:rPr lang="en-US" b="0" dirty="0"/>
              <a:t>= distance of one wave</a:t>
            </a:r>
          </a:p>
          <a:p>
            <a:pPr>
              <a:buFont typeface="Symbol" pitchFamily="18" charset="2"/>
              <a:buChar char="n"/>
            </a:pPr>
            <a:r>
              <a:rPr lang="en-US" b="0" dirty="0"/>
              <a:t> = frequency: waves per unit time (sec</a:t>
            </a:r>
            <a:r>
              <a:rPr lang="en-US" b="0" baseline="30000" dirty="0"/>
              <a:t>-1</a:t>
            </a:r>
            <a:r>
              <a:rPr lang="en-US" b="0" dirty="0"/>
              <a:t>, Hz)</a:t>
            </a:r>
          </a:p>
          <a:p>
            <a:pPr>
              <a:buFont typeface="Symbol" pitchFamily="18" charset="2"/>
              <a:buNone/>
            </a:pPr>
            <a:r>
              <a:rPr lang="en-US" b="0" dirty="0"/>
              <a:t>c = speed of light (3.0 x 10</a:t>
            </a:r>
            <a:r>
              <a:rPr lang="en-US" b="0" baseline="30000" dirty="0"/>
              <a:t>8</a:t>
            </a:r>
            <a:r>
              <a:rPr lang="en-US" b="0" dirty="0"/>
              <a:t> m • sec</a:t>
            </a:r>
            <a:r>
              <a:rPr lang="en-US" b="0" baseline="30000" dirty="0"/>
              <a:t>-1</a:t>
            </a:r>
            <a:r>
              <a:rPr lang="en-US" b="0" dirty="0"/>
              <a:t>)</a:t>
            </a:r>
          </a:p>
          <a:p>
            <a:r>
              <a:rPr lang="en-US" b="0" i="1" dirty="0"/>
              <a:t>h</a:t>
            </a:r>
            <a:r>
              <a:rPr lang="en-US" b="0" dirty="0"/>
              <a:t> = Plank’s constant (6.63 x 10</a:t>
            </a:r>
            <a:r>
              <a:rPr lang="en-US" b="0" baseline="30000" dirty="0"/>
              <a:t>-34</a:t>
            </a:r>
            <a:r>
              <a:rPr lang="en-US" b="0" dirty="0"/>
              <a:t> J • sec)</a:t>
            </a:r>
          </a:p>
        </p:txBody>
      </p:sp>
      <p:sp>
        <p:nvSpPr>
          <p:cNvPr id="5134" name="Rectangle 14"/>
          <p:cNvSpPr>
            <a:spLocks noChangeArrowheads="1"/>
          </p:cNvSpPr>
          <p:nvPr/>
        </p:nvSpPr>
        <p:spPr bwMode="auto">
          <a:xfrm>
            <a:off x="463540" y="1219200"/>
            <a:ext cx="8223259" cy="369332"/>
          </a:xfrm>
          <a:prstGeom prst="rect">
            <a:avLst/>
          </a:prstGeom>
          <a:noFill/>
          <a:ln w="9525">
            <a:noFill/>
            <a:miter lim="800000"/>
            <a:headEnd/>
            <a:tailEnd/>
          </a:ln>
        </p:spPr>
        <p:txBody>
          <a:bodyPr wrap="square">
            <a:spAutoFit/>
          </a:bodyPr>
          <a:lstStyle/>
          <a:p>
            <a:pPr algn="ctr"/>
            <a:r>
              <a:rPr lang="en-US" b="1" dirty="0"/>
              <a:t>Electromagnetic radiation has the properties of a particle </a:t>
            </a:r>
            <a:r>
              <a:rPr lang="en-US" b="1" dirty="0" smtClean="0"/>
              <a:t>(</a:t>
            </a:r>
            <a:r>
              <a:rPr lang="en-US" b="1" dirty="0"/>
              <a:t>photon) </a:t>
            </a:r>
            <a:r>
              <a:rPr lang="en-US" b="1" i="1" dirty="0"/>
              <a:t>and</a:t>
            </a:r>
            <a:r>
              <a:rPr lang="en-US" b="1" dirty="0"/>
              <a:t> a wave.</a:t>
            </a:r>
          </a:p>
        </p:txBody>
      </p:sp>
      <p:pic>
        <p:nvPicPr>
          <p:cNvPr id="5145" name="Picture 25" descr="wave"/>
          <p:cNvPicPr>
            <a:picLocks noChangeAspect="1" noChangeArrowheads="1"/>
          </p:cNvPicPr>
          <p:nvPr/>
        </p:nvPicPr>
        <p:blipFill>
          <a:blip r:embed="rId3" cstate="print"/>
          <a:srcRect/>
          <a:stretch>
            <a:fillRect/>
          </a:stretch>
        </p:blipFill>
        <p:spPr bwMode="auto">
          <a:xfrm>
            <a:off x="1524000" y="1676400"/>
            <a:ext cx="5694363" cy="1716088"/>
          </a:xfrm>
          <a:prstGeom prst="rect">
            <a:avLst/>
          </a:prstGeom>
          <a:noFill/>
        </p:spPr>
      </p:pic>
      <p:pic>
        <p:nvPicPr>
          <p:cNvPr id="7" name="Picture 2" descr="File:Onde electromagnetique.svg"/>
          <p:cNvPicPr>
            <a:picLocks noChangeAspect="1" noChangeArrowheads="1"/>
          </p:cNvPicPr>
          <p:nvPr/>
        </p:nvPicPr>
        <p:blipFill>
          <a:blip r:embed="rId4" cstate="print"/>
          <a:srcRect/>
          <a:stretch>
            <a:fillRect/>
          </a:stretch>
        </p:blipFill>
        <p:spPr bwMode="auto">
          <a:xfrm>
            <a:off x="1219200" y="4572000"/>
            <a:ext cx="6316663" cy="1557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2"/>
          </p:nvPr>
        </p:nvSpPr>
        <p:spPr/>
        <p:txBody>
          <a:bodyPr/>
          <a:lstStyle/>
          <a:p>
            <a:fld id="{404901B6-009E-42EA-A5AD-E41F006D3B9A}" type="slidenum">
              <a:rPr lang="en-US"/>
              <a:pPr/>
              <a:t>3</a:t>
            </a:fld>
            <a:endParaRPr lang="en-US"/>
          </a:p>
        </p:txBody>
      </p:sp>
      <p:sp>
        <p:nvSpPr>
          <p:cNvPr id="6150" name="Rectangle 6"/>
          <p:cNvSpPr>
            <a:spLocks noChangeArrowheads="1"/>
          </p:cNvSpPr>
          <p:nvPr/>
        </p:nvSpPr>
        <p:spPr bwMode="auto">
          <a:xfrm>
            <a:off x="968375" y="1430338"/>
            <a:ext cx="184150" cy="457200"/>
          </a:xfrm>
          <a:prstGeom prst="rect">
            <a:avLst/>
          </a:prstGeom>
          <a:noFill/>
          <a:ln w="9525">
            <a:noFill/>
            <a:miter lim="800000"/>
            <a:headEnd/>
            <a:tailEnd/>
          </a:ln>
        </p:spPr>
        <p:txBody>
          <a:bodyPr wrap="none">
            <a:spAutoFit/>
          </a:bodyPr>
          <a:lstStyle/>
          <a:p>
            <a:endParaRPr lang="en-US" b="0"/>
          </a:p>
        </p:txBody>
      </p:sp>
      <p:sp>
        <p:nvSpPr>
          <p:cNvPr id="6151" name="Rectangle 7"/>
          <p:cNvSpPr>
            <a:spLocks noChangeArrowheads="1"/>
          </p:cNvSpPr>
          <p:nvPr/>
        </p:nvSpPr>
        <p:spPr bwMode="auto">
          <a:xfrm>
            <a:off x="174625" y="1079500"/>
            <a:ext cx="184150" cy="457200"/>
          </a:xfrm>
          <a:prstGeom prst="rect">
            <a:avLst/>
          </a:prstGeom>
          <a:noFill/>
          <a:ln w="9525">
            <a:noFill/>
            <a:miter lim="800000"/>
            <a:headEnd/>
            <a:tailEnd/>
          </a:ln>
        </p:spPr>
        <p:txBody>
          <a:bodyPr wrap="none">
            <a:spAutoFit/>
          </a:bodyPr>
          <a:lstStyle/>
          <a:p>
            <a:endParaRPr lang="en-US" b="0"/>
          </a:p>
        </p:txBody>
      </p:sp>
      <p:sp>
        <p:nvSpPr>
          <p:cNvPr id="6165" name="Rectangle 21"/>
          <p:cNvSpPr>
            <a:spLocks noChangeArrowheads="1"/>
          </p:cNvSpPr>
          <p:nvPr/>
        </p:nvSpPr>
        <p:spPr bwMode="auto">
          <a:xfrm>
            <a:off x="838200" y="381000"/>
            <a:ext cx="6629400" cy="1200329"/>
          </a:xfrm>
          <a:prstGeom prst="rect">
            <a:avLst/>
          </a:prstGeom>
          <a:noFill/>
          <a:ln w="9525">
            <a:noFill/>
            <a:miter lim="800000"/>
            <a:headEnd/>
            <a:tailEnd/>
          </a:ln>
        </p:spPr>
        <p:txBody>
          <a:bodyPr wrap="square">
            <a:spAutoFit/>
          </a:bodyPr>
          <a:lstStyle/>
          <a:p>
            <a:pPr algn="ctr"/>
            <a:r>
              <a:rPr lang="en-US" b="1" dirty="0" smtClean="0">
                <a:latin typeface="Arial" pitchFamily="34" charset="0"/>
                <a:cs typeface="Arial" pitchFamily="34" charset="0"/>
              </a:rPr>
              <a:t>Quantum</a:t>
            </a:r>
            <a:r>
              <a:rPr lang="en-US" b="1" dirty="0">
                <a:latin typeface="Arial" pitchFamily="34" charset="0"/>
                <a:cs typeface="Arial" pitchFamily="34" charset="0"/>
              </a:rPr>
              <a:t>: the energy of a </a:t>
            </a:r>
            <a:r>
              <a:rPr lang="en-US" b="1" dirty="0" smtClean="0">
                <a:latin typeface="Arial" pitchFamily="34" charset="0"/>
                <a:cs typeface="Arial" pitchFamily="34" charset="0"/>
              </a:rPr>
              <a:t>photon</a:t>
            </a:r>
            <a:endParaRPr lang="en-US" b="1" dirty="0">
              <a:latin typeface="Arial" pitchFamily="34" charset="0"/>
              <a:cs typeface="Arial" pitchFamily="34" charset="0"/>
            </a:endParaRPr>
          </a:p>
          <a:p>
            <a:pPr algn="ctr"/>
            <a:r>
              <a:rPr lang="en-US" b="1" dirty="0" smtClean="0">
                <a:latin typeface="Arial" pitchFamily="34" charset="0"/>
                <a:cs typeface="Arial" pitchFamily="34" charset="0"/>
              </a:rPr>
              <a:t>E </a:t>
            </a:r>
            <a:r>
              <a:rPr lang="en-US" b="1" dirty="0">
                <a:latin typeface="Arial" pitchFamily="34" charset="0"/>
                <a:cs typeface="Arial" pitchFamily="34" charset="0"/>
              </a:rPr>
              <a:t>= </a:t>
            </a:r>
            <a:r>
              <a:rPr lang="en-US" b="1" i="1" dirty="0" smtClean="0">
                <a:latin typeface="Arial" pitchFamily="34" charset="0"/>
                <a:cs typeface="Arial" pitchFamily="34" charset="0"/>
              </a:rPr>
              <a:t>h </a:t>
            </a:r>
            <a:r>
              <a:rPr lang="en-US" b="1" dirty="0" smtClean="0">
                <a:latin typeface="Arial" pitchFamily="34" charset="0"/>
                <a:cs typeface="Arial" pitchFamily="34" charset="0"/>
                <a:sym typeface="Symbol" pitchFamily="18" charset="2"/>
              </a:rPr>
              <a:t></a:t>
            </a:r>
            <a:endParaRPr lang="en-US" b="1" dirty="0">
              <a:latin typeface="Arial" pitchFamily="34" charset="0"/>
              <a:cs typeface="Arial" pitchFamily="34" charset="0"/>
            </a:endParaRPr>
          </a:p>
          <a:p>
            <a:pPr algn="ctr"/>
            <a:r>
              <a:rPr lang="en-US" b="1" dirty="0" smtClean="0">
                <a:latin typeface="Arial" pitchFamily="34" charset="0"/>
                <a:cs typeface="Arial" pitchFamily="34" charset="0"/>
              </a:rPr>
              <a:t>c = </a:t>
            </a:r>
            <a:r>
              <a:rPr lang="en-US" b="1" dirty="0" smtClean="0">
                <a:latin typeface="Arial" pitchFamily="34" charset="0"/>
                <a:cs typeface="Arial" pitchFamily="34" charset="0"/>
                <a:sym typeface="Symbol" pitchFamily="18" charset="2"/>
              </a:rPr>
              <a:t> n</a:t>
            </a:r>
          </a:p>
          <a:p>
            <a:pPr algn="ctr"/>
            <a:r>
              <a:rPr lang="en-US" b="1" dirty="0" smtClean="0">
                <a:latin typeface="Arial" pitchFamily="34" charset="0"/>
                <a:cs typeface="Arial" pitchFamily="34" charset="0"/>
                <a:sym typeface="Symbol" pitchFamily="18" charset="2"/>
              </a:rPr>
              <a:t>E = h c/</a:t>
            </a:r>
            <a:endParaRPr lang="en-US" b="1" dirty="0">
              <a:latin typeface="Arial" pitchFamily="34" charset="0"/>
              <a:cs typeface="Arial" pitchFamily="34" charset="0"/>
            </a:endParaRPr>
          </a:p>
        </p:txBody>
      </p:sp>
      <p:pic>
        <p:nvPicPr>
          <p:cNvPr id="6178" name="Picture 34"/>
          <p:cNvPicPr>
            <a:picLocks noChangeAspect="1" noChangeArrowheads="1"/>
          </p:cNvPicPr>
          <p:nvPr/>
        </p:nvPicPr>
        <p:blipFill>
          <a:blip r:embed="rId3" cstate="print"/>
          <a:srcRect/>
          <a:stretch>
            <a:fillRect/>
          </a:stretch>
        </p:blipFill>
        <p:spPr bwMode="auto">
          <a:xfrm>
            <a:off x="533400" y="2438400"/>
            <a:ext cx="7696200" cy="1524000"/>
          </a:xfrm>
          <a:prstGeom prst="rect">
            <a:avLst/>
          </a:prstGeom>
          <a:noFill/>
          <a:ln w="9525">
            <a:noFill/>
            <a:miter lim="800000"/>
            <a:headEnd/>
            <a:tailEnd/>
          </a:ln>
          <a:effectLst/>
        </p:spPr>
      </p:pic>
      <p:sp>
        <p:nvSpPr>
          <p:cNvPr id="6180" name="Rectangle 36"/>
          <p:cNvSpPr>
            <a:spLocks noChangeArrowheads="1"/>
          </p:cNvSpPr>
          <p:nvPr/>
        </p:nvSpPr>
        <p:spPr bwMode="auto">
          <a:xfrm>
            <a:off x="8153400" y="3733800"/>
            <a:ext cx="762000" cy="274638"/>
          </a:xfrm>
          <a:prstGeom prst="rect">
            <a:avLst/>
          </a:prstGeom>
          <a:noFill/>
          <a:ln w="9525">
            <a:noFill/>
            <a:miter lim="800000"/>
            <a:headEnd/>
            <a:tailEnd/>
          </a:ln>
        </p:spPr>
        <p:txBody>
          <a:bodyPr>
            <a:spAutoFit/>
          </a:bodyPr>
          <a:lstStyle/>
          <a:p>
            <a:r>
              <a:rPr lang="en-US" sz="1200" b="0" dirty="0">
                <a:latin typeface="Symbol" pitchFamily="18" charset="2"/>
                <a:sym typeface="Symbol" pitchFamily="18" charset="2"/>
              </a:rPr>
              <a:t></a:t>
            </a:r>
            <a:r>
              <a:rPr lang="en-US" sz="1200" b="0" dirty="0"/>
              <a:t> (cm)</a:t>
            </a:r>
            <a:endParaRPr lang="en-US" sz="1200" b="0" dirty="0">
              <a:latin typeface="Symbol" pitchFamily="18" charset="2"/>
              <a:sym typeface="Symbol" pitchFamily="18" charset="2"/>
            </a:endParaRPr>
          </a:p>
        </p:txBody>
      </p:sp>
      <p:sp>
        <p:nvSpPr>
          <p:cNvPr id="6181" name="Rectangle 37"/>
          <p:cNvSpPr>
            <a:spLocks noChangeArrowheads="1"/>
          </p:cNvSpPr>
          <p:nvPr/>
        </p:nvSpPr>
        <p:spPr bwMode="auto">
          <a:xfrm>
            <a:off x="0" y="4114800"/>
            <a:ext cx="862012" cy="1187450"/>
          </a:xfrm>
          <a:prstGeom prst="rect">
            <a:avLst/>
          </a:prstGeom>
          <a:noFill/>
          <a:ln w="9525">
            <a:noFill/>
            <a:miter lim="800000"/>
            <a:headEnd/>
            <a:tailEnd/>
          </a:ln>
        </p:spPr>
        <p:txBody>
          <a:bodyPr wrap="none">
            <a:spAutoFit/>
          </a:bodyPr>
          <a:lstStyle/>
          <a:p>
            <a:pPr algn="r"/>
            <a:r>
              <a:rPr lang="en-US" b="0" dirty="0"/>
              <a:t>short</a:t>
            </a:r>
          </a:p>
          <a:p>
            <a:pPr algn="r"/>
            <a:r>
              <a:rPr lang="en-US" b="0" dirty="0"/>
              <a:t>high</a:t>
            </a:r>
          </a:p>
          <a:p>
            <a:pPr algn="r"/>
            <a:r>
              <a:rPr lang="en-US" b="0" dirty="0"/>
              <a:t>high</a:t>
            </a:r>
          </a:p>
        </p:txBody>
      </p:sp>
      <p:sp>
        <p:nvSpPr>
          <p:cNvPr id="6182" name="Rectangle 38"/>
          <p:cNvSpPr>
            <a:spLocks noChangeArrowheads="1"/>
          </p:cNvSpPr>
          <p:nvPr/>
        </p:nvSpPr>
        <p:spPr bwMode="auto">
          <a:xfrm>
            <a:off x="3124200" y="4114800"/>
            <a:ext cx="2249488" cy="1187450"/>
          </a:xfrm>
          <a:prstGeom prst="rect">
            <a:avLst/>
          </a:prstGeom>
          <a:noFill/>
          <a:ln w="9525">
            <a:noFill/>
            <a:miter lim="800000"/>
            <a:headEnd/>
            <a:tailEnd/>
          </a:ln>
        </p:spPr>
        <p:txBody>
          <a:bodyPr wrap="none">
            <a:spAutoFit/>
          </a:bodyPr>
          <a:lstStyle/>
          <a:p>
            <a:pPr algn="ctr"/>
            <a:r>
              <a:rPr lang="en-US" b="0" dirty="0"/>
              <a:t>Wavelength (</a:t>
            </a:r>
            <a:r>
              <a:rPr lang="en-US" b="0" dirty="0">
                <a:latin typeface="Symbol" pitchFamily="18" charset="2"/>
                <a:sym typeface="Symbol" pitchFamily="18" charset="2"/>
              </a:rPr>
              <a:t></a:t>
            </a:r>
            <a:r>
              <a:rPr lang="en-US" b="0" dirty="0"/>
              <a:t>)</a:t>
            </a:r>
          </a:p>
          <a:p>
            <a:pPr algn="ctr"/>
            <a:r>
              <a:rPr lang="en-US" b="0" dirty="0"/>
              <a:t>Frequency (</a:t>
            </a:r>
            <a:r>
              <a:rPr lang="en-US" b="0" dirty="0">
                <a:latin typeface="Symbol" pitchFamily="18" charset="2"/>
                <a:sym typeface="Symbol" pitchFamily="18" charset="2"/>
              </a:rPr>
              <a:t></a:t>
            </a:r>
            <a:r>
              <a:rPr lang="en-US" b="0" dirty="0"/>
              <a:t>)</a:t>
            </a:r>
          </a:p>
          <a:p>
            <a:pPr algn="ctr"/>
            <a:r>
              <a:rPr lang="en-US" b="0" dirty="0"/>
              <a:t>Energy (E)</a:t>
            </a:r>
          </a:p>
        </p:txBody>
      </p:sp>
      <p:sp>
        <p:nvSpPr>
          <p:cNvPr id="6183" name="Rectangle 39"/>
          <p:cNvSpPr>
            <a:spLocks noChangeArrowheads="1"/>
          </p:cNvSpPr>
          <p:nvPr/>
        </p:nvSpPr>
        <p:spPr bwMode="auto">
          <a:xfrm>
            <a:off x="7315200" y="4114800"/>
            <a:ext cx="760413" cy="1187450"/>
          </a:xfrm>
          <a:prstGeom prst="rect">
            <a:avLst/>
          </a:prstGeom>
          <a:noFill/>
          <a:ln w="9525">
            <a:noFill/>
            <a:miter lim="800000"/>
            <a:headEnd/>
            <a:tailEnd/>
          </a:ln>
        </p:spPr>
        <p:txBody>
          <a:bodyPr wrap="none">
            <a:spAutoFit/>
          </a:bodyPr>
          <a:lstStyle/>
          <a:p>
            <a:r>
              <a:rPr lang="en-US" b="0" dirty="0"/>
              <a:t>long</a:t>
            </a:r>
          </a:p>
          <a:p>
            <a:r>
              <a:rPr lang="en-US" b="0" dirty="0"/>
              <a:t>low</a:t>
            </a:r>
          </a:p>
          <a:p>
            <a:r>
              <a:rPr lang="en-US" b="0" dirty="0"/>
              <a:t>low</a:t>
            </a:r>
          </a:p>
        </p:txBody>
      </p:sp>
      <p:sp>
        <p:nvSpPr>
          <p:cNvPr id="6184" name="Line 40"/>
          <p:cNvSpPr>
            <a:spLocks noChangeShapeType="1"/>
          </p:cNvSpPr>
          <p:nvPr/>
        </p:nvSpPr>
        <p:spPr bwMode="auto">
          <a:xfrm flipH="1">
            <a:off x="838200" y="4267200"/>
            <a:ext cx="2362200" cy="0"/>
          </a:xfrm>
          <a:prstGeom prst="line">
            <a:avLst/>
          </a:prstGeom>
          <a:noFill/>
          <a:ln w="9525">
            <a:solidFill>
              <a:schemeClr val="tx1"/>
            </a:solidFill>
            <a:round/>
            <a:headEnd/>
            <a:tailEnd type="triangle" w="med" len="med"/>
          </a:ln>
        </p:spPr>
        <p:txBody>
          <a:bodyPr wrap="none" anchor="ctr"/>
          <a:lstStyle/>
          <a:p>
            <a:endParaRPr lang="en-US"/>
          </a:p>
        </p:txBody>
      </p:sp>
      <p:sp>
        <p:nvSpPr>
          <p:cNvPr id="6185" name="Line 41"/>
          <p:cNvSpPr>
            <a:spLocks noChangeShapeType="1"/>
          </p:cNvSpPr>
          <p:nvPr/>
        </p:nvSpPr>
        <p:spPr bwMode="auto">
          <a:xfrm>
            <a:off x="5029200" y="4343400"/>
            <a:ext cx="2286000" cy="0"/>
          </a:xfrm>
          <a:prstGeom prst="line">
            <a:avLst/>
          </a:prstGeom>
          <a:noFill/>
          <a:ln w="9525">
            <a:solidFill>
              <a:schemeClr val="tx1"/>
            </a:solidFill>
            <a:round/>
            <a:headEnd/>
            <a:tailEnd type="triangle" w="med" len="med"/>
          </a:ln>
        </p:spPr>
        <p:txBody>
          <a:bodyPr wrap="none" anchor="ctr"/>
          <a:lstStyle/>
          <a:p>
            <a:endParaRPr lang="en-US"/>
          </a:p>
        </p:txBody>
      </p:sp>
      <p:sp>
        <p:nvSpPr>
          <p:cNvPr id="6186" name="Line 42"/>
          <p:cNvSpPr>
            <a:spLocks noChangeShapeType="1"/>
          </p:cNvSpPr>
          <p:nvPr/>
        </p:nvSpPr>
        <p:spPr bwMode="auto">
          <a:xfrm flipH="1">
            <a:off x="838200" y="4572000"/>
            <a:ext cx="2446338" cy="1587"/>
          </a:xfrm>
          <a:prstGeom prst="line">
            <a:avLst/>
          </a:prstGeom>
          <a:noFill/>
          <a:ln w="9525">
            <a:solidFill>
              <a:schemeClr val="tx1"/>
            </a:solidFill>
            <a:round/>
            <a:headEnd/>
            <a:tailEnd type="triangle" w="med" len="med"/>
          </a:ln>
        </p:spPr>
        <p:txBody>
          <a:bodyPr wrap="none" anchor="ctr"/>
          <a:lstStyle/>
          <a:p>
            <a:endParaRPr lang="en-US"/>
          </a:p>
        </p:txBody>
      </p:sp>
      <p:sp>
        <p:nvSpPr>
          <p:cNvPr id="6187" name="Line 43"/>
          <p:cNvSpPr>
            <a:spLocks noChangeShapeType="1"/>
          </p:cNvSpPr>
          <p:nvPr/>
        </p:nvSpPr>
        <p:spPr bwMode="auto">
          <a:xfrm>
            <a:off x="4953000" y="4572000"/>
            <a:ext cx="2425700" cy="9525"/>
          </a:xfrm>
          <a:prstGeom prst="line">
            <a:avLst/>
          </a:prstGeom>
          <a:noFill/>
          <a:ln w="9525">
            <a:solidFill>
              <a:schemeClr val="tx1"/>
            </a:solidFill>
            <a:round/>
            <a:headEnd/>
            <a:tailEnd type="triangle" w="med" len="med"/>
          </a:ln>
        </p:spPr>
        <p:txBody>
          <a:bodyPr wrap="none" anchor="ctr"/>
          <a:lstStyle/>
          <a:p>
            <a:endParaRPr lang="en-US"/>
          </a:p>
        </p:txBody>
      </p:sp>
      <p:sp>
        <p:nvSpPr>
          <p:cNvPr id="6188" name="Line 44"/>
          <p:cNvSpPr>
            <a:spLocks noChangeShapeType="1"/>
          </p:cNvSpPr>
          <p:nvPr/>
        </p:nvSpPr>
        <p:spPr bwMode="auto">
          <a:xfrm flipH="1">
            <a:off x="914400" y="4876800"/>
            <a:ext cx="2598738" cy="3175"/>
          </a:xfrm>
          <a:prstGeom prst="line">
            <a:avLst/>
          </a:prstGeom>
          <a:noFill/>
          <a:ln w="9525">
            <a:solidFill>
              <a:schemeClr val="tx1"/>
            </a:solidFill>
            <a:round/>
            <a:headEnd/>
            <a:tailEnd type="triangle" w="med" len="med"/>
          </a:ln>
        </p:spPr>
        <p:txBody>
          <a:bodyPr wrap="none" anchor="ctr"/>
          <a:lstStyle/>
          <a:p>
            <a:endParaRPr lang="en-US"/>
          </a:p>
        </p:txBody>
      </p:sp>
      <p:sp>
        <p:nvSpPr>
          <p:cNvPr id="6189" name="Line 45"/>
          <p:cNvSpPr>
            <a:spLocks noChangeShapeType="1"/>
          </p:cNvSpPr>
          <p:nvPr/>
        </p:nvSpPr>
        <p:spPr bwMode="auto">
          <a:xfrm>
            <a:off x="4724400" y="4876800"/>
            <a:ext cx="2667000" cy="11113"/>
          </a:xfrm>
          <a:prstGeom prst="line">
            <a:avLst/>
          </a:prstGeom>
          <a:noFill/>
          <a:ln w="9525">
            <a:solidFill>
              <a:schemeClr val="tx1"/>
            </a:solidFill>
            <a:round/>
            <a:headEnd/>
            <a:tailEnd type="triangle" w="med" len="med"/>
          </a:ln>
        </p:spPr>
        <p:txBody>
          <a:bodyPr wrap="none" anchor="ctr"/>
          <a:lstStyle/>
          <a:p>
            <a:endParaRPr lang="en-US"/>
          </a:p>
        </p:txBody>
      </p:sp>
      <p:sp>
        <p:nvSpPr>
          <p:cNvPr id="6190" name="Rectangle 46"/>
          <p:cNvSpPr>
            <a:spLocks noChangeArrowheads="1"/>
          </p:cNvSpPr>
          <p:nvPr/>
        </p:nvSpPr>
        <p:spPr bwMode="auto">
          <a:xfrm>
            <a:off x="2514600" y="1828800"/>
            <a:ext cx="4653838" cy="369332"/>
          </a:xfrm>
          <a:prstGeom prst="rect">
            <a:avLst/>
          </a:prstGeom>
          <a:noFill/>
          <a:ln w="9525">
            <a:noFill/>
            <a:miter lim="800000"/>
            <a:headEnd/>
            <a:tailEnd/>
          </a:ln>
        </p:spPr>
        <p:txBody>
          <a:bodyPr wrap="none">
            <a:spAutoFit/>
          </a:bodyPr>
          <a:lstStyle/>
          <a:p>
            <a:pPr algn="ctr"/>
            <a:r>
              <a:rPr lang="en-US" b="1" dirty="0"/>
              <a:t>E  </a:t>
            </a:r>
            <a:r>
              <a:rPr lang="en-US" b="1" dirty="0">
                <a:sym typeface="Symbol" pitchFamily="18" charset="2"/>
              </a:rPr>
              <a:t>  </a:t>
            </a:r>
            <a:r>
              <a:rPr lang="en-US" b="1" dirty="0">
                <a:latin typeface="Symbol" pitchFamily="18" charset="2"/>
                <a:sym typeface="Symbol" pitchFamily="18" charset="2"/>
              </a:rPr>
              <a:t> </a:t>
            </a:r>
            <a:r>
              <a:rPr lang="en-US" b="1" dirty="0"/>
              <a:t>E</a:t>
            </a:r>
            <a:r>
              <a:rPr lang="en-US" b="1" dirty="0">
                <a:sym typeface="Symbol" pitchFamily="18" charset="2"/>
              </a:rPr>
              <a:t>    </a:t>
            </a:r>
            <a:r>
              <a:rPr lang="en-US" b="1" dirty="0">
                <a:latin typeface="Symbol" pitchFamily="18" charset="2"/>
                <a:sym typeface="Symbol" pitchFamily="18" charset="2"/>
              </a:rPr>
              <a:t></a:t>
            </a:r>
            <a:r>
              <a:rPr lang="en-US" b="1" baseline="30000" dirty="0">
                <a:latin typeface="Symbol" pitchFamily="18" charset="2"/>
                <a:sym typeface="Symbol" pitchFamily="18" charset="2"/>
              </a:rPr>
              <a:t></a:t>
            </a:r>
            <a:r>
              <a:rPr lang="en-US" b="1" dirty="0">
                <a:latin typeface="Symbol" pitchFamily="18" charset="2"/>
                <a:sym typeface="Symbol" pitchFamily="18" charset="2"/>
              </a:rPr>
              <a:t>	  </a:t>
            </a:r>
            <a:r>
              <a:rPr lang="en-US" b="1" dirty="0">
                <a:sym typeface="Symbol" pitchFamily="18" charset="2"/>
              </a:rPr>
              <a:t>  </a:t>
            </a:r>
            <a:r>
              <a:rPr lang="en-US" b="1" dirty="0">
                <a:latin typeface="Symbol" pitchFamily="18" charset="2"/>
                <a:sym typeface="Symbol" pitchFamily="18" charset="2"/>
              </a:rPr>
              <a:t></a:t>
            </a:r>
            <a:r>
              <a:rPr lang="en-US" b="1" baseline="30000" dirty="0">
                <a:latin typeface="Symbol" pitchFamily="18" charset="2"/>
                <a:sym typeface="Symbol" pitchFamily="18" charset="2"/>
              </a:rPr>
              <a:t></a:t>
            </a:r>
            <a:r>
              <a:rPr lang="en-US" b="1" dirty="0">
                <a:latin typeface="Symbol" pitchFamily="18" charset="2"/>
                <a:sym typeface="Symbol" pitchFamily="18" charset="2"/>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B519F37F-2EA1-43A4-8CDB-062857B89579}" type="slidenum">
              <a:rPr lang="en-US"/>
              <a:pPr/>
              <a:t>4</a:t>
            </a:fld>
            <a:endParaRPr lang="en-US"/>
          </a:p>
        </p:txBody>
      </p:sp>
      <p:sp>
        <p:nvSpPr>
          <p:cNvPr id="8194" name="Rectangle 2"/>
          <p:cNvSpPr>
            <a:spLocks noChangeArrowheads="1"/>
          </p:cNvSpPr>
          <p:nvPr/>
        </p:nvSpPr>
        <p:spPr bwMode="auto">
          <a:xfrm>
            <a:off x="228600" y="304800"/>
            <a:ext cx="8763000" cy="1200329"/>
          </a:xfrm>
          <a:prstGeom prst="rect">
            <a:avLst/>
          </a:prstGeom>
          <a:noFill/>
          <a:ln w="9525">
            <a:noFill/>
            <a:miter lim="800000"/>
            <a:headEnd/>
            <a:tailEnd/>
          </a:ln>
        </p:spPr>
        <p:txBody>
          <a:bodyPr wrap="square">
            <a:spAutoFit/>
          </a:bodyPr>
          <a:lstStyle/>
          <a:p>
            <a:pPr algn="ctr"/>
            <a:r>
              <a:rPr lang="en-US" b="1" dirty="0" smtClean="0"/>
              <a:t>Principles </a:t>
            </a:r>
            <a:r>
              <a:rPr lang="en-US" b="1" dirty="0"/>
              <a:t>of molecular </a:t>
            </a:r>
            <a:r>
              <a:rPr lang="en-US" b="1" dirty="0" smtClean="0"/>
              <a:t>spectroscopy</a:t>
            </a:r>
          </a:p>
          <a:p>
            <a:pPr algn="ctr"/>
            <a:r>
              <a:rPr lang="en-US" b="1" dirty="0" smtClean="0"/>
              <a:t>Quantized </a:t>
            </a:r>
            <a:r>
              <a:rPr lang="en-US" b="1" dirty="0"/>
              <a:t>Energy Levels</a:t>
            </a:r>
          </a:p>
          <a:p>
            <a:pPr algn="ctr"/>
            <a:endParaRPr lang="en-US" b="1" dirty="0"/>
          </a:p>
          <a:p>
            <a:pPr algn="ctr"/>
            <a:r>
              <a:rPr lang="en-US" b="1" dirty="0"/>
              <a:t>	molecules have discrete energy levels </a:t>
            </a:r>
            <a:r>
              <a:rPr lang="en-US" b="1" dirty="0" smtClean="0"/>
              <a:t>(</a:t>
            </a:r>
            <a:r>
              <a:rPr lang="en-US" b="1" dirty="0"/>
              <a:t>no continuum between levels)</a:t>
            </a:r>
          </a:p>
        </p:txBody>
      </p:sp>
      <p:pic>
        <p:nvPicPr>
          <p:cNvPr id="8197" name="Picture 5" descr="Fig 13-2"/>
          <p:cNvPicPr>
            <a:picLocks noChangeAspect="1" noChangeArrowheads="1"/>
          </p:cNvPicPr>
          <p:nvPr/>
        </p:nvPicPr>
        <p:blipFill>
          <a:blip r:embed="rId3" cstate="print"/>
          <a:srcRect/>
          <a:stretch>
            <a:fillRect/>
          </a:stretch>
        </p:blipFill>
        <p:spPr bwMode="auto">
          <a:xfrm>
            <a:off x="3124200" y="1752600"/>
            <a:ext cx="2038350" cy="2289175"/>
          </a:xfrm>
          <a:prstGeom prst="rect">
            <a:avLst/>
          </a:prstGeom>
          <a:noFill/>
        </p:spPr>
      </p:pic>
      <p:sp>
        <p:nvSpPr>
          <p:cNvPr id="8198" name="Rectangle 6"/>
          <p:cNvSpPr>
            <a:spLocks noChangeArrowheads="1"/>
          </p:cNvSpPr>
          <p:nvPr/>
        </p:nvSpPr>
        <p:spPr bwMode="auto">
          <a:xfrm>
            <a:off x="304800" y="4114800"/>
            <a:ext cx="8624888" cy="1373188"/>
          </a:xfrm>
          <a:prstGeom prst="rect">
            <a:avLst/>
          </a:prstGeom>
          <a:noFill/>
          <a:ln w="9525">
            <a:noFill/>
            <a:miter lim="800000"/>
            <a:headEnd/>
            <a:tailEnd/>
          </a:ln>
        </p:spPr>
        <p:txBody>
          <a:bodyPr wrap="none">
            <a:spAutoFit/>
          </a:bodyPr>
          <a:lstStyle/>
          <a:p>
            <a:r>
              <a:rPr lang="en-US" sz="2800" b="0" dirty="0"/>
              <a:t>A molecule absorbs electromagnetic radiation when </a:t>
            </a:r>
          </a:p>
          <a:p>
            <a:r>
              <a:rPr lang="en-US" sz="2800" b="0" dirty="0"/>
              <a:t>the energy of photon corresponds to the difference in </a:t>
            </a:r>
            <a:br>
              <a:rPr lang="en-US" sz="2800" b="0" dirty="0"/>
            </a:br>
            <a:r>
              <a:rPr lang="en-US" sz="2800" b="0" dirty="0"/>
              <a:t>energy between two states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2"/>
          </p:nvPr>
        </p:nvSpPr>
        <p:spPr/>
        <p:txBody>
          <a:bodyPr/>
          <a:lstStyle/>
          <a:p>
            <a:fld id="{0D7BB88A-A011-45C3-A9E9-18388F26933D}" type="slidenum">
              <a:rPr lang="en-US"/>
              <a:pPr/>
              <a:t>5</a:t>
            </a:fld>
            <a:endParaRPr lang="en-US"/>
          </a:p>
        </p:txBody>
      </p:sp>
      <p:sp>
        <p:nvSpPr>
          <p:cNvPr id="7178" name="Text Box 10"/>
          <p:cNvSpPr txBox="1">
            <a:spLocks noChangeArrowheads="1"/>
          </p:cNvSpPr>
          <p:nvPr/>
        </p:nvSpPr>
        <p:spPr bwMode="auto">
          <a:xfrm>
            <a:off x="457200" y="2209800"/>
            <a:ext cx="8458200" cy="2585323"/>
          </a:xfrm>
          <a:prstGeom prst="rect">
            <a:avLst/>
          </a:prstGeom>
          <a:noFill/>
          <a:ln w="9525">
            <a:noFill/>
            <a:miter lim="800000"/>
            <a:headEnd/>
            <a:tailEnd/>
          </a:ln>
          <a:effectLst/>
        </p:spPr>
        <p:txBody>
          <a:bodyPr wrap="square">
            <a:spAutoFit/>
          </a:bodyPr>
          <a:lstStyle/>
          <a:p>
            <a:r>
              <a:rPr lang="en-US" b="1" dirty="0">
                <a:latin typeface="Times" pitchFamily="48" charset="0"/>
              </a:rPr>
              <a:t>UV-Vis: valance electron transitions </a:t>
            </a:r>
          </a:p>
          <a:p>
            <a:r>
              <a:rPr lang="en-US" b="1" dirty="0" smtClean="0">
                <a:latin typeface="Times" pitchFamily="48" charset="0"/>
              </a:rPr>
              <a:t>- </a:t>
            </a:r>
            <a:r>
              <a:rPr lang="en-US" b="1" dirty="0">
                <a:latin typeface="Times" pitchFamily="48" charset="0"/>
              </a:rPr>
              <a:t>gives information about </a:t>
            </a:r>
            <a:r>
              <a:rPr lang="en-US" b="1" dirty="0">
                <a:latin typeface="Symbol" pitchFamily="18" charset="2"/>
              </a:rPr>
              <a:t>p</a:t>
            </a:r>
            <a:r>
              <a:rPr lang="en-US" b="1" dirty="0">
                <a:latin typeface="Times" pitchFamily="48" charset="0"/>
              </a:rPr>
              <a:t>-bonds and conjugated </a:t>
            </a:r>
            <a:r>
              <a:rPr lang="en-US" b="1" dirty="0" smtClean="0">
                <a:latin typeface="Times" pitchFamily="48" charset="0"/>
              </a:rPr>
              <a:t>systems in organic compounds  </a:t>
            </a:r>
            <a:endParaRPr lang="en-US" b="1" dirty="0">
              <a:latin typeface="Times" pitchFamily="48" charset="0"/>
            </a:endParaRPr>
          </a:p>
          <a:p>
            <a:endParaRPr lang="en-US" b="1" dirty="0">
              <a:latin typeface="Times" pitchFamily="48" charset="0"/>
            </a:endParaRPr>
          </a:p>
          <a:p>
            <a:r>
              <a:rPr lang="en-US" b="1" dirty="0">
                <a:latin typeface="Times" pitchFamily="48" charset="0"/>
              </a:rPr>
              <a:t>Infrared: molecular vibrations (stretches, bends)</a:t>
            </a:r>
          </a:p>
          <a:p>
            <a:r>
              <a:rPr lang="en-US" b="1" dirty="0">
                <a:latin typeface="Times" pitchFamily="48" charset="0"/>
              </a:rPr>
              <a:t>	- identify functional groups</a:t>
            </a:r>
          </a:p>
          <a:p>
            <a:endParaRPr lang="en-US" b="1" dirty="0">
              <a:latin typeface="Times" pitchFamily="48" charset="0"/>
            </a:endParaRPr>
          </a:p>
          <a:p>
            <a:r>
              <a:rPr lang="en-US" b="1" dirty="0" smtClean="0">
                <a:latin typeface="Times" pitchFamily="48" charset="0"/>
              </a:rPr>
              <a:t>Radio waves: </a:t>
            </a:r>
            <a:r>
              <a:rPr lang="en-US" b="1" dirty="0">
                <a:latin typeface="Times" pitchFamily="48" charset="0"/>
              </a:rPr>
              <a:t>nuclear spin in a magnetic field (NMR)</a:t>
            </a:r>
          </a:p>
          <a:p>
            <a:r>
              <a:rPr lang="en-US" b="1" dirty="0">
                <a:latin typeface="Times" pitchFamily="48" charset="0"/>
              </a:rPr>
              <a:t>	- gives a map of the H and C </a:t>
            </a:r>
            <a:r>
              <a:rPr lang="en-US" b="1" dirty="0" smtClean="0">
                <a:latin typeface="Times" pitchFamily="48" charset="0"/>
              </a:rPr>
              <a:t>framework</a:t>
            </a:r>
            <a:endParaRPr lang="en-US" b="1" dirty="0">
              <a:latin typeface="Times" pitchFamily="48" charset="0"/>
            </a:endParaRPr>
          </a:p>
        </p:txBody>
      </p:sp>
      <p:sp>
        <p:nvSpPr>
          <p:cNvPr id="7179" name="Rectangle 11"/>
          <p:cNvSpPr>
            <a:spLocks noChangeArrowheads="1"/>
          </p:cNvSpPr>
          <p:nvPr/>
        </p:nvSpPr>
        <p:spPr bwMode="auto">
          <a:xfrm>
            <a:off x="744538" y="609600"/>
            <a:ext cx="1606550" cy="915988"/>
          </a:xfrm>
          <a:prstGeom prst="rect">
            <a:avLst/>
          </a:prstGeom>
          <a:noFill/>
          <a:ln w="9525">
            <a:noFill/>
            <a:miter lim="800000"/>
            <a:headEnd/>
            <a:tailEnd/>
          </a:ln>
        </p:spPr>
        <p:txBody>
          <a:bodyPr wrap="none">
            <a:spAutoFit/>
          </a:bodyPr>
          <a:lstStyle/>
          <a:p>
            <a:pPr algn="ctr"/>
            <a:r>
              <a:rPr lang="en-US" sz="1800" b="0"/>
              <a:t>organic</a:t>
            </a:r>
          </a:p>
          <a:p>
            <a:pPr algn="ctr"/>
            <a:r>
              <a:rPr lang="en-US" sz="1800" b="0"/>
              <a:t>molecule</a:t>
            </a:r>
          </a:p>
          <a:p>
            <a:pPr algn="ctr"/>
            <a:r>
              <a:rPr lang="en-US" sz="1800" b="0"/>
              <a:t>(ground state)</a:t>
            </a:r>
          </a:p>
        </p:txBody>
      </p:sp>
      <p:sp>
        <p:nvSpPr>
          <p:cNvPr id="7180" name="Rectangle 12"/>
          <p:cNvSpPr>
            <a:spLocks noChangeArrowheads="1"/>
          </p:cNvSpPr>
          <p:nvPr/>
        </p:nvSpPr>
        <p:spPr bwMode="auto">
          <a:xfrm>
            <a:off x="2559050" y="609600"/>
            <a:ext cx="603250" cy="915988"/>
          </a:xfrm>
          <a:prstGeom prst="rect">
            <a:avLst/>
          </a:prstGeom>
          <a:noFill/>
          <a:ln w="9525">
            <a:noFill/>
            <a:miter lim="800000"/>
            <a:headEnd/>
            <a:tailEnd/>
          </a:ln>
        </p:spPr>
        <p:txBody>
          <a:bodyPr wrap="none">
            <a:spAutoFit/>
          </a:bodyPr>
          <a:lstStyle/>
          <a:p>
            <a:pPr algn="ctr"/>
            <a:r>
              <a:rPr lang="en-US" sz="1800" b="0"/>
              <a:t>light</a:t>
            </a:r>
          </a:p>
          <a:p>
            <a:pPr algn="ctr"/>
            <a:endParaRPr lang="en-US" sz="1800" b="0"/>
          </a:p>
          <a:p>
            <a:pPr algn="ctr"/>
            <a:r>
              <a:rPr lang="en-US" sz="1800" b="0" i="1"/>
              <a:t>h</a:t>
            </a:r>
            <a:r>
              <a:rPr lang="en-US" sz="1800" b="0">
                <a:latin typeface="Symbol" pitchFamily="18" charset="2"/>
                <a:sym typeface="Symbol" pitchFamily="18" charset="2"/>
              </a:rPr>
              <a:t></a:t>
            </a:r>
          </a:p>
        </p:txBody>
      </p:sp>
      <p:sp>
        <p:nvSpPr>
          <p:cNvPr id="7181" name="Rectangle 13"/>
          <p:cNvSpPr>
            <a:spLocks noChangeArrowheads="1"/>
          </p:cNvSpPr>
          <p:nvPr/>
        </p:nvSpPr>
        <p:spPr bwMode="auto">
          <a:xfrm>
            <a:off x="3505200" y="609600"/>
            <a:ext cx="1619250" cy="915988"/>
          </a:xfrm>
          <a:prstGeom prst="rect">
            <a:avLst/>
          </a:prstGeom>
          <a:noFill/>
          <a:ln w="9525">
            <a:noFill/>
            <a:miter lim="800000"/>
            <a:headEnd/>
            <a:tailEnd/>
          </a:ln>
        </p:spPr>
        <p:txBody>
          <a:bodyPr wrap="none">
            <a:spAutoFit/>
          </a:bodyPr>
          <a:lstStyle/>
          <a:p>
            <a:pPr algn="ctr"/>
            <a:r>
              <a:rPr lang="en-US" sz="1800" b="0">
                <a:solidFill>
                  <a:srgbClr val="FF0000"/>
                </a:solidFill>
              </a:rPr>
              <a:t>organic</a:t>
            </a:r>
          </a:p>
          <a:p>
            <a:pPr algn="ctr"/>
            <a:r>
              <a:rPr lang="en-US" sz="1800" b="0">
                <a:solidFill>
                  <a:srgbClr val="FF0000"/>
                </a:solidFill>
              </a:rPr>
              <a:t>molecule</a:t>
            </a:r>
            <a:endParaRPr lang="en-US" sz="1800" b="0"/>
          </a:p>
          <a:p>
            <a:pPr algn="ctr"/>
            <a:r>
              <a:rPr lang="en-US" sz="1800" b="0"/>
              <a:t>(excited state)</a:t>
            </a:r>
          </a:p>
        </p:txBody>
      </p:sp>
      <p:sp>
        <p:nvSpPr>
          <p:cNvPr id="7182" name="Line 14"/>
          <p:cNvSpPr>
            <a:spLocks noChangeShapeType="1"/>
          </p:cNvSpPr>
          <p:nvPr/>
        </p:nvSpPr>
        <p:spPr bwMode="auto">
          <a:xfrm>
            <a:off x="2520950" y="1071563"/>
            <a:ext cx="762000" cy="0"/>
          </a:xfrm>
          <a:prstGeom prst="line">
            <a:avLst/>
          </a:prstGeom>
          <a:noFill/>
          <a:ln w="9525">
            <a:solidFill>
              <a:schemeClr val="tx1"/>
            </a:solidFill>
            <a:round/>
            <a:headEnd/>
            <a:tailEnd type="triangle" w="med" len="med"/>
          </a:ln>
        </p:spPr>
        <p:txBody>
          <a:bodyPr wrap="none" anchor="ctr"/>
          <a:lstStyle/>
          <a:p>
            <a:endParaRPr lang="en-US"/>
          </a:p>
        </p:txBody>
      </p:sp>
      <p:sp>
        <p:nvSpPr>
          <p:cNvPr id="7183" name="Line 15"/>
          <p:cNvSpPr>
            <a:spLocks noChangeShapeType="1"/>
          </p:cNvSpPr>
          <p:nvPr/>
        </p:nvSpPr>
        <p:spPr bwMode="auto">
          <a:xfrm>
            <a:off x="5187950" y="1071563"/>
            <a:ext cx="762000" cy="0"/>
          </a:xfrm>
          <a:prstGeom prst="line">
            <a:avLst/>
          </a:prstGeom>
          <a:noFill/>
          <a:ln w="9525">
            <a:solidFill>
              <a:schemeClr val="tx1"/>
            </a:solidFill>
            <a:round/>
            <a:headEnd/>
            <a:tailEnd type="triangle" w="med" len="med"/>
          </a:ln>
        </p:spPr>
        <p:txBody>
          <a:bodyPr wrap="none" anchor="ctr"/>
          <a:lstStyle/>
          <a:p>
            <a:endParaRPr lang="en-US"/>
          </a:p>
        </p:txBody>
      </p:sp>
      <p:sp>
        <p:nvSpPr>
          <p:cNvPr id="7184" name="Rectangle 16"/>
          <p:cNvSpPr>
            <a:spLocks noChangeArrowheads="1"/>
          </p:cNvSpPr>
          <p:nvPr/>
        </p:nvSpPr>
        <p:spPr bwMode="auto">
          <a:xfrm>
            <a:off x="6026150" y="690563"/>
            <a:ext cx="1606550" cy="915987"/>
          </a:xfrm>
          <a:prstGeom prst="rect">
            <a:avLst/>
          </a:prstGeom>
          <a:noFill/>
          <a:ln w="9525">
            <a:noFill/>
            <a:miter lim="800000"/>
            <a:headEnd/>
            <a:tailEnd/>
          </a:ln>
        </p:spPr>
        <p:txBody>
          <a:bodyPr wrap="none">
            <a:spAutoFit/>
          </a:bodyPr>
          <a:lstStyle/>
          <a:p>
            <a:pPr algn="ctr"/>
            <a:r>
              <a:rPr lang="en-US" sz="1800" b="0"/>
              <a:t>organic</a:t>
            </a:r>
          </a:p>
          <a:p>
            <a:pPr algn="ctr"/>
            <a:r>
              <a:rPr lang="en-US" sz="1800" b="0"/>
              <a:t>molecule</a:t>
            </a:r>
          </a:p>
          <a:p>
            <a:pPr algn="ctr"/>
            <a:r>
              <a:rPr lang="en-US" sz="1800" b="0"/>
              <a:t>(ground state)</a:t>
            </a:r>
          </a:p>
        </p:txBody>
      </p:sp>
      <p:sp>
        <p:nvSpPr>
          <p:cNvPr id="7185" name="Rectangle 17"/>
          <p:cNvSpPr>
            <a:spLocks noChangeArrowheads="1"/>
          </p:cNvSpPr>
          <p:nvPr/>
        </p:nvSpPr>
        <p:spPr bwMode="auto">
          <a:xfrm>
            <a:off x="7550150" y="842963"/>
            <a:ext cx="690563" cy="366712"/>
          </a:xfrm>
          <a:prstGeom prst="rect">
            <a:avLst/>
          </a:prstGeom>
          <a:noFill/>
          <a:ln w="9525">
            <a:noFill/>
            <a:miter lim="800000"/>
            <a:headEnd/>
            <a:tailEnd/>
          </a:ln>
        </p:spPr>
        <p:txBody>
          <a:bodyPr wrap="none">
            <a:spAutoFit/>
          </a:bodyPr>
          <a:lstStyle/>
          <a:p>
            <a:r>
              <a:rPr lang="en-US" sz="1800" b="0" i="1"/>
              <a:t>+  h</a:t>
            </a:r>
            <a:r>
              <a:rPr lang="en-US" sz="1800" b="0">
                <a:latin typeface="Symbol" pitchFamily="18" charset="2"/>
                <a:sym typeface="Symbol" pitchFamily="18" charset="2"/>
              </a:rPr>
              <a:t></a:t>
            </a:r>
          </a:p>
        </p:txBody>
      </p:sp>
      <p:sp>
        <p:nvSpPr>
          <p:cNvPr id="7186" name="Rectangle 18"/>
          <p:cNvSpPr>
            <a:spLocks noChangeArrowheads="1"/>
          </p:cNvSpPr>
          <p:nvPr/>
        </p:nvSpPr>
        <p:spPr bwMode="auto">
          <a:xfrm>
            <a:off x="5035550" y="690563"/>
            <a:ext cx="1174750" cy="366712"/>
          </a:xfrm>
          <a:prstGeom prst="rect">
            <a:avLst/>
          </a:prstGeom>
          <a:noFill/>
          <a:ln w="9525">
            <a:noFill/>
            <a:miter lim="800000"/>
            <a:headEnd/>
            <a:tailEnd/>
          </a:ln>
        </p:spPr>
        <p:txBody>
          <a:bodyPr wrap="none">
            <a:spAutoFit/>
          </a:bodyPr>
          <a:lstStyle/>
          <a:p>
            <a:r>
              <a:rPr lang="en-US" sz="1800" b="0"/>
              <a:t>relaxation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143000" y="2133600"/>
            <a:ext cx="6524625" cy="1504950"/>
          </a:xfrm>
          <a:prstGeom prst="rect">
            <a:avLst/>
          </a:prstGeom>
          <a:noFill/>
          <a:ln w="9525">
            <a:noFill/>
            <a:miter lim="800000"/>
            <a:headEnd/>
            <a:tailEnd/>
          </a:ln>
        </p:spPr>
      </p:pic>
      <p:graphicFrame>
        <p:nvGraphicFramePr>
          <p:cNvPr id="5" name="Table 4"/>
          <p:cNvGraphicFramePr>
            <a:graphicFrameLocks noGrp="1"/>
          </p:cNvGraphicFramePr>
          <p:nvPr/>
        </p:nvGraphicFramePr>
        <p:xfrm>
          <a:off x="1371600" y="3733800"/>
          <a:ext cx="5943600" cy="1828800"/>
        </p:xfrm>
        <a:graphic>
          <a:graphicData uri="http://schemas.openxmlformats.org/drawingml/2006/table">
            <a:tbl>
              <a:tblPr/>
              <a:tblGrid>
                <a:gridCol w="1981200"/>
                <a:gridCol w="1426679"/>
                <a:gridCol w="2535721"/>
              </a:tblGrid>
              <a:tr h="62230">
                <a:tc>
                  <a:txBody>
                    <a:bodyPr/>
                    <a:lstStyle/>
                    <a:p>
                      <a:pPr marL="0" marR="0">
                        <a:spcBef>
                          <a:spcPts val="0"/>
                        </a:spcBef>
                        <a:spcAft>
                          <a:spcPts val="0"/>
                        </a:spcAft>
                      </a:pPr>
                      <a:r>
                        <a:rPr lang="en-US" sz="1200" b="1" dirty="0">
                          <a:solidFill>
                            <a:srgbClr val="000000"/>
                          </a:solidFill>
                          <a:latin typeface="Times New Roman"/>
                          <a:ea typeface="Calibri"/>
                          <a:cs typeface="Lucida Calligraphy"/>
                        </a:rPr>
                        <a:t>Wavelength, nm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solidFill>
                            <a:srgbClr val="000000"/>
                          </a:solidFill>
                          <a:latin typeface="Times New Roman"/>
                          <a:ea typeface="Calibri"/>
                          <a:cs typeface="Lucida Calligraphy"/>
                        </a:rPr>
                        <a:t>Color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solidFill>
                            <a:srgbClr val="000000"/>
                          </a:solidFill>
                          <a:latin typeface="Times New Roman"/>
                          <a:ea typeface="Calibri"/>
                          <a:cs typeface="Lucida Calligraphy"/>
                        </a:rPr>
                        <a:t>Complementary color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400-430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Violet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Yellow-green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430-480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Times New Roman"/>
                          <a:ea typeface="Calibri"/>
                          <a:cs typeface="Lucida Calligraphy"/>
                        </a:rPr>
                        <a:t>Blue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480-490</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Green-blue</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Orange</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490-500</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Blue-green</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Red</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500-550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Purple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550-575</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Yellow-green</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Violet</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575-590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Yellow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Blue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590-625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Orange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Green-blue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00">
                <a:tc>
                  <a:txBody>
                    <a:bodyPr/>
                    <a:lstStyle/>
                    <a:p>
                      <a:pPr marL="0" marR="0">
                        <a:spcBef>
                          <a:spcPts val="0"/>
                        </a:spcBef>
                        <a:spcAft>
                          <a:spcPts val="0"/>
                        </a:spcAft>
                      </a:pPr>
                      <a:r>
                        <a:rPr lang="en-US" sz="1200">
                          <a:solidFill>
                            <a:srgbClr val="000000"/>
                          </a:solidFill>
                          <a:latin typeface="Times New Roman"/>
                          <a:ea typeface="Calibri"/>
                          <a:cs typeface="Lucida Calligraphy"/>
                        </a:rPr>
                        <a:t>630-700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latin typeface="Times New Roman"/>
                          <a:ea typeface="Calibri"/>
                          <a:cs typeface="Lucida Calligraphy"/>
                        </a:rPr>
                        <a:t>Red </a:t>
                      </a:r>
                      <a:endParaRPr lang="en-US" sz="120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latin typeface="Times New Roman"/>
                          <a:ea typeface="Calibri"/>
                          <a:cs typeface="Lucida Calligraphy"/>
                        </a:rPr>
                        <a:t>Blue-green </a:t>
                      </a:r>
                      <a:endParaRPr lang="en-US" sz="1200" dirty="0">
                        <a:solidFill>
                          <a:srgbClr val="000000"/>
                        </a:solidFill>
                        <a:latin typeface="Lucida Calligraphy"/>
                        <a:ea typeface="Calibri"/>
                        <a:cs typeface="Lucida Calligraphy"/>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533400" y="5715000"/>
            <a:ext cx="73914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Correlation between wavelength, color, and complementary color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228600" y="228600"/>
            <a:ext cx="8164415" cy="1754326"/>
          </a:xfrm>
          <a:prstGeom prst="rect">
            <a:avLst/>
          </a:prstGeom>
          <a:noFill/>
        </p:spPr>
        <p:txBody>
          <a:bodyPr wrap="none" rtlCol="0">
            <a:spAutoFit/>
          </a:bodyPr>
          <a:lstStyle/>
          <a:p>
            <a:r>
              <a:rPr lang="en-US" b="1" dirty="0" smtClean="0"/>
              <a:t>Calibration</a:t>
            </a:r>
          </a:p>
          <a:p>
            <a:r>
              <a:rPr lang="en-US" dirty="0" smtClean="0"/>
              <a:t> a process that relates the measured analytical signal to the concentration of </a:t>
            </a:r>
            <a:r>
              <a:rPr lang="en-US" b="1" dirty="0" smtClean="0"/>
              <a:t>analyte</a:t>
            </a:r>
            <a:r>
              <a:rPr lang="en-US" dirty="0" smtClean="0"/>
              <a:t> </a:t>
            </a:r>
          </a:p>
          <a:p>
            <a:r>
              <a:rPr lang="en-US" dirty="0" smtClean="0"/>
              <a:t>(the substance to be analyzed).</a:t>
            </a:r>
          </a:p>
          <a:p>
            <a:r>
              <a:rPr lang="en-US" b="1" dirty="0" smtClean="0"/>
              <a:t>Spectrophotometer:</a:t>
            </a:r>
            <a:endParaRPr lang="en-US" dirty="0" smtClean="0"/>
          </a:p>
          <a:p>
            <a:pPr algn="ctr"/>
            <a:r>
              <a:rPr lang="en-US" dirty="0" smtClean="0"/>
              <a:t>    </a:t>
            </a:r>
            <a:r>
              <a:rPr lang="en-US" b="1" dirty="0" smtClean="0"/>
              <a:t>It</a:t>
            </a:r>
            <a:r>
              <a:rPr lang="en-US" dirty="0" smtClean="0"/>
              <a:t> is a technique that uses the absorbance of light by an analyte at a certain</a:t>
            </a:r>
          </a:p>
          <a:p>
            <a:pPr algn="ctr"/>
            <a:r>
              <a:rPr lang="en-US" dirty="0" smtClean="0"/>
              <a:t>      wavelength to determine the analyte concentration (or transmittance of light).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381000"/>
            <a:ext cx="7670946" cy="1323439"/>
          </a:xfrm>
          <a:prstGeom prst="rect">
            <a:avLst/>
          </a:prstGeom>
          <a:noFill/>
        </p:spPr>
        <p:txBody>
          <a:bodyPr wrap="none" rtlCol="0">
            <a:spAutoFit/>
          </a:bodyPr>
          <a:lstStyle/>
          <a:p>
            <a:r>
              <a:rPr lang="en-US" sz="2000" b="1" dirty="0" smtClean="0"/>
              <a:t>When we see an object as purple, in fact it absorbs light in the “green”</a:t>
            </a:r>
          </a:p>
          <a:p>
            <a:r>
              <a:rPr lang="en-US" sz="2000" b="1" dirty="0" smtClean="0"/>
              <a:t> region of the spectrum: only blue and red wavelengths reach the eye</a:t>
            </a:r>
          </a:p>
          <a:p>
            <a:pPr algn="ctr"/>
            <a:r>
              <a:rPr lang="en-US" sz="2000" b="1" dirty="0" smtClean="0"/>
              <a:t>Solution absorbs red appears blue-green </a:t>
            </a:r>
          </a:p>
          <a:p>
            <a:pPr algn="ctr"/>
            <a:r>
              <a:rPr lang="en-US" sz="2000" b="1" dirty="0" smtClean="0"/>
              <a:t>Solution absorbs blue-green appears red </a:t>
            </a:r>
            <a:endParaRPr lang="en-US" sz="2000" b="1"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152400" y="1905000"/>
            <a:ext cx="8839200" cy="4647426"/>
          </a:xfrm>
          <a:prstGeom prst="rect">
            <a:avLst/>
          </a:prstGeom>
          <a:noFill/>
        </p:spPr>
        <p:txBody>
          <a:bodyPr wrap="square" rtlCol="0">
            <a:spAutoFit/>
          </a:bodyPr>
          <a:lstStyle/>
          <a:p>
            <a:pPr algn="ctr"/>
            <a:r>
              <a:rPr lang="en-US" sz="2400" b="1" dirty="0" smtClean="0"/>
              <a:t>Beer’s law </a:t>
            </a:r>
          </a:p>
          <a:p>
            <a:pPr algn="ctr"/>
            <a:r>
              <a:rPr lang="en-US" sz="2400" b="1" dirty="0" smtClean="0"/>
              <a:t> A = </a:t>
            </a:r>
            <a:r>
              <a:rPr lang="en-US" sz="2400" b="1" dirty="0" smtClean="0">
                <a:latin typeface="Brush Script MT" pitchFamily="66" charset="0"/>
              </a:rPr>
              <a:t>E </a:t>
            </a:r>
            <a:r>
              <a:rPr lang="en-US" sz="2400" b="1" dirty="0" smtClean="0">
                <a:latin typeface="+mj-lt"/>
              </a:rPr>
              <a:t>l C </a:t>
            </a:r>
            <a:r>
              <a:rPr lang="en-US" sz="2400" b="1" dirty="0" smtClean="0">
                <a:latin typeface="Brush Script MT" pitchFamily="66" charset="0"/>
              </a:rPr>
              <a:t> </a:t>
            </a:r>
          </a:p>
          <a:p>
            <a:pPr algn="ctr"/>
            <a:r>
              <a:rPr lang="en-US" sz="2400" b="1" dirty="0" smtClean="0"/>
              <a:t>A</a:t>
            </a:r>
            <a:r>
              <a:rPr lang="en-US" sz="2400" dirty="0" smtClean="0"/>
              <a:t>  absorbance of compound</a:t>
            </a:r>
          </a:p>
          <a:p>
            <a:pPr algn="ctr"/>
            <a:r>
              <a:rPr lang="en-US" sz="3200" b="1" dirty="0" smtClean="0"/>
              <a:t> ε </a:t>
            </a:r>
            <a:r>
              <a:rPr lang="en-US" sz="2400" dirty="0" smtClean="0"/>
              <a:t>is called the “Molar Absorptivity” absorption factor of the compound, it is a function of wavelength specific for each molecule, with the path-length</a:t>
            </a:r>
            <a:r>
              <a:rPr lang="en-US" sz="2400" b="1" dirty="0" smtClean="0"/>
              <a:t> (l) </a:t>
            </a:r>
            <a:r>
              <a:rPr lang="en-US" sz="2400" dirty="0" smtClean="0"/>
              <a:t>normally given in cm</a:t>
            </a:r>
          </a:p>
          <a:p>
            <a:pPr algn="ctr"/>
            <a:r>
              <a:rPr lang="en-US" sz="2400" dirty="0" smtClean="0"/>
              <a:t> </a:t>
            </a:r>
            <a:r>
              <a:rPr lang="en-US" sz="2400" b="1" dirty="0" smtClean="0"/>
              <a:t>C</a:t>
            </a:r>
            <a:r>
              <a:rPr lang="en-US" sz="2400" dirty="0" smtClean="0"/>
              <a:t> in Molarity units, mol/L</a:t>
            </a:r>
          </a:p>
          <a:p>
            <a:pPr algn="ctr"/>
            <a:r>
              <a:rPr lang="en-US" sz="2400" dirty="0" smtClean="0"/>
              <a:t> </a:t>
            </a:r>
            <a:r>
              <a:rPr lang="en-US" sz="2400" b="1" dirty="0" smtClean="0"/>
              <a:t>ε</a:t>
            </a:r>
            <a:r>
              <a:rPr lang="en-US" sz="2400" dirty="0" smtClean="0"/>
              <a:t> has the units L.mol</a:t>
            </a:r>
            <a:r>
              <a:rPr lang="en-US" sz="2400" baseline="30000" dirty="0" smtClean="0"/>
              <a:t>−1</a:t>
            </a:r>
            <a:r>
              <a:rPr lang="en-US" sz="2400" dirty="0" smtClean="0"/>
              <a:t>cm</a:t>
            </a:r>
            <a:r>
              <a:rPr lang="en-US" sz="2400" baseline="30000" dirty="0" smtClean="0"/>
              <a:t>−1</a:t>
            </a:r>
            <a:r>
              <a:rPr lang="en-US" sz="2400" dirty="0" smtClean="0"/>
              <a:t>, if alternatively </a:t>
            </a:r>
            <a:r>
              <a:rPr lang="en-US" sz="2400" b="1" dirty="0" smtClean="0"/>
              <a:t>C</a:t>
            </a:r>
            <a:r>
              <a:rPr lang="en-US" sz="2400" dirty="0" smtClean="0"/>
              <a:t> is in mol/L then </a:t>
            </a:r>
            <a:r>
              <a:rPr lang="en-US" sz="2400" b="1" dirty="0" smtClean="0"/>
              <a:t>ε</a:t>
            </a:r>
            <a:r>
              <a:rPr lang="en-US" sz="2400" dirty="0" smtClean="0"/>
              <a:t> will have the units cm</a:t>
            </a:r>
            <a:r>
              <a:rPr lang="en-US" sz="2400" baseline="30000" dirty="0" smtClean="0"/>
              <a:t>2</a:t>
            </a:r>
            <a:r>
              <a:rPr lang="en-US" sz="2400" dirty="0" smtClean="0"/>
              <a:t>mol</a:t>
            </a:r>
            <a:r>
              <a:rPr lang="en-US" sz="2400" baseline="30000" dirty="0" smtClean="0"/>
              <a:t>−1</a:t>
            </a:r>
          </a:p>
          <a:p>
            <a:pPr algn="ctr"/>
            <a:r>
              <a:rPr lang="en-US" sz="2400" dirty="0" smtClean="0">
                <a:latin typeface="+mj-lt"/>
              </a:rPr>
              <a:t>A= - log T , T% = T x 100</a:t>
            </a:r>
          </a:p>
          <a:p>
            <a:pPr algn="ctr"/>
            <a:r>
              <a:rPr lang="en-US" sz="2400" dirty="0" smtClean="0">
                <a:latin typeface="+mj-lt"/>
              </a:rPr>
              <a:t>T = ( I/I</a:t>
            </a:r>
            <a:r>
              <a:rPr lang="en-US" sz="2400" baseline="-25000" dirty="0" smtClean="0">
                <a:latin typeface="+mj-lt"/>
              </a:rPr>
              <a:t>0</a:t>
            </a:r>
            <a:r>
              <a:rPr lang="en-US" sz="2400" dirty="0" smtClean="0">
                <a:latin typeface="+mj-lt"/>
              </a:rPr>
              <a:t>) </a:t>
            </a:r>
          </a:p>
          <a:p>
            <a:pPr algn="ctr"/>
            <a:r>
              <a:rPr lang="en-US" sz="2400" dirty="0" smtClean="0"/>
              <a:t>Intensity of light </a:t>
            </a:r>
            <a:endParaRPr lang="en-US" sz="2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19200"/>
            <a:ext cx="8994193" cy="1631216"/>
          </a:xfrm>
          <a:prstGeom prst="rect">
            <a:avLst/>
          </a:prstGeom>
          <a:noFill/>
        </p:spPr>
        <p:txBody>
          <a:bodyPr wrap="none" rtlCol="0">
            <a:spAutoFit/>
          </a:bodyPr>
          <a:lstStyle/>
          <a:p>
            <a:r>
              <a:rPr lang="en-US" sz="2000" b="1" dirty="0" smtClean="0"/>
              <a:t>The absorption spectrum</a:t>
            </a:r>
          </a:p>
          <a:p>
            <a:r>
              <a:rPr lang="en-US" sz="2000" dirty="0" smtClean="0"/>
              <a:t>    A graph between absorbance of the analyte versus the change in the wavelength.</a:t>
            </a:r>
          </a:p>
          <a:p>
            <a:r>
              <a:rPr lang="en-US" sz="2000" dirty="0" smtClean="0"/>
              <a:t>from </a:t>
            </a:r>
            <a:r>
              <a:rPr lang="en-US" sz="2000" b="1" dirty="0" smtClean="0"/>
              <a:t>absorption spectrum</a:t>
            </a:r>
            <a:r>
              <a:rPr lang="en-US" sz="2000" dirty="0" smtClean="0"/>
              <a:t> we find the wavelength with the highest absorbance,</a:t>
            </a:r>
          </a:p>
          <a:p>
            <a:r>
              <a:rPr lang="en-US" sz="2000" dirty="0" smtClean="0"/>
              <a:t> the wavelength of the absorption peak (</a:t>
            </a:r>
            <a:r>
              <a:rPr lang="en-US" sz="2000" b="1" dirty="0" smtClean="0"/>
              <a:t>λ</a:t>
            </a:r>
            <a:r>
              <a:rPr lang="en-US" sz="2000" b="1" baseline="-25000" dirty="0" smtClean="0"/>
              <a:t>max</a:t>
            </a:r>
            <a:r>
              <a:rPr lang="en-US" sz="2000" dirty="0" smtClean="0"/>
              <a:t>),</a:t>
            </a:r>
          </a:p>
          <a:p>
            <a:r>
              <a:rPr lang="en-US" sz="2000" dirty="0" smtClean="0"/>
              <a:t> at this wavelength the spectrophotometric method is most sensitive for the analyte.</a:t>
            </a:r>
            <a:endParaRPr lang="en-US" sz="2000" dirty="0"/>
          </a:p>
        </p:txBody>
      </p:sp>
      <p:sp>
        <p:nvSpPr>
          <p:cNvPr id="6" name="TextBox 5"/>
          <p:cNvSpPr txBox="1"/>
          <p:nvPr/>
        </p:nvSpPr>
        <p:spPr>
          <a:xfrm>
            <a:off x="105307" y="457200"/>
            <a:ext cx="9038693" cy="707886"/>
          </a:xfrm>
          <a:prstGeom prst="rect">
            <a:avLst/>
          </a:prstGeom>
          <a:noFill/>
        </p:spPr>
        <p:txBody>
          <a:bodyPr wrap="none" rtlCol="0">
            <a:spAutoFit/>
          </a:bodyPr>
          <a:lstStyle/>
          <a:p>
            <a:r>
              <a:rPr lang="en-US" sz="2000" dirty="0" smtClean="0"/>
              <a:t>The </a:t>
            </a:r>
            <a:r>
              <a:rPr lang="en-US" sz="2000" b="1" dirty="0" smtClean="0"/>
              <a:t>blank solution</a:t>
            </a:r>
          </a:p>
          <a:p>
            <a:r>
              <a:rPr lang="en-US" sz="2000" dirty="0" smtClean="0"/>
              <a:t>Solution contains all of the components of the original sample except for the analyte.</a:t>
            </a:r>
            <a:endParaRPr lang="en-US" sz="2000" dirty="0"/>
          </a:p>
        </p:txBody>
      </p:sp>
      <p:pic>
        <p:nvPicPr>
          <p:cNvPr id="9" name="Picture 3"/>
          <p:cNvPicPr>
            <a:picLocks noChangeAspect="1" noChangeArrowheads="1"/>
          </p:cNvPicPr>
          <p:nvPr/>
        </p:nvPicPr>
        <p:blipFill>
          <a:blip r:embed="rId2" cstate="print"/>
          <a:srcRect/>
          <a:stretch>
            <a:fillRect/>
          </a:stretch>
        </p:blipFill>
        <p:spPr bwMode="auto">
          <a:xfrm>
            <a:off x="1066800" y="3166403"/>
            <a:ext cx="6096000" cy="2743200"/>
          </a:xfrm>
          <a:prstGeom prst="rect">
            <a:avLst/>
          </a:prstGeom>
          <a:noFill/>
          <a:ln w="9525">
            <a:noFill/>
            <a:miter lim="800000"/>
            <a:headEnd/>
            <a:tailEnd/>
          </a:ln>
        </p:spPr>
      </p:pic>
      <p:sp>
        <p:nvSpPr>
          <p:cNvPr id="10" name="Text Box 5"/>
          <p:cNvSpPr txBox="1">
            <a:spLocks noChangeArrowheads="1"/>
          </p:cNvSpPr>
          <p:nvPr/>
        </p:nvSpPr>
        <p:spPr bwMode="auto">
          <a:xfrm>
            <a:off x="4572000" y="5181600"/>
            <a:ext cx="1828800" cy="304800"/>
          </a:xfrm>
          <a:prstGeom prst="rect">
            <a:avLst/>
          </a:prstGeom>
          <a:noFill/>
          <a:ln w="9525">
            <a:noFill/>
            <a:miter lim="800000"/>
            <a:headEnd/>
            <a:tailEnd/>
          </a:ln>
        </p:spPr>
        <p:txBody>
          <a:bodyPr>
            <a:spAutoFit/>
          </a:bodyPr>
          <a:lstStyle/>
          <a:p>
            <a:pPr>
              <a:spcBef>
                <a:spcPct val="50000"/>
              </a:spcBef>
            </a:pPr>
            <a:r>
              <a:rPr lang="en-US" altLang="en-US" sz="1400" dirty="0">
                <a:sym typeface="Symbol" pitchFamily="18" charset="2"/>
              </a:rPr>
              <a:t></a:t>
            </a:r>
            <a:r>
              <a:rPr lang="en-US" altLang="en-US" sz="1400" baseline="-25000" dirty="0">
                <a:sym typeface="Symbol" pitchFamily="18" charset="2"/>
              </a:rPr>
              <a:t>max </a:t>
            </a:r>
            <a:r>
              <a:rPr lang="en-US" altLang="en-US" sz="1400" dirty="0">
                <a:sym typeface="Symbol" pitchFamily="18" charset="2"/>
              </a:rPr>
              <a:t>= 562 nm</a:t>
            </a:r>
          </a:p>
        </p:txBody>
      </p:sp>
      <p:cxnSp>
        <p:nvCxnSpPr>
          <p:cNvPr id="12" name="Straight Arrow Connector 11"/>
          <p:cNvCxnSpPr/>
          <p:nvPr/>
        </p:nvCxnSpPr>
        <p:spPr>
          <a:xfrm>
            <a:off x="5105400" y="3352800"/>
            <a:ext cx="0" cy="2209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 Box 7"/>
          <p:cNvSpPr txBox="1">
            <a:spLocks noChangeArrowheads="1"/>
          </p:cNvSpPr>
          <p:nvPr/>
        </p:nvSpPr>
        <p:spPr bwMode="auto">
          <a:xfrm>
            <a:off x="5791200" y="3352800"/>
            <a:ext cx="2438400" cy="307777"/>
          </a:xfrm>
          <a:prstGeom prst="rect">
            <a:avLst/>
          </a:prstGeom>
          <a:noFill/>
          <a:ln w="9525">
            <a:noFill/>
            <a:miter lim="800000"/>
            <a:headEnd/>
            <a:tailEnd/>
          </a:ln>
        </p:spPr>
        <p:txBody>
          <a:bodyPr wrap="square">
            <a:spAutoFit/>
          </a:bodyPr>
          <a:lstStyle/>
          <a:p>
            <a:pPr algn="ctr">
              <a:spcBef>
                <a:spcPct val="50000"/>
              </a:spcBef>
            </a:pPr>
            <a:r>
              <a:rPr lang="en-US" altLang="en-US" sz="1400" dirty="0"/>
              <a:t>(</a:t>
            </a:r>
            <a:r>
              <a:rPr lang="en-US" altLang="en-US" sz="1400" dirty="0" err="1"/>
              <a:t>ferrozine</a:t>
            </a:r>
            <a:r>
              <a:rPr lang="en-US" altLang="en-US" sz="1400" dirty="0"/>
              <a:t>)</a:t>
            </a:r>
            <a:r>
              <a:rPr lang="en-US" altLang="en-US" sz="1400" baseline="-25000" dirty="0"/>
              <a:t>3</a:t>
            </a:r>
            <a:r>
              <a:rPr lang="en-US" altLang="en-US" sz="1400" dirty="0"/>
              <a:t>Fe(II</a:t>
            </a:r>
            <a:r>
              <a:rPr lang="en-US" altLang="en-US" sz="1400"/>
              <a:t>) </a:t>
            </a:r>
            <a:r>
              <a:rPr lang="en-US" altLang="en-US" sz="1400" smtClean="0"/>
              <a:t> complex</a:t>
            </a:r>
            <a:endParaRPr lang="en-US"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600200"/>
            <a:ext cx="8228856" cy="400110"/>
          </a:xfrm>
          <a:prstGeom prst="rect">
            <a:avLst/>
          </a:prstGeom>
          <a:noFill/>
        </p:spPr>
        <p:txBody>
          <a:bodyPr wrap="none" rtlCol="0">
            <a:spAutoFit/>
          </a:bodyPr>
          <a:lstStyle/>
          <a:p>
            <a:r>
              <a:rPr lang="en-US" sz="2000" dirty="0" smtClean="0"/>
              <a:t>From calibration curve, can be used to find the concentration of an unknown.</a:t>
            </a:r>
          </a:p>
        </p:txBody>
      </p:sp>
      <p:sp>
        <p:nvSpPr>
          <p:cNvPr id="6" name="TextBox 5"/>
          <p:cNvSpPr txBox="1"/>
          <p:nvPr/>
        </p:nvSpPr>
        <p:spPr>
          <a:xfrm>
            <a:off x="0" y="381000"/>
            <a:ext cx="8821582" cy="1015663"/>
          </a:xfrm>
          <a:prstGeom prst="rect">
            <a:avLst/>
          </a:prstGeom>
          <a:noFill/>
        </p:spPr>
        <p:txBody>
          <a:bodyPr wrap="none" rtlCol="0">
            <a:spAutoFit/>
          </a:bodyPr>
          <a:lstStyle/>
          <a:p>
            <a:r>
              <a:rPr lang="en-US" sz="2000" b="1" dirty="0" smtClean="0"/>
              <a:t>The calibration curve</a:t>
            </a:r>
          </a:p>
          <a:p>
            <a:r>
              <a:rPr lang="en-US" sz="2000" dirty="0" smtClean="0"/>
              <a:t>    A graph between absorbance versus analyte concentration in standard solutions,</a:t>
            </a:r>
          </a:p>
          <a:p>
            <a:r>
              <a:rPr lang="en-US" sz="2000" dirty="0" smtClean="0"/>
              <a:t>     at the wavelength of the absorption peak (</a:t>
            </a:r>
            <a:r>
              <a:rPr lang="en-US" sz="2000" b="1" dirty="0" smtClean="0"/>
              <a:t>λ</a:t>
            </a:r>
            <a:r>
              <a:rPr lang="en-US" sz="2000" b="1" baseline="-25000" dirty="0" smtClean="0"/>
              <a:t>max</a:t>
            </a:r>
            <a:r>
              <a:rPr lang="en-US" sz="2000" dirty="0" smtClean="0"/>
              <a:t>).</a:t>
            </a:r>
            <a:endParaRPr lang="en-US" sz="2000" dirty="0"/>
          </a:p>
        </p:txBody>
      </p:sp>
      <p:pic>
        <p:nvPicPr>
          <p:cNvPr id="7" name="Picture 6"/>
          <p:cNvPicPr/>
          <p:nvPr/>
        </p:nvPicPr>
        <p:blipFill>
          <a:blip r:embed="rId2" cstate="print"/>
          <a:srcRect/>
          <a:stretch>
            <a:fillRect/>
          </a:stretch>
        </p:blipFill>
        <p:spPr bwMode="auto">
          <a:xfrm>
            <a:off x="1676401" y="2455227"/>
            <a:ext cx="5791200" cy="24977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1889</Words>
  <Application>Microsoft Office PowerPoint</Application>
  <PresentationFormat>On-screen Show (4:3)</PresentationFormat>
  <Paragraphs>266</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Dr.Ali</dc:creator>
  <cp:lastModifiedBy>Dr.Ali</cp:lastModifiedBy>
  <cp:revision>1</cp:revision>
  <dcterms:created xsi:type="dcterms:W3CDTF">2017-02-20T20:33:42Z</dcterms:created>
  <dcterms:modified xsi:type="dcterms:W3CDTF">2017-02-20T20:40:46Z</dcterms:modified>
</cp:coreProperties>
</file>