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D7E206-8052-4A4B-B25A-3155B77311D2}"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D7E206-8052-4A4B-B25A-3155B77311D2}"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D7E206-8052-4A4B-B25A-3155B77311D2}"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D7E206-8052-4A4B-B25A-3155B77311D2}"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D7E206-8052-4A4B-B25A-3155B77311D2}"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D7E206-8052-4A4B-B25A-3155B77311D2}"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D7E206-8052-4A4B-B25A-3155B77311D2}" type="datetimeFigureOut">
              <a:rPr lang="en-US" smtClean="0"/>
              <a:t>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D7E206-8052-4A4B-B25A-3155B77311D2}" type="datetimeFigureOut">
              <a:rPr lang="en-US" smtClean="0"/>
              <a:t>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7E206-8052-4A4B-B25A-3155B77311D2}" type="datetimeFigureOut">
              <a:rPr lang="en-US" smtClean="0"/>
              <a:t>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D7E206-8052-4A4B-B25A-3155B77311D2}"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D7E206-8052-4A4B-B25A-3155B77311D2}"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A5CD9-08ED-4C2F-929D-645A6C5A3D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7E206-8052-4A4B-B25A-3155B77311D2}" type="datetimeFigureOut">
              <a:rPr lang="en-US" smtClean="0"/>
              <a:t>2/20/2017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A5CD9-08ED-4C2F-929D-645A6C5A3D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slide" Target="slide19.xml"/><Relationship Id="rId5" Type="http://schemas.openxmlformats.org/officeDocument/2006/relationships/slide" Target="slide21.xml"/><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www.chem.ucla.edu/~webspectr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9600"/>
            <a:ext cx="4136069" cy="584775"/>
          </a:xfrm>
          <a:prstGeom prst="rect">
            <a:avLst/>
          </a:prstGeom>
          <a:noFill/>
        </p:spPr>
        <p:txBody>
          <a:bodyPr wrap="none" rtlCol="0">
            <a:spAutoFit/>
          </a:bodyPr>
          <a:lstStyle/>
          <a:p>
            <a:r>
              <a:rPr lang="en-US" sz="3200" b="1" dirty="0" smtClean="0">
                <a:latin typeface="Simplified Arabic" pitchFamily="18" charset="-78"/>
                <a:cs typeface="Simplified Arabic" pitchFamily="18" charset="-78"/>
              </a:rPr>
              <a:t>Infrared Spectroscopy</a:t>
            </a:r>
            <a:endParaRPr lang="en-US" sz="3200" dirty="0" smtClean="0">
              <a:latin typeface="Simplified Arabic" pitchFamily="18" charset="-78"/>
              <a:cs typeface="Simplified Arabic" pitchFamily="18" charset="-78"/>
            </a:endParaRPr>
          </a:p>
        </p:txBody>
      </p:sp>
      <p:sp>
        <p:nvSpPr>
          <p:cNvPr id="5" name="TextBox 4"/>
          <p:cNvSpPr txBox="1"/>
          <p:nvPr/>
        </p:nvSpPr>
        <p:spPr>
          <a:xfrm>
            <a:off x="304801" y="1752600"/>
            <a:ext cx="8839199" cy="2246769"/>
          </a:xfrm>
          <a:prstGeom prst="rect">
            <a:avLst/>
          </a:prstGeom>
          <a:noFill/>
        </p:spPr>
        <p:txBody>
          <a:bodyPr wrap="square" rtlCol="0">
            <a:spAutoFit/>
          </a:bodyPr>
          <a:lstStyle/>
          <a:p>
            <a:pPr algn="just"/>
            <a:r>
              <a:rPr lang="en-US" sz="2000" b="1" dirty="0" smtClean="0">
                <a:latin typeface="Simplified Arabic" pitchFamily="18" charset="-78"/>
                <a:cs typeface="Simplified Arabic" pitchFamily="18" charset="-78"/>
              </a:rPr>
              <a:t>Infrared absorption spectra </a:t>
            </a:r>
            <a:r>
              <a:rPr lang="en-US" sz="2000" dirty="0" smtClean="0">
                <a:latin typeface="Simplified Arabic" pitchFamily="18" charset="-78"/>
                <a:cs typeface="Simplified Arabic" pitchFamily="18" charset="-78"/>
              </a:rPr>
              <a:t>are due to changes in vibration energy accompanied by changes in rotation energy, broadly speaking, the range in the electromagnetic spectrum that extends from </a:t>
            </a:r>
            <a:r>
              <a:rPr lang="en-US" sz="2000" b="1" dirty="0" smtClean="0">
                <a:latin typeface="Simplified Arabic" pitchFamily="18" charset="-78"/>
                <a:cs typeface="Simplified Arabic" pitchFamily="18" charset="-78"/>
              </a:rPr>
              <a:t>(0.8 -200 µm)</a:t>
            </a:r>
            <a:r>
              <a:rPr lang="en-US" sz="2000" dirty="0" smtClean="0">
                <a:latin typeface="Simplified Arabic" pitchFamily="18" charset="-78"/>
                <a:cs typeface="Simplified Arabic" pitchFamily="18" charset="-78"/>
              </a:rPr>
              <a:t> is referred to as the infrared region.  </a:t>
            </a:r>
          </a:p>
          <a:p>
            <a:pPr algn="just"/>
            <a:r>
              <a:rPr lang="en-US" sz="2000" dirty="0" smtClean="0">
                <a:latin typeface="Simplified Arabic" pitchFamily="18" charset="-78"/>
                <a:cs typeface="Simplified Arabic" pitchFamily="18" charset="-78"/>
              </a:rPr>
              <a:t>   In usual practice, however, either the </a:t>
            </a:r>
            <a:r>
              <a:rPr lang="en-US" sz="2000" b="1" dirty="0" smtClean="0">
                <a:latin typeface="Simplified Arabic" pitchFamily="18" charset="-78"/>
                <a:cs typeface="Simplified Arabic" pitchFamily="18" charset="-78"/>
              </a:rPr>
              <a:t>wavelength (</a:t>
            </a:r>
            <a:r>
              <a:rPr lang="en-US" sz="2000" b="1" dirty="0" smtClean="0">
                <a:latin typeface="Simplified Arabic" pitchFamily="18" charset="-78"/>
                <a:cs typeface="Simplified Arabic" pitchFamily="18" charset="-78"/>
                <a:sym typeface="Symbol"/>
              </a:rPr>
              <a:t></a:t>
            </a:r>
            <a:r>
              <a:rPr lang="en-US" sz="2000" b="1" dirty="0" smtClean="0">
                <a:latin typeface="Simplified Arabic" pitchFamily="18" charset="-78"/>
                <a:cs typeface="Simplified Arabic" pitchFamily="18" charset="-78"/>
              </a:rPr>
              <a:t>)</a:t>
            </a:r>
            <a:r>
              <a:rPr lang="en-US" sz="2000" dirty="0" smtClean="0">
                <a:latin typeface="Simplified Arabic" pitchFamily="18" charset="-78"/>
                <a:cs typeface="Simplified Arabic" pitchFamily="18" charset="-78"/>
              </a:rPr>
              <a:t> or the </a:t>
            </a:r>
            <a:r>
              <a:rPr lang="en-US" sz="2000" b="1" dirty="0" smtClean="0">
                <a:latin typeface="Simplified Arabic" pitchFamily="18" charset="-78"/>
                <a:cs typeface="Simplified Arabic" pitchFamily="18" charset="-78"/>
              </a:rPr>
              <a:t>wavenumber (ΰ=cm</a:t>
            </a:r>
            <a:r>
              <a:rPr lang="en-US" sz="2000" b="1" baseline="30000" dirty="0" smtClean="0">
                <a:latin typeface="Simplified Arabic" pitchFamily="18" charset="-78"/>
                <a:cs typeface="Simplified Arabic" pitchFamily="18" charset="-78"/>
              </a:rPr>
              <a:t>–1</a:t>
            </a:r>
            <a:r>
              <a:rPr lang="en-US" sz="2000" b="1" dirty="0" smtClean="0">
                <a:latin typeface="Simplified Arabic" pitchFamily="18" charset="-78"/>
                <a:cs typeface="Simplified Arabic" pitchFamily="18" charset="-78"/>
              </a:rPr>
              <a:t>)</a:t>
            </a:r>
            <a:r>
              <a:rPr lang="en-US" sz="2000" dirty="0" smtClean="0">
                <a:latin typeface="Simplified Arabic" pitchFamily="18" charset="-78"/>
                <a:cs typeface="Simplified Arabic" pitchFamily="18" charset="-78"/>
              </a:rPr>
              <a:t> is employed to measure the position of a given infrared absorption, more precisely, the infrared regions may be categorized into </a:t>
            </a:r>
            <a:r>
              <a:rPr lang="en-US" sz="2000" b="1" dirty="0" smtClean="0">
                <a:latin typeface="Simplified Arabic" pitchFamily="18" charset="-78"/>
                <a:cs typeface="Simplified Arabic" pitchFamily="18" charset="-78"/>
              </a:rPr>
              <a:t>three </a:t>
            </a:r>
            <a:r>
              <a:rPr lang="en-US" sz="2000" dirty="0" smtClean="0">
                <a:latin typeface="Simplified Arabic" pitchFamily="18" charset="-78"/>
                <a:cs typeface="Simplified Arabic" pitchFamily="18" charset="-78"/>
              </a:rPr>
              <a:t>distinct zones based on their respective wavenumber and wavelength as stated below:</a:t>
            </a:r>
            <a:endParaRPr lang="en-US" sz="2000" dirty="0">
              <a:latin typeface="Simplified Arabic" pitchFamily="18" charset="-78"/>
              <a:cs typeface="Simplified Arabic" pitchFamily="18" charset="-78"/>
            </a:endParaRPr>
          </a:p>
        </p:txBody>
      </p:sp>
      <p:graphicFrame>
        <p:nvGraphicFramePr>
          <p:cNvPr id="6" name="Table 5"/>
          <p:cNvGraphicFramePr>
            <a:graphicFrameLocks noGrp="1"/>
          </p:cNvGraphicFramePr>
          <p:nvPr/>
        </p:nvGraphicFramePr>
        <p:xfrm>
          <a:off x="1143000" y="4495800"/>
          <a:ext cx="7315202" cy="1483360"/>
        </p:xfrm>
        <a:graphic>
          <a:graphicData uri="http://schemas.openxmlformats.org/drawingml/2006/table">
            <a:tbl>
              <a:tblPr firstRow="1" bandRow="1">
                <a:tableStyleId>{5C22544A-7EE6-4342-B048-85BDC9FD1C3A}</a:tableStyleId>
              </a:tblPr>
              <a:tblGrid>
                <a:gridCol w="822961"/>
                <a:gridCol w="1920241"/>
                <a:gridCol w="2235200"/>
                <a:gridCol w="2336800"/>
              </a:tblGrid>
              <a:tr h="370840">
                <a:tc>
                  <a:txBody>
                    <a:bodyPr/>
                    <a:lstStyle/>
                    <a:p>
                      <a:pPr marL="0" marR="0" algn="just">
                        <a:lnSpc>
                          <a:spcPct val="115000"/>
                        </a:lnSpc>
                        <a:spcBef>
                          <a:spcPts val="0"/>
                        </a:spcBef>
                        <a:spcAft>
                          <a:spcPts val="0"/>
                        </a:spcAft>
                      </a:pPr>
                      <a:r>
                        <a:rPr lang="en-US" sz="1800" b="1" dirty="0">
                          <a:latin typeface="Times New Roman"/>
                          <a:ea typeface="Calibri"/>
                          <a:cs typeface="Arial"/>
                        </a:rPr>
                        <a:t>S. No.</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Region</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dirty="0">
                          <a:latin typeface="Times New Roman"/>
                          <a:ea typeface="Calibri"/>
                          <a:cs typeface="Arial"/>
                        </a:rPr>
                        <a:t>Wavenumber(cm</a:t>
                      </a:r>
                      <a:r>
                        <a:rPr lang="en-US" sz="1800" b="1" baseline="30000" dirty="0">
                          <a:latin typeface="Times New Roman"/>
                          <a:ea typeface="Calibri"/>
                          <a:cs typeface="Arial"/>
                        </a:rPr>
                        <a:t>-1</a:t>
                      </a:r>
                      <a:r>
                        <a:rPr lang="en-US" sz="1800" b="1" dirty="0">
                          <a:latin typeface="Times New Roman"/>
                          <a:ea typeface="Calibri"/>
                          <a:cs typeface="Arial"/>
                        </a:rPr>
                        <a:t>)</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Wavelength(µm)</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800" b="1">
                          <a:latin typeface="Times New Roman"/>
                          <a:ea typeface="Calibri"/>
                          <a:cs typeface="Arial"/>
                        </a:rPr>
                        <a:t>1.</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Near I.R. </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dirty="0">
                          <a:latin typeface="Times New Roman"/>
                          <a:ea typeface="Calibri"/>
                          <a:cs typeface="Arial"/>
                        </a:rPr>
                        <a:t>12500-4000</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0.8-2.5</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800" b="1">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Ordinary I.R.</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dirty="0">
                          <a:latin typeface="Times New Roman"/>
                          <a:ea typeface="Calibri"/>
                          <a:cs typeface="Arial"/>
                        </a:rPr>
                        <a:t>4000-667</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2.5-15</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800" b="1">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Far I.R. </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a:latin typeface="Times New Roman"/>
                          <a:ea typeface="Calibri"/>
                          <a:cs typeface="Arial"/>
                        </a:rPr>
                        <a:t>667-50</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800" b="1" dirty="0">
                          <a:latin typeface="Times New Roman"/>
                          <a:ea typeface="Calibri"/>
                          <a:cs typeface="Arial"/>
                        </a:rPr>
                        <a:t>15-200</a:t>
                      </a:r>
                      <a:endParaRPr lang="en-US" sz="1400"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584200" y="4122738"/>
            <a:ext cx="8191500" cy="398462"/>
          </a:xfrm>
          <a:prstGeom prst="rect">
            <a:avLst/>
          </a:prstGeom>
          <a:noFill/>
          <a:ln w="9525">
            <a:noFill/>
            <a:miter lim="800000"/>
            <a:headEnd/>
            <a:tailEnd/>
          </a:ln>
          <a:effectLst/>
        </p:spPr>
        <p:txBody>
          <a:bodyPr>
            <a:spAutoFit/>
          </a:bodyPr>
          <a:lstStyle/>
          <a:p>
            <a:pPr>
              <a:spcAft>
                <a:spcPct val="25000"/>
              </a:spcAft>
            </a:pPr>
            <a:r>
              <a:rPr lang="en-GB" altLang="en-US" sz="1600" b="1">
                <a:latin typeface="Arial" charset="0"/>
              </a:rPr>
              <a:t>A bond will absorb radiation of a frequency similar to its vibration(s)</a:t>
            </a:r>
          </a:p>
        </p:txBody>
      </p:sp>
      <p:sp>
        <p:nvSpPr>
          <p:cNvPr id="14339"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4340"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4341"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4342"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4343" name="Text Box 7"/>
          <p:cNvSpPr txBox="1">
            <a:spLocks noChangeArrowheads="1"/>
          </p:cNvSpPr>
          <p:nvPr/>
        </p:nvSpPr>
        <p:spPr bwMode="auto">
          <a:xfrm>
            <a:off x="1447800" y="241300"/>
            <a:ext cx="6248400" cy="696913"/>
          </a:xfrm>
          <a:prstGeom prst="rect">
            <a:avLst/>
          </a:prstGeom>
          <a:noFill/>
          <a:ln w="9525">
            <a:noFill/>
            <a:miter lim="800000"/>
            <a:headEnd/>
            <a:tailEnd/>
          </a:ln>
          <a:effectLst/>
        </p:spPr>
        <p:txBody>
          <a:bodyPr>
            <a:spAutoFit/>
          </a:bodyPr>
          <a:lstStyle/>
          <a:p>
            <a:pPr>
              <a:spcBef>
                <a:spcPct val="50000"/>
              </a:spcBef>
            </a:pPr>
            <a:r>
              <a:rPr lang="en-GB" altLang="en-US" sz="2000" b="1">
                <a:solidFill>
                  <a:srgbClr val="000066"/>
                </a:solidFill>
                <a:latin typeface="Arial" charset="0"/>
              </a:rPr>
              <a:t>The Infra-red Spectrophotometer</a:t>
            </a:r>
          </a:p>
          <a:p>
            <a:pPr>
              <a:spcAft>
                <a:spcPts val="200"/>
              </a:spcAft>
            </a:pPr>
            <a:endParaRPr lang="en-US" altLang="en-US" sz="1800" b="1">
              <a:solidFill>
                <a:srgbClr val="000066"/>
              </a:solidFill>
              <a:latin typeface="Arial" charset="0"/>
            </a:endParaRPr>
          </a:p>
        </p:txBody>
      </p:sp>
      <p:pic>
        <p:nvPicPr>
          <p:cNvPr id="14344" name="Picture 8" descr="irphotomg"/>
          <p:cNvPicPr>
            <a:picLocks noChangeAspect="1" noChangeArrowheads="1"/>
          </p:cNvPicPr>
          <p:nvPr/>
        </p:nvPicPr>
        <p:blipFill>
          <a:blip r:embed="rId2" cstate="print"/>
          <a:srcRect/>
          <a:stretch>
            <a:fillRect/>
          </a:stretch>
        </p:blipFill>
        <p:spPr bwMode="auto">
          <a:xfrm>
            <a:off x="741363" y="1155700"/>
            <a:ext cx="7678737" cy="2622550"/>
          </a:xfrm>
          <a:prstGeom prst="rect">
            <a:avLst/>
          </a:prstGeom>
          <a:noFill/>
          <a:ln w="9525">
            <a:noFill/>
            <a:miter lim="800000"/>
            <a:headEnd/>
            <a:tailEnd/>
          </a:ln>
        </p:spPr>
      </p:pic>
      <p:pic>
        <p:nvPicPr>
          <p:cNvPr id="14345" name="Picture 9" descr="IRag1"/>
          <p:cNvPicPr>
            <a:picLocks noChangeAspect="1" noChangeArrowheads="1" noCrop="1"/>
          </p:cNvPicPr>
          <p:nvPr/>
        </p:nvPicPr>
        <p:blipFill>
          <a:blip r:embed="rId3" cstate="print"/>
          <a:srcRect/>
          <a:stretch>
            <a:fillRect/>
          </a:stretch>
        </p:blipFill>
        <p:spPr bwMode="auto">
          <a:xfrm>
            <a:off x="1825625" y="4689475"/>
            <a:ext cx="2136775" cy="1368425"/>
          </a:xfrm>
          <a:prstGeom prst="rect">
            <a:avLst/>
          </a:prstGeom>
          <a:noFill/>
          <a:ln w="9525">
            <a:noFill/>
            <a:miter lim="800000"/>
            <a:headEnd/>
            <a:tailEnd/>
          </a:ln>
        </p:spPr>
      </p:pic>
      <p:pic>
        <p:nvPicPr>
          <p:cNvPr id="14346" name="Picture 10" descr="IRag1fast"/>
          <p:cNvPicPr>
            <a:picLocks noChangeAspect="1" noChangeArrowheads="1" noCrop="1"/>
          </p:cNvPicPr>
          <p:nvPr/>
        </p:nvPicPr>
        <p:blipFill>
          <a:blip r:embed="rId4" cstate="print"/>
          <a:srcRect/>
          <a:stretch>
            <a:fillRect/>
          </a:stretch>
        </p:blipFill>
        <p:spPr bwMode="auto">
          <a:xfrm>
            <a:off x="5302250" y="4689475"/>
            <a:ext cx="2162175" cy="1384300"/>
          </a:xfrm>
          <a:prstGeom prst="rect">
            <a:avLst/>
          </a:prstGeom>
          <a:noFill/>
          <a:ln w="9525">
            <a:noFill/>
            <a:miter lim="800000"/>
            <a:headEnd/>
            <a:tailEnd/>
          </a:ln>
        </p:spPr>
      </p:pic>
      <p:sp>
        <p:nvSpPr>
          <p:cNvPr id="14347" name="Text Box 11"/>
          <p:cNvSpPr txBox="1">
            <a:spLocks noChangeArrowheads="1"/>
          </p:cNvSpPr>
          <p:nvPr/>
        </p:nvSpPr>
        <p:spPr bwMode="auto">
          <a:xfrm>
            <a:off x="1939925" y="6240463"/>
            <a:ext cx="1855788" cy="398462"/>
          </a:xfrm>
          <a:prstGeom prst="rect">
            <a:avLst/>
          </a:prstGeom>
          <a:noFill/>
          <a:ln w="9525">
            <a:noFill/>
            <a:miter lim="800000"/>
            <a:headEnd/>
            <a:tailEnd/>
          </a:ln>
          <a:effectLst/>
        </p:spPr>
        <p:txBody>
          <a:bodyPr>
            <a:spAutoFit/>
          </a:bodyPr>
          <a:lstStyle/>
          <a:p>
            <a:pPr>
              <a:spcAft>
                <a:spcPct val="25000"/>
              </a:spcAft>
            </a:pPr>
            <a:r>
              <a:rPr lang="en-GB" altLang="en-US" sz="1600" b="1">
                <a:latin typeface="Arial" charset="0"/>
              </a:rPr>
              <a:t>normal vibration</a:t>
            </a:r>
          </a:p>
        </p:txBody>
      </p:sp>
      <p:sp>
        <p:nvSpPr>
          <p:cNvPr id="14348" name="Text Box 12"/>
          <p:cNvSpPr txBox="1">
            <a:spLocks noChangeArrowheads="1"/>
          </p:cNvSpPr>
          <p:nvPr/>
        </p:nvSpPr>
        <p:spPr bwMode="auto">
          <a:xfrm>
            <a:off x="4708525" y="6240463"/>
            <a:ext cx="3470275" cy="398462"/>
          </a:xfrm>
          <a:prstGeom prst="rect">
            <a:avLst/>
          </a:prstGeom>
          <a:noFill/>
          <a:ln w="9525">
            <a:noFill/>
            <a:miter lim="800000"/>
            <a:headEnd/>
            <a:tailEnd/>
          </a:ln>
          <a:effectLst/>
        </p:spPr>
        <p:txBody>
          <a:bodyPr>
            <a:spAutoFit/>
          </a:bodyPr>
          <a:lstStyle/>
          <a:p>
            <a:pPr>
              <a:spcAft>
                <a:spcPct val="25000"/>
              </a:spcAft>
            </a:pPr>
            <a:r>
              <a:rPr lang="en-GB" altLang="en-US" sz="1600" b="1">
                <a:latin typeface="Arial" charset="0"/>
              </a:rPr>
              <a:t>vibration having absorbed energy</a:t>
            </a:r>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31800" y="1158875"/>
            <a:ext cx="3752850" cy="915988"/>
          </a:xfrm>
          <a:prstGeom prst="rect">
            <a:avLst/>
          </a:prstGeom>
          <a:noFill/>
          <a:ln w="9525">
            <a:noFill/>
            <a:miter lim="800000"/>
            <a:headEnd/>
            <a:tailEnd/>
          </a:ln>
          <a:effectLst/>
        </p:spPr>
        <p:txBody>
          <a:bodyPr>
            <a:spAutoFit/>
          </a:bodyPr>
          <a:lstStyle/>
          <a:p>
            <a:pPr algn="l"/>
            <a:r>
              <a:rPr lang="en-GB" altLang="en-US" sz="1800" b="1">
                <a:solidFill>
                  <a:srgbClr val="CC3300"/>
                </a:solidFill>
                <a:latin typeface="Arial" charset="0"/>
              </a:rPr>
              <a:t>IDENTIFICATION OF PARTICULAR BONDS</a:t>
            </a:r>
          </a:p>
          <a:p>
            <a:pPr algn="l"/>
            <a:r>
              <a:rPr lang="en-GB" altLang="en-US" sz="1800" b="1">
                <a:solidFill>
                  <a:srgbClr val="CC3300"/>
                </a:solidFill>
                <a:latin typeface="Arial" charset="0"/>
              </a:rPr>
              <a:t>IN A MOLECULE</a:t>
            </a:r>
            <a:endParaRPr lang="en-GB" altLang="en-US" sz="1800" b="1">
              <a:latin typeface="Arial" charset="0"/>
            </a:endParaRPr>
          </a:p>
        </p:txBody>
      </p:sp>
      <p:sp>
        <p:nvSpPr>
          <p:cNvPr id="15363"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5364"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5365"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5366"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5367" name="Text Box 8"/>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lgn="ctr">
              <a:spcBef>
                <a:spcPct val="50000"/>
              </a:spcBef>
            </a:pPr>
            <a:r>
              <a:rPr lang="en-US" altLang="en-US" sz="2000" b="1" dirty="0">
                <a:solidFill>
                  <a:srgbClr val="000066"/>
                </a:solidFill>
                <a:latin typeface="Arial" charset="0"/>
              </a:rPr>
              <a:t>INFRA RED SPECTRA - </a:t>
            </a:r>
            <a:r>
              <a:rPr lang="en-US" altLang="en-US" sz="2000" b="1" dirty="0">
                <a:solidFill>
                  <a:srgbClr val="CC3300"/>
                </a:solidFill>
                <a:latin typeface="Arial" charset="0"/>
              </a:rPr>
              <a:t>USES</a:t>
            </a:r>
            <a:endParaRPr lang="en-US" altLang="en-US" sz="2000" b="1" dirty="0">
              <a:solidFill>
                <a:srgbClr val="000066"/>
              </a:solidFill>
              <a:latin typeface="Arial" charset="0"/>
            </a:endParaRPr>
          </a:p>
        </p:txBody>
      </p:sp>
      <p:sp>
        <p:nvSpPr>
          <p:cNvPr id="15368" name="Text Box 9"/>
          <p:cNvSpPr txBox="1">
            <a:spLocks noChangeArrowheads="1"/>
          </p:cNvSpPr>
          <p:nvPr/>
        </p:nvSpPr>
        <p:spPr bwMode="auto">
          <a:xfrm>
            <a:off x="4752975" y="1158875"/>
            <a:ext cx="4111625" cy="1465263"/>
          </a:xfrm>
          <a:prstGeom prst="rect">
            <a:avLst/>
          </a:prstGeom>
          <a:noFill/>
          <a:ln w="9525">
            <a:noFill/>
            <a:miter lim="800000"/>
            <a:headEnd/>
            <a:tailEnd/>
          </a:ln>
          <a:effectLst/>
        </p:spPr>
        <p:txBody>
          <a:bodyPr>
            <a:spAutoFit/>
          </a:bodyPr>
          <a:lstStyle/>
          <a:p>
            <a:pPr algn="l"/>
            <a:r>
              <a:rPr lang="en-GB" altLang="en-US" sz="1800" b="1">
                <a:latin typeface="Arial" charset="0"/>
              </a:rPr>
              <a:t>The presence of bonds such as O-H and C=O within a molecule can be confirmed because they have characteristic peaks in identifiable parts of the spectrum.</a:t>
            </a:r>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026"/>
          <p:cNvSpPr txBox="1">
            <a:spLocks noChangeArrowheads="1"/>
          </p:cNvSpPr>
          <p:nvPr/>
        </p:nvSpPr>
        <p:spPr bwMode="auto">
          <a:xfrm>
            <a:off x="431800" y="1158875"/>
            <a:ext cx="3752850" cy="915988"/>
          </a:xfrm>
          <a:prstGeom prst="rect">
            <a:avLst/>
          </a:prstGeom>
          <a:noFill/>
          <a:ln w="9525">
            <a:noFill/>
            <a:miter lim="800000"/>
            <a:headEnd/>
            <a:tailEnd/>
          </a:ln>
          <a:effectLst/>
        </p:spPr>
        <p:txBody>
          <a:bodyPr>
            <a:spAutoFit/>
          </a:bodyPr>
          <a:lstStyle/>
          <a:p>
            <a:pPr algn="l"/>
            <a:r>
              <a:rPr lang="en-GB" altLang="en-US" sz="1800" b="1">
                <a:solidFill>
                  <a:schemeClr val="bg2"/>
                </a:solidFill>
                <a:latin typeface="Arial" charset="0"/>
              </a:rPr>
              <a:t>IDENTIFICATION OF PARTICULAR BONDS</a:t>
            </a:r>
          </a:p>
          <a:p>
            <a:pPr algn="l"/>
            <a:r>
              <a:rPr lang="en-GB" altLang="en-US" sz="1800" b="1">
                <a:solidFill>
                  <a:schemeClr val="bg2"/>
                </a:solidFill>
                <a:latin typeface="Arial" charset="0"/>
              </a:rPr>
              <a:t>IN A MOLECULE</a:t>
            </a:r>
            <a:endParaRPr lang="en-GB" altLang="en-US" sz="1800" b="1">
              <a:latin typeface="Arial" charset="0"/>
            </a:endParaRPr>
          </a:p>
        </p:txBody>
      </p:sp>
      <p:sp>
        <p:nvSpPr>
          <p:cNvPr id="16387"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6388"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6389"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6390"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6391" name="Text Box 1031"/>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INFRA RED SPECTRA - </a:t>
            </a:r>
            <a:r>
              <a:rPr lang="en-US" altLang="en-US" sz="2000" b="1">
                <a:solidFill>
                  <a:srgbClr val="CC3300"/>
                </a:solidFill>
                <a:latin typeface="Arial" charset="0"/>
              </a:rPr>
              <a:t>USES</a:t>
            </a:r>
            <a:endParaRPr lang="en-US" altLang="en-US" sz="2000" b="1">
              <a:solidFill>
                <a:srgbClr val="000066"/>
              </a:solidFill>
              <a:latin typeface="Arial" charset="0"/>
            </a:endParaRPr>
          </a:p>
        </p:txBody>
      </p:sp>
      <p:sp>
        <p:nvSpPr>
          <p:cNvPr id="16392" name="Text Box 1032"/>
          <p:cNvSpPr txBox="1">
            <a:spLocks noChangeArrowheads="1"/>
          </p:cNvSpPr>
          <p:nvPr/>
        </p:nvSpPr>
        <p:spPr bwMode="auto">
          <a:xfrm>
            <a:off x="4752975" y="1158875"/>
            <a:ext cx="4111625" cy="1465263"/>
          </a:xfrm>
          <a:prstGeom prst="rect">
            <a:avLst/>
          </a:prstGeom>
          <a:noFill/>
          <a:ln w="9525">
            <a:noFill/>
            <a:miter lim="800000"/>
            <a:headEnd/>
            <a:tailEnd/>
          </a:ln>
          <a:effectLst/>
        </p:spPr>
        <p:txBody>
          <a:bodyPr>
            <a:spAutoFit/>
          </a:bodyPr>
          <a:lstStyle/>
          <a:p>
            <a:pPr algn="l"/>
            <a:r>
              <a:rPr lang="en-GB" altLang="en-US" sz="1800" b="1">
                <a:solidFill>
                  <a:schemeClr val="bg2"/>
                </a:solidFill>
                <a:latin typeface="Arial" charset="0"/>
              </a:rPr>
              <a:t>The presence of bonds such as O-H and C=O within a molecule can be confirmed because they have characteristic peaks in identifiable parts of the spectrum.</a:t>
            </a:r>
            <a:endParaRPr lang="en-GB" altLang="en-US" sz="1800" b="1">
              <a:latin typeface="Arial" charset="0"/>
            </a:endParaRPr>
          </a:p>
        </p:txBody>
      </p:sp>
      <p:sp>
        <p:nvSpPr>
          <p:cNvPr id="16393" name="Text Box 1033"/>
          <p:cNvSpPr txBox="1">
            <a:spLocks noChangeArrowheads="1"/>
          </p:cNvSpPr>
          <p:nvPr/>
        </p:nvSpPr>
        <p:spPr bwMode="auto">
          <a:xfrm>
            <a:off x="482600" y="3381375"/>
            <a:ext cx="3752850" cy="915988"/>
          </a:xfrm>
          <a:prstGeom prst="rect">
            <a:avLst/>
          </a:prstGeom>
          <a:noFill/>
          <a:ln w="9525">
            <a:noFill/>
            <a:miter lim="800000"/>
            <a:headEnd/>
            <a:tailEnd/>
          </a:ln>
          <a:effectLst/>
        </p:spPr>
        <p:txBody>
          <a:bodyPr>
            <a:spAutoFit/>
          </a:bodyPr>
          <a:lstStyle/>
          <a:p>
            <a:pPr algn="l"/>
            <a:r>
              <a:rPr lang="en-GB" altLang="en-US" sz="1800" b="1">
                <a:solidFill>
                  <a:srgbClr val="CC3300"/>
                </a:solidFill>
                <a:latin typeface="Arial" charset="0"/>
              </a:rPr>
              <a:t>IDENTIFICATION OF COMPOUNDS BY DIRECT COMPARISON OF SPECTRA</a:t>
            </a:r>
            <a:endParaRPr lang="en-GB" altLang="en-US" sz="1800" b="1">
              <a:latin typeface="Arial" charset="0"/>
            </a:endParaRPr>
          </a:p>
        </p:txBody>
      </p:sp>
      <p:sp>
        <p:nvSpPr>
          <p:cNvPr id="16394" name="Text Box 1034"/>
          <p:cNvSpPr txBox="1">
            <a:spLocks noChangeArrowheads="1"/>
          </p:cNvSpPr>
          <p:nvPr/>
        </p:nvSpPr>
        <p:spPr bwMode="auto">
          <a:xfrm>
            <a:off x="4752975" y="3381375"/>
            <a:ext cx="4111625" cy="1739900"/>
          </a:xfrm>
          <a:prstGeom prst="rect">
            <a:avLst/>
          </a:prstGeom>
          <a:noFill/>
          <a:ln w="9525">
            <a:noFill/>
            <a:miter lim="800000"/>
            <a:headEnd/>
            <a:tailEnd/>
          </a:ln>
          <a:effectLst/>
        </p:spPr>
        <p:txBody>
          <a:bodyPr>
            <a:spAutoFit/>
          </a:bodyPr>
          <a:lstStyle/>
          <a:p>
            <a:pPr algn="l"/>
            <a:r>
              <a:rPr lang="en-GB" altLang="en-US" sz="1800" b="1">
                <a:latin typeface="Arial" charset="0"/>
              </a:rPr>
              <a:t>The only way to completely identify a compound using IR is to compare its spectrum with a known sample. The part of the spectrum known as the ‘Fingerprint Region’ is unique to each compound.</a:t>
            </a:r>
          </a:p>
        </p:txBody>
      </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92113" y="904875"/>
            <a:ext cx="8269287" cy="4652963"/>
          </a:xfrm>
          <a:prstGeom prst="rect">
            <a:avLst/>
          </a:prstGeom>
          <a:noFill/>
          <a:ln w="9525">
            <a:noFill/>
            <a:miter lim="800000"/>
            <a:headEnd/>
            <a:tailEnd/>
          </a:ln>
          <a:effectLst/>
        </p:spPr>
        <p:txBody>
          <a:bodyPr>
            <a:spAutoFit/>
          </a:bodyPr>
          <a:lstStyle/>
          <a:p>
            <a:pPr algn="l">
              <a:spcBef>
                <a:spcPct val="50000"/>
              </a:spcBef>
            </a:pPr>
            <a:r>
              <a:rPr lang="en-GB" altLang="en-US" sz="1600" b="1">
                <a:latin typeface="Arial" charset="0"/>
              </a:rPr>
              <a:t>Infra-red spectra are complex due to the many vibrations in each molecule.</a:t>
            </a:r>
          </a:p>
          <a:p>
            <a:pPr algn="l">
              <a:spcBef>
                <a:spcPct val="50000"/>
              </a:spcBef>
            </a:pPr>
            <a:r>
              <a:rPr lang="en-GB" altLang="en-US" sz="1600" b="1">
                <a:latin typeface="Arial" charset="0"/>
              </a:rPr>
              <a:t>Total characterisation of a substance based only on its IR spectrum is almost impossible unless one has computerised data handling facilities for comparison of the obtained spectrum with one in memory.</a:t>
            </a:r>
          </a:p>
          <a:p>
            <a:pPr algn="l">
              <a:spcBef>
                <a:spcPct val="50000"/>
              </a:spcBef>
            </a:pPr>
            <a:r>
              <a:rPr lang="en-GB" altLang="en-US" sz="1600" b="1">
                <a:latin typeface="Arial" charset="0"/>
              </a:rPr>
              <a:t>However, the technique is useful when used in conjunction with other methods such as nuclear magnetic resonance (nmr) spectroscopy and mass spectroscopy.</a:t>
            </a:r>
          </a:p>
          <a:p>
            <a:pPr algn="l">
              <a:spcAft>
                <a:spcPts val="200"/>
              </a:spcAft>
            </a:pPr>
            <a:endParaRPr lang="en-GB" altLang="en-US" sz="1600" b="1">
              <a:latin typeface="Arial" charset="0"/>
            </a:endParaRPr>
          </a:p>
          <a:p>
            <a:pPr algn="l">
              <a:spcAft>
                <a:spcPts val="200"/>
              </a:spcAft>
            </a:pPr>
            <a:endParaRPr lang="en-GB" altLang="en-US" sz="1600" b="1">
              <a:latin typeface="Arial" charset="0"/>
            </a:endParaRPr>
          </a:p>
          <a:p>
            <a:pPr algn="l">
              <a:spcAft>
                <a:spcPts val="200"/>
              </a:spcAft>
            </a:pPr>
            <a:endParaRPr lang="en-GB" altLang="en-US" sz="1600" b="1">
              <a:latin typeface="Arial" charset="0"/>
            </a:endParaRPr>
          </a:p>
          <a:p>
            <a:pPr algn="l">
              <a:spcAft>
                <a:spcPts val="200"/>
              </a:spcAft>
            </a:pPr>
            <a:r>
              <a:rPr lang="en-GB" altLang="en-US" sz="1600" b="1">
                <a:solidFill>
                  <a:srgbClr val="CC3300"/>
                </a:solidFill>
                <a:latin typeface="Arial" charset="0"/>
              </a:rPr>
              <a:t>Peak position depends on	</a:t>
            </a:r>
            <a:r>
              <a:rPr lang="en-GB" altLang="en-US" sz="1800" b="1">
                <a:latin typeface="Arial" charset="0"/>
              </a:rPr>
              <a:t>bond strength</a:t>
            </a:r>
            <a:endParaRPr lang="en-GB" altLang="en-US" sz="1600" b="1">
              <a:latin typeface="Arial" charset="0"/>
            </a:endParaRPr>
          </a:p>
          <a:p>
            <a:pPr algn="l">
              <a:spcAft>
                <a:spcPts val="200"/>
              </a:spcAft>
            </a:pPr>
            <a:r>
              <a:rPr lang="en-GB" altLang="en-US" sz="1800" b="1">
                <a:latin typeface="Arial" charset="0"/>
              </a:rPr>
              <a:t>			masses of the atoms joined by the bond</a:t>
            </a:r>
            <a:endParaRPr lang="en-GB" altLang="en-US" sz="1600" b="1">
              <a:latin typeface="Arial" charset="0"/>
            </a:endParaRPr>
          </a:p>
          <a:p>
            <a:pPr algn="l">
              <a:spcAft>
                <a:spcPts val="200"/>
              </a:spcAft>
            </a:pPr>
            <a:endParaRPr lang="en-GB" altLang="en-US" sz="1600" b="1">
              <a:latin typeface="Arial" charset="0"/>
            </a:endParaRPr>
          </a:p>
          <a:p>
            <a:pPr algn="l">
              <a:spcAft>
                <a:spcPts val="200"/>
              </a:spcAft>
            </a:pPr>
            <a:endParaRPr lang="en-GB" altLang="en-US" sz="1600" b="1">
              <a:latin typeface="Arial" charset="0"/>
            </a:endParaRPr>
          </a:p>
          <a:p>
            <a:pPr algn="l">
              <a:spcAft>
                <a:spcPts val="200"/>
              </a:spcAft>
            </a:pPr>
            <a:r>
              <a:rPr lang="en-GB" altLang="en-US" sz="1800" b="1">
                <a:solidFill>
                  <a:srgbClr val="CC3300"/>
                </a:solidFill>
                <a:latin typeface="Arial" charset="0"/>
              </a:rPr>
              <a:t>strong bonds</a:t>
            </a:r>
            <a:r>
              <a:rPr lang="en-GB" altLang="en-US" sz="1800" b="1">
                <a:latin typeface="Arial" charset="0"/>
              </a:rPr>
              <a:t> and </a:t>
            </a:r>
            <a:r>
              <a:rPr lang="en-GB" altLang="en-US" sz="1800" b="1">
                <a:solidFill>
                  <a:srgbClr val="CC3300"/>
                </a:solidFill>
                <a:latin typeface="Arial" charset="0"/>
              </a:rPr>
              <a:t>light atoms</a:t>
            </a:r>
            <a:r>
              <a:rPr lang="en-GB" altLang="en-US" sz="1800" b="1">
                <a:latin typeface="Arial" charset="0"/>
              </a:rPr>
              <a:t>	absorb at    </a:t>
            </a:r>
            <a:r>
              <a:rPr lang="en-GB" altLang="en-US" sz="1800" b="1">
                <a:solidFill>
                  <a:srgbClr val="CC3300"/>
                </a:solidFill>
                <a:latin typeface="Arial" charset="0"/>
              </a:rPr>
              <a:t>high</a:t>
            </a:r>
            <a:r>
              <a:rPr lang="en-GB" altLang="en-US" sz="1800" b="1">
                <a:latin typeface="Arial" charset="0"/>
              </a:rPr>
              <a:t> </a:t>
            </a:r>
            <a:r>
              <a:rPr lang="en-GB" altLang="en-US" sz="1800" b="1">
                <a:solidFill>
                  <a:srgbClr val="CC3300"/>
                </a:solidFill>
                <a:latin typeface="Arial" charset="0"/>
              </a:rPr>
              <a:t>wavenumbers</a:t>
            </a:r>
            <a:endParaRPr lang="en-GB" altLang="en-US" sz="1800" b="1">
              <a:latin typeface="Arial" charset="0"/>
            </a:endParaRPr>
          </a:p>
          <a:p>
            <a:pPr algn="l">
              <a:spcAft>
                <a:spcPts val="200"/>
              </a:spcAft>
            </a:pPr>
            <a:r>
              <a:rPr lang="en-GB" altLang="en-US" sz="1800" b="1">
                <a:latin typeface="Arial" charset="0"/>
              </a:rPr>
              <a:t>   </a:t>
            </a:r>
          </a:p>
          <a:p>
            <a:pPr algn="l">
              <a:spcAft>
                <a:spcPts val="200"/>
              </a:spcAft>
            </a:pPr>
            <a:r>
              <a:rPr lang="en-GB" altLang="en-US" sz="1800" b="1">
                <a:solidFill>
                  <a:srgbClr val="CC3300"/>
                </a:solidFill>
                <a:latin typeface="Arial" charset="0"/>
              </a:rPr>
              <a:t>weak bonds</a:t>
            </a:r>
            <a:r>
              <a:rPr lang="en-GB" altLang="en-US" sz="1800" b="1">
                <a:latin typeface="Arial" charset="0"/>
              </a:rPr>
              <a:t> and </a:t>
            </a:r>
            <a:r>
              <a:rPr lang="en-GB" altLang="en-US" sz="1800" b="1">
                <a:solidFill>
                  <a:srgbClr val="CC3300"/>
                </a:solidFill>
                <a:latin typeface="Arial" charset="0"/>
              </a:rPr>
              <a:t>heavy atoms</a:t>
            </a:r>
            <a:r>
              <a:rPr lang="en-GB" altLang="en-US" sz="1800" b="1">
                <a:latin typeface="Arial" charset="0"/>
              </a:rPr>
              <a:t> 	absorb at   </a:t>
            </a:r>
            <a:r>
              <a:rPr lang="en-GB" altLang="en-US" sz="1800" b="1">
                <a:solidFill>
                  <a:srgbClr val="CC3300"/>
                </a:solidFill>
                <a:latin typeface="Arial" charset="0"/>
              </a:rPr>
              <a:t>lower wavenumbers</a:t>
            </a:r>
            <a:endParaRPr lang="en-GB" altLang="en-US" sz="1800" b="1">
              <a:latin typeface="Arial" charset="0"/>
            </a:endParaRPr>
          </a:p>
        </p:txBody>
      </p:sp>
      <p:sp>
        <p:nvSpPr>
          <p:cNvPr id="17411"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7412"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7413"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7414"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7415"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INFRA RED SPECTRA - </a:t>
            </a:r>
            <a:r>
              <a:rPr lang="en-US" altLang="en-US" sz="2000" b="1">
                <a:solidFill>
                  <a:srgbClr val="CC3300"/>
                </a:solidFill>
                <a:latin typeface="Arial" charset="0"/>
              </a:rPr>
              <a:t>INTERPRETATION</a:t>
            </a:r>
            <a:endParaRPr lang="en-US" altLang="en-US" sz="2000" b="1">
              <a:solidFill>
                <a:srgbClr val="000066"/>
              </a:solidFill>
              <a:latin typeface="Arial" charset="0"/>
            </a:endParaRPr>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026"/>
          <p:cNvSpPr txBox="1">
            <a:spLocks noChangeArrowheads="1"/>
          </p:cNvSpPr>
          <p:nvPr/>
        </p:nvSpPr>
        <p:spPr bwMode="auto">
          <a:xfrm>
            <a:off x="365125" y="5008563"/>
            <a:ext cx="8516938" cy="1171575"/>
          </a:xfrm>
          <a:prstGeom prst="rect">
            <a:avLst/>
          </a:prstGeom>
          <a:noFill/>
          <a:ln w="9525">
            <a:noFill/>
            <a:miter lim="800000"/>
            <a:headEnd/>
            <a:tailEnd/>
          </a:ln>
          <a:effectLst/>
        </p:spPr>
        <p:txBody>
          <a:bodyPr>
            <a:spAutoFit/>
          </a:bodyPr>
          <a:lstStyle/>
          <a:p>
            <a:pPr algn="l">
              <a:spcAft>
                <a:spcPts val="200"/>
              </a:spcAft>
            </a:pPr>
            <a:r>
              <a:rPr lang="en-GB" altLang="en-US" sz="1600" b="1">
                <a:latin typeface="Arial" charset="0"/>
              </a:rPr>
              <a:t>Vertical axis	Absorbance 	the stronger the absorbance the larger the peak</a:t>
            </a:r>
          </a:p>
          <a:p>
            <a:pPr algn="l">
              <a:spcAft>
                <a:spcPts val="200"/>
              </a:spcAft>
            </a:pPr>
            <a:endParaRPr lang="en-GB" altLang="en-US" sz="1600" b="1">
              <a:latin typeface="Arial" charset="0"/>
            </a:endParaRPr>
          </a:p>
          <a:p>
            <a:pPr algn="l">
              <a:spcAft>
                <a:spcPts val="200"/>
              </a:spcAft>
            </a:pPr>
            <a:r>
              <a:rPr lang="en-GB" altLang="en-US" sz="1600" b="1">
                <a:latin typeface="Arial" charset="0"/>
              </a:rPr>
              <a:t>Horizontal axis	Frequency	wavenumber (waves per centimetre) / cm</a:t>
            </a:r>
            <a:r>
              <a:rPr lang="en-GB" altLang="en-US" sz="1600" b="1" baseline="30000">
                <a:latin typeface="Arial" charset="0"/>
              </a:rPr>
              <a:t>-1</a:t>
            </a:r>
            <a:endParaRPr lang="en-GB" altLang="en-US" sz="1600" b="1">
              <a:latin typeface="Arial" charset="0"/>
            </a:endParaRPr>
          </a:p>
          <a:p>
            <a:pPr algn="l">
              <a:spcAft>
                <a:spcPts val="200"/>
              </a:spcAft>
            </a:pPr>
            <a:r>
              <a:rPr lang="en-GB" altLang="en-US" sz="1600" b="1">
                <a:latin typeface="Arial" charset="0"/>
              </a:rPr>
              <a:t>		Wavelength	microns (m); 1 micron = 1000 nanometres</a:t>
            </a:r>
          </a:p>
        </p:txBody>
      </p:sp>
      <p:sp>
        <p:nvSpPr>
          <p:cNvPr id="18435"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8436"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8437"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8438"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8439" name="Text Box 1031"/>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INFRA RED SPECTRA - </a:t>
            </a:r>
            <a:r>
              <a:rPr lang="en-US" altLang="en-US" sz="2000" b="1">
                <a:solidFill>
                  <a:srgbClr val="CC3300"/>
                </a:solidFill>
                <a:latin typeface="Arial" charset="0"/>
              </a:rPr>
              <a:t>INTERPRETATION</a:t>
            </a:r>
            <a:endParaRPr lang="en-US" altLang="en-US" sz="2000" b="1">
              <a:solidFill>
                <a:srgbClr val="000066"/>
              </a:solidFill>
              <a:latin typeface="Arial" charset="0"/>
            </a:endParaRPr>
          </a:p>
        </p:txBody>
      </p:sp>
      <p:pic>
        <p:nvPicPr>
          <p:cNvPr id="18440" name="Picture 1036"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18441" name="Rectangle 1035"/>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pic>
        <p:nvPicPr>
          <p:cNvPr id="18442" name="Picture 1037" descr="irestg"/>
          <p:cNvPicPr>
            <a:picLocks noChangeAspect="1" noChangeArrowheads="1"/>
          </p:cNvPicPr>
          <p:nvPr/>
        </p:nvPicPr>
        <p:blipFill>
          <a:blip r:embed="rId3" cstate="print"/>
          <a:srcRect/>
          <a:stretch>
            <a:fillRect/>
          </a:stretch>
        </p:blipFill>
        <p:spPr bwMode="auto">
          <a:xfrm>
            <a:off x="1223963" y="1568450"/>
            <a:ext cx="6499225" cy="2386013"/>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ine 2"/>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9459" name="AutoShape 3">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9460" name="Line 4"/>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9461" name="AutoShape 5">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9462" name="Text Box 6"/>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FINGERPRINT REGION</a:t>
            </a:r>
          </a:p>
        </p:txBody>
      </p:sp>
      <p:sp>
        <p:nvSpPr>
          <p:cNvPr id="19463" name="Text Box 9"/>
          <p:cNvSpPr txBox="1">
            <a:spLocks noChangeArrowheads="1"/>
          </p:cNvSpPr>
          <p:nvPr/>
        </p:nvSpPr>
        <p:spPr bwMode="auto">
          <a:xfrm>
            <a:off x="595313" y="5008563"/>
            <a:ext cx="7886700" cy="1466850"/>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organic molecules have a lot of C-C and C-H bonds within their structure</a:t>
            </a:r>
          </a:p>
          <a:p>
            <a:pPr algn="l">
              <a:spcAft>
                <a:spcPts val="300"/>
              </a:spcAft>
            </a:pPr>
            <a:r>
              <a:rPr lang="en-GB" altLang="en-US" sz="1600" b="1">
                <a:latin typeface="Arial" charset="0"/>
              </a:rPr>
              <a:t>•  spectra obtained will have peaks in the 1400 cm</a:t>
            </a:r>
            <a:r>
              <a:rPr lang="en-GB" altLang="en-US" sz="1600" b="1" baseline="30000">
                <a:latin typeface="Arial" charset="0"/>
              </a:rPr>
              <a:t>-1</a:t>
            </a:r>
            <a:r>
              <a:rPr lang="en-GB" altLang="en-US" sz="1600" b="1">
                <a:latin typeface="Arial" charset="0"/>
              </a:rPr>
              <a:t> to 400 cm</a:t>
            </a:r>
            <a:r>
              <a:rPr lang="en-GB" altLang="en-US" sz="1600" b="1" baseline="30000">
                <a:latin typeface="Arial" charset="0"/>
              </a:rPr>
              <a:t>-1</a:t>
            </a:r>
            <a:r>
              <a:rPr lang="en-GB" altLang="en-US" sz="1600" b="1">
                <a:latin typeface="Arial" charset="0"/>
              </a:rPr>
              <a:t> range</a:t>
            </a:r>
          </a:p>
          <a:p>
            <a:pPr algn="l">
              <a:spcAft>
                <a:spcPts val="300"/>
              </a:spcAft>
            </a:pPr>
            <a:r>
              <a:rPr lang="en-GB" altLang="en-US" sz="1600" b="1">
                <a:latin typeface="Arial" charset="0"/>
              </a:rPr>
              <a:t>•  this is referred to as the </a:t>
            </a:r>
            <a:r>
              <a:rPr lang="en-GB" altLang="en-US" sz="1600" b="1">
                <a:solidFill>
                  <a:srgbClr val="CC3300"/>
                </a:solidFill>
                <a:latin typeface="Arial" charset="0"/>
              </a:rPr>
              <a:t>“fingerprint”</a:t>
            </a:r>
            <a:r>
              <a:rPr lang="en-GB" altLang="en-US" sz="1600" b="1">
                <a:latin typeface="Arial" charset="0"/>
              </a:rPr>
              <a:t> region</a:t>
            </a:r>
          </a:p>
          <a:p>
            <a:pPr algn="l"/>
            <a:r>
              <a:rPr lang="en-GB" altLang="en-US" sz="1600" b="1">
                <a:latin typeface="Arial" charset="0"/>
              </a:rPr>
              <a:t>•  the pattern obtained is characteristic of a particular compound the frequency   </a:t>
            </a:r>
          </a:p>
          <a:p>
            <a:pPr algn="l">
              <a:spcAft>
                <a:spcPts val="300"/>
              </a:spcAft>
            </a:pPr>
            <a:r>
              <a:rPr lang="en-GB" altLang="en-US" sz="1600" b="1">
                <a:latin typeface="Arial" charset="0"/>
              </a:rPr>
              <a:t>   of any absorption is also affected by adjoining atoms or groups.</a:t>
            </a:r>
          </a:p>
        </p:txBody>
      </p:sp>
      <p:pic>
        <p:nvPicPr>
          <p:cNvPr id="19464" name="Picture 13"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19465" name="Rectangle 14"/>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19466" name="Rectangle 10"/>
          <p:cNvSpPr>
            <a:spLocks noChangeArrowheads="1"/>
          </p:cNvSpPr>
          <p:nvPr/>
        </p:nvSpPr>
        <p:spPr bwMode="auto">
          <a:xfrm>
            <a:off x="4875213" y="1428750"/>
            <a:ext cx="3028950" cy="2673350"/>
          </a:xfrm>
          <a:prstGeom prst="rect">
            <a:avLst/>
          </a:prstGeom>
          <a:solidFill>
            <a:srgbClr val="99CCFF">
              <a:alpha val="50195"/>
            </a:srgbClr>
          </a:solidFill>
          <a:ln w="9525">
            <a:noFill/>
            <a:miter lim="800000"/>
            <a:headEnd/>
            <a:tailEnd/>
          </a:ln>
          <a:effectLst/>
        </p:spPr>
        <p:txBody>
          <a:bodyPr wrap="none" anchor="ctr"/>
          <a:lstStyle/>
          <a:p>
            <a:endParaRPr lang="en-US" altLang="en-US"/>
          </a:p>
        </p:txBody>
      </p:sp>
      <p:pic>
        <p:nvPicPr>
          <p:cNvPr id="19467" name="Picture 16" descr="irestg"/>
          <p:cNvPicPr>
            <a:picLocks noChangeAspect="1" noChangeArrowheads="1"/>
          </p:cNvPicPr>
          <p:nvPr/>
        </p:nvPicPr>
        <p:blipFill>
          <a:blip r:embed="rId3" cstate="print"/>
          <a:srcRect/>
          <a:stretch>
            <a:fillRect/>
          </a:stretch>
        </p:blipFill>
        <p:spPr bwMode="auto">
          <a:xfrm>
            <a:off x="1223963" y="1568450"/>
            <a:ext cx="6499225" cy="2386013"/>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4"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20483" name="Rectangle 15"/>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0484"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0485"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0486"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0487"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0488"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IR SPECTRUM OF A CARBONYL COMPOUND</a:t>
            </a:r>
          </a:p>
        </p:txBody>
      </p:sp>
      <p:sp>
        <p:nvSpPr>
          <p:cNvPr id="20489" name="Text Box 9"/>
          <p:cNvSpPr txBox="1">
            <a:spLocks noChangeArrowheads="1"/>
          </p:cNvSpPr>
          <p:nvPr/>
        </p:nvSpPr>
        <p:spPr bwMode="auto">
          <a:xfrm>
            <a:off x="595313" y="5008563"/>
            <a:ext cx="8421687" cy="61912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carbonyl compounds show a sharp, strong absorption between 1700 and 1760 cm</a:t>
            </a:r>
            <a:r>
              <a:rPr lang="en-GB" altLang="en-US" sz="1600" b="1" baseline="30000">
                <a:latin typeface="Arial" charset="0"/>
              </a:rPr>
              <a:t>-1</a:t>
            </a:r>
          </a:p>
          <a:p>
            <a:pPr algn="l">
              <a:spcAft>
                <a:spcPts val="300"/>
              </a:spcAft>
            </a:pPr>
            <a:r>
              <a:rPr lang="en-GB" altLang="en-US" sz="1600" b="1">
                <a:latin typeface="Arial" charset="0"/>
              </a:rPr>
              <a:t>•  this is due to the presence of the C=O bond</a:t>
            </a:r>
          </a:p>
        </p:txBody>
      </p:sp>
      <p:sp>
        <p:nvSpPr>
          <p:cNvPr id="20490" name="Rectangle 13"/>
          <p:cNvSpPr>
            <a:spLocks noChangeArrowheads="1"/>
          </p:cNvSpPr>
          <p:nvPr/>
        </p:nvSpPr>
        <p:spPr bwMode="auto">
          <a:xfrm>
            <a:off x="3717925" y="1414463"/>
            <a:ext cx="398463" cy="2674937"/>
          </a:xfrm>
          <a:prstGeom prst="rect">
            <a:avLst/>
          </a:prstGeom>
          <a:solidFill>
            <a:schemeClr val="accent1">
              <a:alpha val="50195"/>
            </a:schemeClr>
          </a:solidFill>
          <a:ln w="9525">
            <a:noFill/>
            <a:miter lim="800000"/>
            <a:headEnd/>
            <a:tailEnd/>
          </a:ln>
          <a:effectLst/>
        </p:spPr>
        <p:txBody>
          <a:bodyPr wrap="none" anchor="ctr"/>
          <a:lstStyle/>
          <a:p>
            <a:endParaRPr lang="en-US" altLang="en-US"/>
          </a:p>
        </p:txBody>
      </p:sp>
      <p:pic>
        <p:nvPicPr>
          <p:cNvPr id="20491" name="Picture 12" descr="ircarbg"/>
          <p:cNvPicPr>
            <a:picLocks noChangeAspect="1" noChangeArrowheads="1"/>
          </p:cNvPicPr>
          <p:nvPr/>
        </p:nvPicPr>
        <p:blipFill>
          <a:blip r:embed="rId3" cstate="print"/>
          <a:srcRect/>
          <a:stretch>
            <a:fillRect/>
          </a:stretch>
        </p:blipFill>
        <p:spPr bwMode="auto">
          <a:xfrm>
            <a:off x="1176338" y="1517650"/>
            <a:ext cx="6453187" cy="2500313"/>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5"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21507" name="Rectangle 16"/>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1508"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1509"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1510"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1511"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1512"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IR SPECTRUM OF AN ALCOHOL</a:t>
            </a:r>
          </a:p>
        </p:txBody>
      </p:sp>
      <p:sp>
        <p:nvSpPr>
          <p:cNvPr id="21513" name="Rectangle 14"/>
          <p:cNvSpPr>
            <a:spLocks noChangeArrowheads="1"/>
          </p:cNvSpPr>
          <p:nvPr/>
        </p:nvSpPr>
        <p:spPr bwMode="auto">
          <a:xfrm>
            <a:off x="1522413" y="1414463"/>
            <a:ext cx="779462" cy="2649537"/>
          </a:xfrm>
          <a:prstGeom prst="rect">
            <a:avLst/>
          </a:prstGeom>
          <a:solidFill>
            <a:srgbClr val="FFCC00">
              <a:alpha val="50195"/>
            </a:srgbClr>
          </a:solidFill>
          <a:ln w="9525">
            <a:noFill/>
            <a:miter lim="800000"/>
            <a:headEnd/>
            <a:tailEnd/>
          </a:ln>
          <a:effectLst/>
        </p:spPr>
        <p:txBody>
          <a:bodyPr wrap="none" anchor="ctr"/>
          <a:lstStyle/>
          <a:p>
            <a:endParaRPr lang="en-US" altLang="en-US"/>
          </a:p>
        </p:txBody>
      </p:sp>
      <p:pic>
        <p:nvPicPr>
          <p:cNvPr id="21514" name="Picture 12" descr="irohg"/>
          <p:cNvPicPr>
            <a:picLocks noChangeAspect="1" noChangeArrowheads="1"/>
          </p:cNvPicPr>
          <p:nvPr/>
        </p:nvPicPr>
        <p:blipFill>
          <a:blip r:embed="rId3" cstate="print"/>
          <a:srcRect/>
          <a:stretch>
            <a:fillRect/>
          </a:stretch>
        </p:blipFill>
        <p:spPr bwMode="auto">
          <a:xfrm>
            <a:off x="1138238" y="1558925"/>
            <a:ext cx="6557962" cy="2212975"/>
          </a:xfrm>
          <a:prstGeom prst="rect">
            <a:avLst/>
          </a:prstGeom>
          <a:noFill/>
          <a:ln w="9525">
            <a:noFill/>
            <a:miter lim="800000"/>
            <a:headEnd/>
            <a:tailEnd/>
          </a:ln>
        </p:spPr>
      </p:pic>
      <p:sp>
        <p:nvSpPr>
          <p:cNvPr id="21515" name="Text Box 13"/>
          <p:cNvSpPr txBox="1">
            <a:spLocks noChangeArrowheads="1"/>
          </p:cNvSpPr>
          <p:nvPr/>
        </p:nvSpPr>
        <p:spPr bwMode="auto">
          <a:xfrm>
            <a:off x="595313" y="5008563"/>
            <a:ext cx="8421687" cy="61912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alcohols show a broad absorption between 3200 and 3600 cm</a:t>
            </a:r>
            <a:r>
              <a:rPr lang="en-GB" altLang="en-US" sz="1600" b="1" baseline="30000">
                <a:latin typeface="Arial" charset="0"/>
              </a:rPr>
              <a:t>-1</a:t>
            </a:r>
          </a:p>
          <a:p>
            <a:pPr algn="l">
              <a:spcAft>
                <a:spcPts val="300"/>
              </a:spcAft>
            </a:pPr>
            <a:r>
              <a:rPr lang="en-GB" altLang="en-US" sz="1600" b="1">
                <a:latin typeface="Arial" charset="0"/>
              </a:rPr>
              <a:t>•  this is due to the presence of the O-H bond</a:t>
            </a:r>
          </a:p>
        </p:txBody>
      </p:sp>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22531" name="Rectangle 3"/>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2532" name="Line 4"/>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2533" name="AutoShape 5">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2534" name="Line 6"/>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2535" name="AutoShape 7">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2536" name="Text Box 8"/>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IR SPECTRUM OF A CARBOXYLIC ACID</a:t>
            </a:r>
          </a:p>
        </p:txBody>
      </p:sp>
      <p:sp>
        <p:nvSpPr>
          <p:cNvPr id="22537" name="Rectangle 9"/>
          <p:cNvSpPr>
            <a:spLocks noChangeArrowheads="1"/>
          </p:cNvSpPr>
          <p:nvPr/>
        </p:nvSpPr>
        <p:spPr bwMode="auto">
          <a:xfrm>
            <a:off x="1357313" y="1427163"/>
            <a:ext cx="779462" cy="2649537"/>
          </a:xfrm>
          <a:prstGeom prst="rect">
            <a:avLst/>
          </a:prstGeom>
          <a:solidFill>
            <a:srgbClr val="FFCC00">
              <a:alpha val="50195"/>
            </a:srgbClr>
          </a:solidFill>
          <a:ln w="9525">
            <a:noFill/>
            <a:miter lim="800000"/>
            <a:headEnd/>
            <a:tailEnd/>
          </a:ln>
          <a:effectLst/>
        </p:spPr>
        <p:txBody>
          <a:bodyPr wrap="none" anchor="ctr"/>
          <a:lstStyle/>
          <a:p>
            <a:endParaRPr lang="en-US" altLang="en-US"/>
          </a:p>
        </p:txBody>
      </p:sp>
      <p:sp>
        <p:nvSpPr>
          <p:cNvPr id="22538" name="Text Box 11"/>
          <p:cNvSpPr txBox="1">
            <a:spLocks noChangeArrowheads="1"/>
          </p:cNvSpPr>
          <p:nvPr/>
        </p:nvSpPr>
        <p:spPr bwMode="auto">
          <a:xfrm>
            <a:off x="595313" y="5008563"/>
            <a:ext cx="8421687" cy="122237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carboxylic acids show a broad absorption between 3200 and 3600 cm</a:t>
            </a:r>
            <a:r>
              <a:rPr lang="en-GB" altLang="en-US" sz="1600" b="1" baseline="30000">
                <a:latin typeface="Arial" charset="0"/>
              </a:rPr>
              <a:t>-1</a:t>
            </a:r>
          </a:p>
          <a:p>
            <a:pPr algn="l">
              <a:spcAft>
                <a:spcPts val="300"/>
              </a:spcAft>
            </a:pPr>
            <a:r>
              <a:rPr lang="en-GB" altLang="en-US" sz="1600" b="1">
                <a:latin typeface="Arial" charset="0"/>
              </a:rPr>
              <a:t>•  this is due to the presence of the O-H bond</a:t>
            </a:r>
          </a:p>
          <a:p>
            <a:pPr algn="l">
              <a:spcAft>
                <a:spcPts val="300"/>
              </a:spcAft>
            </a:pPr>
            <a:r>
              <a:rPr lang="en-GB" altLang="en-US" sz="1600" b="1">
                <a:latin typeface="Arial" charset="0"/>
              </a:rPr>
              <a:t>•  they also show a strong absorption around 1700 cm</a:t>
            </a:r>
            <a:r>
              <a:rPr lang="en-GB" altLang="en-US" sz="1600" b="1" baseline="30000">
                <a:latin typeface="Arial" charset="0"/>
              </a:rPr>
              <a:t>-1</a:t>
            </a:r>
          </a:p>
          <a:p>
            <a:pPr algn="l">
              <a:spcAft>
                <a:spcPts val="300"/>
              </a:spcAft>
            </a:pPr>
            <a:r>
              <a:rPr lang="en-GB" altLang="en-US" sz="1600" b="1">
                <a:latin typeface="Arial" charset="0"/>
              </a:rPr>
              <a:t>•  this is due to the presence of the C=O bond</a:t>
            </a:r>
          </a:p>
        </p:txBody>
      </p:sp>
      <p:sp>
        <p:nvSpPr>
          <p:cNvPr id="22539" name="Rectangle 12"/>
          <p:cNvSpPr>
            <a:spLocks noChangeArrowheads="1"/>
          </p:cNvSpPr>
          <p:nvPr/>
        </p:nvSpPr>
        <p:spPr bwMode="auto">
          <a:xfrm>
            <a:off x="3756025" y="1414463"/>
            <a:ext cx="398463" cy="2674937"/>
          </a:xfrm>
          <a:prstGeom prst="rect">
            <a:avLst/>
          </a:prstGeom>
          <a:solidFill>
            <a:schemeClr val="accent1">
              <a:alpha val="50195"/>
            </a:schemeClr>
          </a:solidFill>
          <a:ln w="9525">
            <a:noFill/>
            <a:miter lim="800000"/>
            <a:headEnd/>
            <a:tailEnd/>
          </a:ln>
          <a:effectLst/>
        </p:spPr>
        <p:txBody>
          <a:bodyPr wrap="none" anchor="ctr"/>
          <a:lstStyle/>
          <a:p>
            <a:endParaRPr lang="en-US" altLang="en-US"/>
          </a:p>
        </p:txBody>
      </p:sp>
      <p:pic>
        <p:nvPicPr>
          <p:cNvPr id="22540" name="Picture 14" descr="ircoohg"/>
          <p:cNvPicPr>
            <a:picLocks noChangeAspect="1" noChangeArrowheads="1"/>
          </p:cNvPicPr>
          <p:nvPr/>
        </p:nvPicPr>
        <p:blipFill>
          <a:blip r:embed="rId3" cstate="print"/>
          <a:srcRect/>
          <a:stretch>
            <a:fillRect/>
          </a:stretch>
        </p:blipFill>
        <p:spPr bwMode="auto">
          <a:xfrm>
            <a:off x="1163638" y="1587500"/>
            <a:ext cx="6291262" cy="2371725"/>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3555"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3556"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3557"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3558" name="Text Box 15"/>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 IR SPECTRUM OF AN ALDEHYDE or KETONE </a:t>
            </a:r>
          </a:p>
        </p:txBody>
      </p:sp>
      <p:pic>
        <p:nvPicPr>
          <p:cNvPr id="23559" name="Picture 17" descr="irgridg"/>
          <p:cNvPicPr>
            <a:picLocks noChangeAspect="1" noChangeArrowheads="1"/>
          </p:cNvPicPr>
          <p:nvPr/>
        </p:nvPicPr>
        <p:blipFill>
          <a:blip r:embed="rId2" cstate="print"/>
          <a:srcRect/>
          <a:stretch>
            <a:fillRect/>
          </a:stretch>
        </p:blipFill>
        <p:spPr bwMode="auto">
          <a:xfrm>
            <a:off x="482600" y="866775"/>
            <a:ext cx="8178800" cy="3925888"/>
          </a:xfrm>
          <a:prstGeom prst="rect">
            <a:avLst/>
          </a:prstGeom>
          <a:noFill/>
          <a:ln w="9525">
            <a:noFill/>
            <a:miter lim="800000"/>
            <a:headEnd/>
            <a:tailEnd/>
          </a:ln>
        </p:spPr>
      </p:pic>
      <p:sp>
        <p:nvSpPr>
          <p:cNvPr id="23560" name="Rectangle 18"/>
          <p:cNvSpPr>
            <a:spLocks noChangeArrowheads="1"/>
          </p:cNvSpPr>
          <p:nvPr/>
        </p:nvSpPr>
        <p:spPr bwMode="auto">
          <a:xfrm>
            <a:off x="1163638" y="14033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3561" name="Rectangle 16"/>
          <p:cNvSpPr>
            <a:spLocks noChangeArrowheads="1"/>
          </p:cNvSpPr>
          <p:nvPr/>
        </p:nvSpPr>
        <p:spPr bwMode="auto">
          <a:xfrm>
            <a:off x="3452813" y="1416050"/>
            <a:ext cx="779462" cy="2673350"/>
          </a:xfrm>
          <a:prstGeom prst="rect">
            <a:avLst/>
          </a:prstGeom>
          <a:solidFill>
            <a:schemeClr val="accent1">
              <a:alpha val="50195"/>
            </a:schemeClr>
          </a:solidFill>
          <a:ln w="9525">
            <a:noFill/>
            <a:miter lim="800000"/>
            <a:headEnd/>
            <a:tailEnd/>
          </a:ln>
          <a:effectLst/>
        </p:spPr>
        <p:txBody>
          <a:bodyPr wrap="none" anchor="ctr"/>
          <a:lstStyle/>
          <a:p>
            <a:endParaRPr lang="en-US" altLang="en-US"/>
          </a:p>
        </p:txBody>
      </p:sp>
      <p:pic>
        <p:nvPicPr>
          <p:cNvPr id="23562" name="Picture 19" descr="irestg"/>
          <p:cNvPicPr>
            <a:picLocks noChangeAspect="1" noChangeArrowheads="1"/>
          </p:cNvPicPr>
          <p:nvPr/>
        </p:nvPicPr>
        <p:blipFill>
          <a:blip r:embed="rId3" cstate="print"/>
          <a:srcRect/>
          <a:stretch>
            <a:fillRect/>
          </a:stretch>
        </p:blipFill>
        <p:spPr bwMode="auto">
          <a:xfrm>
            <a:off x="1223963" y="1568450"/>
            <a:ext cx="6499225" cy="2386013"/>
          </a:xfrm>
          <a:prstGeom prst="rect">
            <a:avLst/>
          </a:prstGeom>
          <a:noFill/>
          <a:ln w="9525">
            <a:noFill/>
            <a:miter lim="800000"/>
            <a:headEnd/>
            <a:tailEnd/>
          </a:ln>
        </p:spPr>
      </p:pic>
      <p:sp>
        <p:nvSpPr>
          <p:cNvPr id="23563" name="Text Box 20"/>
          <p:cNvSpPr txBox="1">
            <a:spLocks noChangeArrowheads="1"/>
          </p:cNvSpPr>
          <p:nvPr/>
        </p:nvSpPr>
        <p:spPr bwMode="auto">
          <a:xfrm>
            <a:off x="595313" y="5008563"/>
            <a:ext cx="8421687" cy="65722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  esters show a strong absorption between 1750 cm</a:t>
            </a:r>
            <a:r>
              <a:rPr lang="en-GB" altLang="en-US" sz="1600" b="1" baseline="30000">
                <a:latin typeface="Arial" charset="0"/>
              </a:rPr>
              <a:t>-1</a:t>
            </a:r>
            <a:r>
              <a:rPr lang="en-GB" altLang="en-US" sz="1600" b="1">
                <a:latin typeface="Arial" charset="0"/>
              </a:rPr>
              <a:t> and 1730 cm</a:t>
            </a:r>
            <a:r>
              <a:rPr lang="en-GB" altLang="en-US" sz="1600" b="1" baseline="30000">
                <a:latin typeface="Arial" charset="0"/>
              </a:rPr>
              <a:t>-1</a:t>
            </a:r>
          </a:p>
          <a:p>
            <a:pPr algn="l">
              <a:spcAft>
                <a:spcPts val="300"/>
              </a:spcAft>
            </a:pPr>
            <a:r>
              <a:rPr lang="en-GB" altLang="en-US" sz="1600" b="1">
                <a:latin typeface="Arial" charset="0"/>
              </a:rPr>
              <a:t>•  this is due to the presence of the C=O bond</a:t>
            </a: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762000"/>
            <a:ext cx="8693636" cy="2308324"/>
          </a:xfrm>
          <a:prstGeom prst="rect">
            <a:avLst/>
          </a:prstGeom>
          <a:noFill/>
        </p:spPr>
        <p:txBody>
          <a:bodyPr wrap="square" rtlCol="0">
            <a:spAutoFit/>
          </a:bodyPr>
          <a:lstStyle/>
          <a:p>
            <a:pPr algn="just"/>
            <a:r>
              <a:rPr lang="en-US" dirty="0" smtClean="0"/>
              <a:t>Besides, the infrared region is found to be normally rich in peaks by virtue of the fact that there exist a number of vibration modes (3</a:t>
            </a:r>
            <a:r>
              <a:rPr lang="en-US" i="1" dirty="0" smtClean="0"/>
              <a:t>n</a:t>
            </a:r>
            <a:r>
              <a:rPr lang="en-US" dirty="0" smtClean="0"/>
              <a:t>-6 for any nonlinear molecule, 3n-5 for any linear molecule, where, </a:t>
            </a:r>
            <a:r>
              <a:rPr lang="en-US" i="1" dirty="0" smtClean="0"/>
              <a:t>n </a:t>
            </a:r>
            <a:r>
              <a:rPr lang="en-US" dirty="0" smtClean="0"/>
              <a:t>= number of atoms).</a:t>
            </a:r>
          </a:p>
          <a:p>
            <a:pPr algn="just"/>
            <a:r>
              <a:rPr lang="en-US" dirty="0" smtClean="0"/>
              <a:t>There are two general regions in the infrared spectrum, namely:-</a:t>
            </a:r>
          </a:p>
          <a:p>
            <a:pPr marL="342900" indent="-342900" algn="just">
              <a:buFont typeface="+mj-lt"/>
              <a:buAutoNum type="alphaLcParenR"/>
            </a:pPr>
            <a:r>
              <a:rPr lang="en-US" b="1" dirty="0" smtClean="0"/>
              <a:t>Group frequency region:-     (2.5-8µm)</a:t>
            </a:r>
            <a:r>
              <a:rPr lang="en-US" dirty="0" smtClean="0"/>
              <a:t> or </a:t>
            </a:r>
            <a:r>
              <a:rPr lang="en-US" b="1" dirty="0" smtClean="0"/>
              <a:t>(4000-1300cm</a:t>
            </a:r>
            <a:r>
              <a:rPr lang="en-US" b="1" baseline="30000" dirty="0" smtClean="0"/>
              <a:t>–1</a:t>
            </a:r>
            <a:r>
              <a:rPr lang="en-US" dirty="0" smtClean="0"/>
              <a:t>) , the stretching and bending vibration bonds associated with specific structure or function</a:t>
            </a:r>
            <a:r>
              <a:rPr lang="en-US" b="1" dirty="0" smtClean="0"/>
              <a:t> </a:t>
            </a:r>
            <a:r>
              <a:rPr lang="en-US" dirty="0" smtClean="0"/>
              <a:t>groups are observed frequently.</a:t>
            </a:r>
          </a:p>
          <a:p>
            <a:pPr marL="342900" indent="-342900" algn="just"/>
            <a:r>
              <a:rPr lang="en-US" b="1" dirty="0" smtClean="0"/>
              <a:t>Stretching vibration found in Group Frequency Region</a:t>
            </a:r>
            <a:r>
              <a:rPr lang="en-US" dirty="0" smtClean="0"/>
              <a:t> </a:t>
            </a:r>
          </a:p>
        </p:txBody>
      </p:sp>
      <p:graphicFrame>
        <p:nvGraphicFramePr>
          <p:cNvPr id="7" name="Table 6"/>
          <p:cNvGraphicFramePr>
            <a:graphicFrameLocks noGrp="1"/>
          </p:cNvGraphicFramePr>
          <p:nvPr/>
        </p:nvGraphicFramePr>
        <p:xfrm>
          <a:off x="381000" y="3205480"/>
          <a:ext cx="8153399" cy="2966720"/>
        </p:xfrm>
        <a:graphic>
          <a:graphicData uri="http://schemas.openxmlformats.org/drawingml/2006/table">
            <a:tbl>
              <a:tblPr firstRow="1" bandRow="1">
                <a:tableStyleId>{5C22544A-7EE6-4342-B048-85BDC9FD1C3A}</a:tableStyleId>
              </a:tblPr>
              <a:tblGrid>
                <a:gridCol w="762000"/>
                <a:gridCol w="1378268"/>
                <a:gridCol w="1936433"/>
                <a:gridCol w="723899"/>
                <a:gridCol w="1371600"/>
                <a:gridCol w="1981199"/>
              </a:tblGrid>
              <a:tr h="370840">
                <a:tc gridSpan="3">
                  <a:txBody>
                    <a:bodyPr/>
                    <a:lstStyle/>
                    <a:p>
                      <a:pPr marL="0" marR="0" algn="just">
                        <a:lnSpc>
                          <a:spcPct val="115000"/>
                        </a:lnSpc>
                        <a:spcBef>
                          <a:spcPts val="0"/>
                        </a:spcBef>
                        <a:spcAft>
                          <a:spcPts val="0"/>
                        </a:spcAft>
                      </a:pPr>
                      <a:r>
                        <a:rPr lang="en-US" sz="1600" b="1" dirty="0">
                          <a:solidFill>
                            <a:srgbClr val="000000"/>
                          </a:solidFill>
                          <a:latin typeface="Times New Roman"/>
                          <a:ea typeface="Calibri"/>
                          <a:cs typeface="Arial"/>
                        </a:rPr>
                        <a:t>C—H Stretch</a:t>
                      </a:r>
                      <a:endParaRPr lang="en-US" sz="1400" dirty="0">
                        <a:latin typeface="Calibri"/>
                        <a:ea typeface="Calibri"/>
                        <a:cs typeface="Arial"/>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 = O Stretch</a:t>
                      </a:r>
                      <a:endParaRPr lang="en-US" sz="1400">
                        <a:latin typeface="Calibri"/>
                        <a:ea typeface="Calibri"/>
                        <a:cs typeface="Arial"/>
                      </a:endParaRPr>
                    </a:p>
                  </a:txBody>
                  <a:tcPr marL="68580" marR="68580" marT="0" marB="0"/>
                </a:tc>
                <a:tc hMerge="1">
                  <a:txBody>
                    <a:bodyPr/>
                    <a:lstStyle/>
                    <a:p>
                      <a:endParaRPr lang="en-US"/>
                    </a:p>
                  </a:txBody>
                  <a:tcPr/>
                </a:tc>
                <a:tc hMerge="1">
                  <a:txBody>
                    <a:bodyPr/>
                    <a:lstStyle/>
                    <a:p>
                      <a:endParaRPr lang="en-US"/>
                    </a:p>
                  </a:txBody>
                  <a:tcPr/>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S. No.</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Molecule</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Wavenumber(cm</a:t>
                      </a:r>
                      <a:r>
                        <a:rPr lang="en-US" sz="1600" b="1" baseline="30000">
                          <a:solidFill>
                            <a:srgbClr val="000000"/>
                          </a:solidFill>
                          <a:latin typeface="Times New Roman"/>
                          <a:ea typeface="Calibri"/>
                          <a:cs typeface="Arial"/>
                        </a:rPr>
                        <a:t>–1</a:t>
                      </a:r>
                      <a:r>
                        <a:rPr lang="en-US" sz="1600" b="1">
                          <a:solidFill>
                            <a:srgbClr val="000000"/>
                          </a:solidFill>
                          <a:latin typeface="Times New Roman"/>
                          <a:ea typeface="Calibri"/>
                          <a:cs typeface="Arial"/>
                        </a:rPr>
                        <a:t>)</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S. No.</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dirty="0">
                          <a:solidFill>
                            <a:srgbClr val="000000"/>
                          </a:solidFill>
                          <a:latin typeface="Times New Roman"/>
                          <a:ea typeface="Calibri"/>
                          <a:cs typeface="Arial"/>
                        </a:rPr>
                        <a:t>Molecule</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Wavenumber(cm</a:t>
                      </a:r>
                      <a:r>
                        <a:rPr lang="en-US" sz="1600" b="1" baseline="30000">
                          <a:solidFill>
                            <a:srgbClr val="000000"/>
                          </a:solidFill>
                          <a:latin typeface="Times New Roman"/>
                          <a:ea typeface="Calibri"/>
                          <a:cs typeface="Arial"/>
                        </a:rPr>
                        <a:t>–1</a:t>
                      </a:r>
                      <a:r>
                        <a:rPr lang="en-US" sz="1600" b="1">
                          <a:solidFill>
                            <a:srgbClr val="000000"/>
                          </a:solidFill>
                          <a:latin typeface="Times New Roman"/>
                          <a:ea typeface="Calibri"/>
                          <a:cs typeface="Arial"/>
                        </a:rPr>
                        <a:t>)</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CHCl</a:t>
                      </a:r>
                      <a:r>
                        <a:rPr lang="en-US" sz="1600" b="1" baseline="-25000">
                          <a:solidFill>
                            <a:srgbClr val="000000"/>
                          </a:solidFill>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3019</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COCH</a:t>
                      </a:r>
                      <a:r>
                        <a:rPr lang="en-US" sz="1600" b="1" baseline="-25000">
                          <a:solidFill>
                            <a:srgbClr val="000000"/>
                          </a:solidFill>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1715</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H</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Cl</a:t>
                      </a:r>
                      <a:r>
                        <a:rPr lang="en-US" sz="1600" b="1" baseline="-25000">
                          <a:solidFill>
                            <a:srgbClr val="000000"/>
                          </a:solidFill>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3089</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CHO</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1729</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 = CH</a:t>
                      </a:r>
                      <a:r>
                        <a:rPr lang="en-US" sz="1600" b="1" baseline="-25000">
                          <a:solidFill>
                            <a:srgbClr val="000000"/>
                          </a:solidFill>
                          <a:latin typeface="Times New Roman"/>
                          <a:ea typeface="Calibri"/>
                          <a:cs typeface="Arial"/>
                        </a:rPr>
                        <a:t>2</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3105—2990</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H</a:t>
                      </a:r>
                      <a:r>
                        <a:rPr lang="en-US" sz="1600" b="1" baseline="-25000">
                          <a:solidFill>
                            <a:srgbClr val="000000"/>
                          </a:solidFill>
                          <a:latin typeface="Times New Roman"/>
                          <a:ea typeface="Calibri"/>
                          <a:cs typeface="Arial"/>
                        </a:rPr>
                        <a:t>5</a:t>
                      </a:r>
                      <a:r>
                        <a:rPr lang="en-US" sz="1600" b="1">
                          <a:solidFill>
                            <a:srgbClr val="000000"/>
                          </a:solidFill>
                          <a:latin typeface="Times New Roman"/>
                          <a:ea typeface="Calibri"/>
                          <a:cs typeface="Arial"/>
                        </a:rPr>
                        <a:t>C</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COC</a:t>
                      </a:r>
                      <a:r>
                        <a:rPr lang="en-US" sz="1600" b="1" baseline="-25000">
                          <a:solidFill>
                            <a:srgbClr val="000000"/>
                          </a:solidFill>
                          <a:latin typeface="Times New Roman"/>
                          <a:ea typeface="Calibri"/>
                          <a:cs typeface="Arial"/>
                        </a:rPr>
                        <a:t>2</a:t>
                      </a:r>
                      <a:r>
                        <a:rPr lang="en-US" sz="1600" b="1">
                          <a:solidFill>
                            <a:srgbClr val="000000"/>
                          </a:solidFill>
                          <a:latin typeface="Times New Roman"/>
                          <a:ea typeface="Calibri"/>
                          <a:cs typeface="Arial"/>
                        </a:rPr>
                        <a:t>H</a:t>
                      </a:r>
                      <a:r>
                        <a:rPr lang="en-US" sz="1600" b="1" baseline="-25000">
                          <a:solidFill>
                            <a:srgbClr val="000000"/>
                          </a:solidFill>
                          <a:latin typeface="Times New Roman"/>
                          <a:ea typeface="Calibri"/>
                          <a:cs typeface="Arial"/>
                        </a:rPr>
                        <a:t>5</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 1720</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4</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a:t>
                      </a:r>
                      <a:r>
                        <a:rPr lang="en-US" sz="1600" b="1" baseline="-25000">
                          <a:solidFill>
                            <a:srgbClr val="000000"/>
                          </a:solidFill>
                          <a:latin typeface="Times New Roman"/>
                          <a:ea typeface="Calibri"/>
                          <a:cs typeface="Arial"/>
                        </a:rPr>
                        <a:t>6</a:t>
                      </a:r>
                      <a:r>
                        <a:rPr lang="en-US" sz="1600" b="1">
                          <a:solidFill>
                            <a:srgbClr val="000000"/>
                          </a:solidFill>
                          <a:latin typeface="Times New Roman"/>
                          <a:ea typeface="Calibri"/>
                          <a:cs typeface="Arial"/>
                        </a:rPr>
                        <a:t>H</a:t>
                      </a:r>
                      <a:r>
                        <a:rPr lang="en-US" sz="1600" b="1" baseline="-25000">
                          <a:solidFill>
                            <a:srgbClr val="000000"/>
                          </a:solidFill>
                          <a:latin typeface="Times New Roman"/>
                          <a:ea typeface="Calibri"/>
                          <a:cs typeface="Arial"/>
                        </a:rPr>
                        <a:t>6</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dirty="0">
                          <a:solidFill>
                            <a:srgbClr val="000000"/>
                          </a:solidFill>
                          <a:latin typeface="Times New Roman"/>
                          <a:ea typeface="Calibri"/>
                          <a:cs typeface="Arial"/>
                        </a:rPr>
                        <a:t>3099</a:t>
                      </a:r>
                      <a:endParaRPr lang="en-US" sz="1400" dirty="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4</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 HCOOH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1729</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5</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OH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2977</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5</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COOH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1718</a:t>
                      </a:r>
                      <a:endParaRPr lang="en-US" sz="1400">
                        <a:latin typeface="Calibri"/>
                        <a:ea typeface="Calibri"/>
                        <a:cs typeface="Arial"/>
                      </a:endParaRPr>
                    </a:p>
                  </a:txBody>
                  <a:tcPr marL="68580" marR="68580" marT="0" marB="0"/>
                </a:tc>
              </a:tr>
              <a:tr h="370840">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6</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CH ≡CH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3287</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6</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a:solidFill>
                            <a:srgbClr val="000000"/>
                          </a:solidFill>
                          <a:latin typeface="Times New Roman"/>
                          <a:ea typeface="Calibri"/>
                          <a:cs typeface="Arial"/>
                        </a:rPr>
                        <a:t>CF</a:t>
                      </a:r>
                      <a:r>
                        <a:rPr lang="en-US" sz="1600" b="1" baseline="-25000">
                          <a:solidFill>
                            <a:srgbClr val="000000"/>
                          </a:solidFill>
                          <a:latin typeface="Times New Roman"/>
                          <a:ea typeface="Calibri"/>
                          <a:cs typeface="Arial"/>
                        </a:rPr>
                        <a:t>3</a:t>
                      </a:r>
                      <a:r>
                        <a:rPr lang="en-US" sz="1600" b="1">
                          <a:solidFill>
                            <a:srgbClr val="000000"/>
                          </a:solidFill>
                          <a:latin typeface="Times New Roman"/>
                          <a:ea typeface="Calibri"/>
                          <a:cs typeface="Arial"/>
                        </a:rPr>
                        <a:t>COOH</a:t>
                      </a:r>
                      <a:endParaRPr lang="en-US" sz="1400">
                        <a:latin typeface="Calibri"/>
                        <a:ea typeface="Calibri"/>
                        <a:cs typeface="Arial"/>
                      </a:endParaRPr>
                    </a:p>
                  </a:txBody>
                  <a:tcPr marL="68580" marR="68580" marT="0" marB="0"/>
                </a:tc>
                <a:tc>
                  <a:txBody>
                    <a:bodyPr/>
                    <a:lstStyle/>
                    <a:p>
                      <a:pPr marL="0" marR="0" algn="just">
                        <a:lnSpc>
                          <a:spcPct val="115000"/>
                        </a:lnSpc>
                        <a:spcBef>
                          <a:spcPts val="0"/>
                        </a:spcBef>
                        <a:spcAft>
                          <a:spcPts val="0"/>
                        </a:spcAft>
                      </a:pPr>
                      <a:r>
                        <a:rPr lang="en-US" sz="1600" b="1" dirty="0">
                          <a:solidFill>
                            <a:srgbClr val="000000"/>
                          </a:solidFill>
                          <a:latin typeface="Times New Roman"/>
                          <a:ea typeface="Calibri"/>
                          <a:cs typeface="Arial"/>
                        </a:rPr>
                        <a:t>1776</a:t>
                      </a:r>
                      <a:endParaRPr lang="en-US" sz="1400" dirty="0">
                        <a:latin typeface="Calibri"/>
                        <a:ea typeface="Calibri"/>
                        <a:cs typeface="Arial"/>
                      </a:endParaRPr>
                    </a:p>
                  </a:txBody>
                  <a:tcPr marL="68580" marR="68580" marT="0" marB="0"/>
                </a:tc>
              </a:tr>
            </a:tbl>
          </a:graphicData>
        </a:graphic>
      </p:graphicFrame>
      <p:sp>
        <p:nvSpPr>
          <p:cNvPr id="8" name="TextBox 7"/>
          <p:cNvSpPr txBox="1"/>
          <p:nvPr/>
        </p:nvSpPr>
        <p:spPr>
          <a:xfrm>
            <a:off x="2743200" y="152400"/>
            <a:ext cx="2733441" cy="400110"/>
          </a:xfrm>
          <a:prstGeom prst="rect">
            <a:avLst/>
          </a:prstGeom>
          <a:noFill/>
        </p:spPr>
        <p:txBody>
          <a:bodyPr wrap="none" rtlCol="0">
            <a:spAutoFit/>
          </a:bodyPr>
          <a:lstStyle/>
          <a:p>
            <a:r>
              <a:rPr lang="en-US" sz="2000" b="1" dirty="0" smtClean="0">
                <a:latin typeface="Simplified Arabic" pitchFamily="18" charset="-78"/>
                <a:cs typeface="Simplified Arabic" pitchFamily="18" charset="-78"/>
              </a:rPr>
              <a:t>Infrared Spectroscopy</a:t>
            </a:r>
            <a:endParaRPr lang="en-US" sz="20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Text Box 2"/>
          <p:cNvSpPr txBox="1">
            <a:spLocks noChangeArrowheads="1"/>
          </p:cNvSpPr>
          <p:nvPr/>
        </p:nvSpPr>
        <p:spPr bwMode="auto">
          <a:xfrm>
            <a:off x="1452563" y="254000"/>
            <a:ext cx="6248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b="1">
                <a:solidFill>
                  <a:srgbClr val="000066"/>
                </a:solidFill>
                <a:effectLst>
                  <a:outerShdw blurRad="38100" dist="38100" dir="2700000" algn="tl">
                    <a:srgbClr val="000000"/>
                  </a:outerShdw>
                </a:effectLst>
                <a:latin typeface="Arial" pitchFamily="34" charset="0"/>
              </a:rPr>
              <a:t>WHAT IS IT!</a:t>
            </a:r>
            <a:endParaRPr lang="en-US" altLang="en-US" b="1">
              <a:solidFill>
                <a:srgbClr val="FF66FF"/>
              </a:solidFill>
              <a:effectLst>
                <a:outerShdw blurRad="38100" dist="38100" dir="2700000" algn="tl">
                  <a:srgbClr val="000000"/>
                </a:outerShdw>
              </a:effectLst>
              <a:latin typeface="Tahoma" pitchFamily="34" charset="0"/>
            </a:endParaRPr>
          </a:p>
        </p:txBody>
      </p:sp>
      <p:pic>
        <p:nvPicPr>
          <p:cNvPr id="24579" name="Picture 5" descr="1r1g"/>
          <p:cNvPicPr>
            <a:picLocks noChangeAspect="1" noChangeArrowheads="1"/>
          </p:cNvPicPr>
          <p:nvPr/>
        </p:nvPicPr>
        <p:blipFill>
          <a:blip r:embed="rId2" cstate="print"/>
          <a:srcRect/>
          <a:stretch>
            <a:fillRect/>
          </a:stretch>
        </p:blipFill>
        <p:spPr bwMode="auto">
          <a:xfrm>
            <a:off x="1084263" y="1766888"/>
            <a:ext cx="2449512" cy="1438275"/>
          </a:xfrm>
          <a:prstGeom prst="rect">
            <a:avLst/>
          </a:prstGeom>
          <a:noFill/>
          <a:ln w="9525">
            <a:noFill/>
            <a:miter lim="800000"/>
            <a:headEnd/>
            <a:tailEnd/>
          </a:ln>
        </p:spPr>
      </p:pic>
      <p:pic>
        <p:nvPicPr>
          <p:cNvPr id="24580" name="Picture 6" descr="1r2g"/>
          <p:cNvPicPr>
            <a:picLocks noChangeAspect="1" noChangeArrowheads="1"/>
          </p:cNvPicPr>
          <p:nvPr/>
        </p:nvPicPr>
        <p:blipFill>
          <a:blip r:embed="rId3" cstate="print"/>
          <a:srcRect/>
          <a:stretch>
            <a:fillRect/>
          </a:stretch>
        </p:blipFill>
        <p:spPr bwMode="auto">
          <a:xfrm>
            <a:off x="1084263" y="5053013"/>
            <a:ext cx="2449512" cy="1438275"/>
          </a:xfrm>
          <a:prstGeom prst="rect">
            <a:avLst/>
          </a:prstGeom>
          <a:noFill/>
          <a:ln w="9525">
            <a:noFill/>
            <a:miter lim="800000"/>
            <a:headEnd/>
            <a:tailEnd/>
          </a:ln>
        </p:spPr>
      </p:pic>
      <p:pic>
        <p:nvPicPr>
          <p:cNvPr id="24581" name="Picture 7" descr="1r3g"/>
          <p:cNvPicPr>
            <a:picLocks noChangeAspect="1" noChangeArrowheads="1"/>
          </p:cNvPicPr>
          <p:nvPr/>
        </p:nvPicPr>
        <p:blipFill>
          <a:blip r:embed="rId4" cstate="print"/>
          <a:srcRect/>
          <a:stretch>
            <a:fillRect/>
          </a:stretch>
        </p:blipFill>
        <p:spPr bwMode="auto">
          <a:xfrm>
            <a:off x="1084263" y="3444875"/>
            <a:ext cx="2438400" cy="1431925"/>
          </a:xfrm>
          <a:prstGeom prst="rect">
            <a:avLst/>
          </a:prstGeom>
          <a:noFill/>
          <a:ln w="9525">
            <a:noFill/>
            <a:miter lim="800000"/>
            <a:headEnd/>
            <a:tailEnd/>
          </a:ln>
        </p:spPr>
      </p:pic>
      <p:sp>
        <p:nvSpPr>
          <p:cNvPr id="24582" name="Text Box 9"/>
          <p:cNvSpPr txBox="1">
            <a:spLocks noChangeArrowheads="1"/>
          </p:cNvSpPr>
          <p:nvPr/>
        </p:nvSpPr>
        <p:spPr bwMode="auto">
          <a:xfrm>
            <a:off x="3935413" y="2306638"/>
            <a:ext cx="1636712" cy="374650"/>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O-H STRETCH</a:t>
            </a:r>
          </a:p>
        </p:txBody>
      </p:sp>
      <p:sp>
        <p:nvSpPr>
          <p:cNvPr id="24583" name="Text Box 11"/>
          <p:cNvSpPr txBox="1">
            <a:spLocks noChangeArrowheads="1"/>
          </p:cNvSpPr>
          <p:nvPr/>
        </p:nvSpPr>
        <p:spPr bwMode="auto">
          <a:xfrm>
            <a:off x="3935413" y="3895725"/>
            <a:ext cx="1636712" cy="374650"/>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C=O STRETCH</a:t>
            </a:r>
          </a:p>
        </p:txBody>
      </p:sp>
      <p:grpSp>
        <p:nvGrpSpPr>
          <p:cNvPr id="2" name="Group 17"/>
          <p:cNvGrpSpPr>
            <a:grpSpLocks/>
          </p:cNvGrpSpPr>
          <p:nvPr/>
        </p:nvGrpSpPr>
        <p:grpSpPr bwMode="auto">
          <a:xfrm>
            <a:off x="3935413" y="5172075"/>
            <a:ext cx="1636712" cy="1216025"/>
            <a:chOff x="2479" y="3082"/>
            <a:chExt cx="1031" cy="766"/>
          </a:xfrm>
        </p:grpSpPr>
        <p:sp>
          <p:nvSpPr>
            <p:cNvPr id="24593" name="Text Box 10"/>
            <p:cNvSpPr txBox="1">
              <a:spLocks noChangeArrowheads="1"/>
            </p:cNvSpPr>
            <p:nvPr/>
          </p:nvSpPr>
          <p:spPr bwMode="auto">
            <a:xfrm>
              <a:off x="2479" y="3082"/>
              <a:ext cx="1031" cy="236"/>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O-H STRETCH</a:t>
              </a:r>
            </a:p>
          </p:txBody>
        </p:sp>
        <p:sp>
          <p:nvSpPr>
            <p:cNvPr id="24594" name="Text Box 12"/>
            <p:cNvSpPr txBox="1">
              <a:spLocks noChangeArrowheads="1"/>
            </p:cNvSpPr>
            <p:nvPr/>
          </p:nvSpPr>
          <p:spPr bwMode="auto">
            <a:xfrm>
              <a:off x="2479" y="3612"/>
              <a:ext cx="1031" cy="236"/>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C=O STRETCH</a:t>
              </a:r>
            </a:p>
          </p:txBody>
        </p:sp>
        <p:sp>
          <p:nvSpPr>
            <p:cNvPr id="24595" name="Text Box 13"/>
            <p:cNvSpPr txBox="1">
              <a:spLocks noChangeArrowheads="1"/>
            </p:cNvSpPr>
            <p:nvPr/>
          </p:nvSpPr>
          <p:spPr bwMode="auto">
            <a:xfrm>
              <a:off x="2695" y="3348"/>
              <a:ext cx="551" cy="236"/>
            </a:xfrm>
            <a:prstGeom prst="rect">
              <a:avLst/>
            </a:prstGeom>
            <a:noFill/>
            <a:ln w="9525">
              <a:noFill/>
              <a:miter lim="800000"/>
              <a:headEnd/>
              <a:tailEnd/>
            </a:ln>
            <a:effectLst/>
          </p:spPr>
          <p:txBody>
            <a:bodyPr>
              <a:spAutoFit/>
            </a:bodyPr>
            <a:lstStyle/>
            <a:p>
              <a:pPr>
                <a:spcAft>
                  <a:spcPts val="300"/>
                </a:spcAft>
              </a:pPr>
              <a:r>
                <a:rPr lang="en-GB" altLang="en-US" sz="1600" b="1">
                  <a:latin typeface="Arial" charset="0"/>
                </a:rPr>
                <a:t>AND</a:t>
              </a:r>
            </a:p>
          </p:txBody>
        </p:sp>
      </p:grpSp>
      <p:sp>
        <p:nvSpPr>
          <p:cNvPr id="24585" name="Text Box 14"/>
          <p:cNvSpPr txBox="1">
            <a:spLocks noChangeArrowheads="1"/>
          </p:cNvSpPr>
          <p:nvPr/>
        </p:nvSpPr>
        <p:spPr bwMode="auto">
          <a:xfrm>
            <a:off x="6265863" y="2247900"/>
            <a:ext cx="1960562" cy="495300"/>
          </a:xfrm>
          <a:prstGeom prst="rect">
            <a:avLst/>
          </a:prstGeom>
          <a:noFill/>
          <a:ln w="9525">
            <a:noFill/>
            <a:miter lim="800000"/>
            <a:headEnd/>
            <a:tailEnd/>
          </a:ln>
          <a:effectLst/>
        </p:spPr>
        <p:txBody>
          <a:bodyPr>
            <a:spAutoFit/>
          </a:bodyPr>
          <a:lstStyle/>
          <a:p>
            <a:pPr>
              <a:spcAft>
                <a:spcPts val="300"/>
              </a:spcAft>
            </a:pPr>
            <a:r>
              <a:rPr lang="en-GB" altLang="en-US" b="1">
                <a:solidFill>
                  <a:srgbClr val="CC3300"/>
                </a:solidFill>
                <a:latin typeface="Arial" charset="0"/>
              </a:rPr>
              <a:t>ALCOHOL</a:t>
            </a:r>
            <a:endParaRPr lang="en-GB" altLang="en-US" sz="1600" b="1">
              <a:latin typeface="Arial" charset="0"/>
            </a:endParaRPr>
          </a:p>
        </p:txBody>
      </p:sp>
      <p:sp>
        <p:nvSpPr>
          <p:cNvPr id="24586" name="Text Box 15"/>
          <p:cNvSpPr txBox="1">
            <a:spLocks noChangeArrowheads="1"/>
          </p:cNvSpPr>
          <p:nvPr/>
        </p:nvSpPr>
        <p:spPr bwMode="auto">
          <a:xfrm>
            <a:off x="6265863" y="3832225"/>
            <a:ext cx="1960562" cy="869950"/>
          </a:xfrm>
          <a:prstGeom prst="rect">
            <a:avLst/>
          </a:prstGeom>
          <a:noFill/>
          <a:ln w="9525">
            <a:noFill/>
            <a:miter lim="800000"/>
            <a:headEnd/>
            <a:tailEnd/>
          </a:ln>
          <a:effectLst/>
        </p:spPr>
        <p:txBody>
          <a:bodyPr>
            <a:spAutoFit/>
          </a:bodyPr>
          <a:lstStyle/>
          <a:p>
            <a:pPr>
              <a:spcAft>
                <a:spcPts val="300"/>
              </a:spcAft>
            </a:pPr>
            <a:r>
              <a:rPr lang="en-GB" altLang="en-US" b="1">
                <a:solidFill>
                  <a:srgbClr val="CC3300"/>
                </a:solidFill>
                <a:latin typeface="Arial" charset="0"/>
              </a:rPr>
              <a:t>ALDEHYDE</a:t>
            </a:r>
          </a:p>
          <a:p>
            <a:pPr>
              <a:spcAft>
                <a:spcPts val="300"/>
              </a:spcAft>
            </a:pPr>
            <a:r>
              <a:rPr lang="en-GB" altLang="en-US" sz="1600" b="1">
                <a:solidFill>
                  <a:srgbClr val="CC3300"/>
                </a:solidFill>
                <a:latin typeface="Arial" charset="0"/>
              </a:rPr>
              <a:t>Or </a:t>
            </a:r>
            <a:r>
              <a:rPr lang="en-GB" altLang="en-US" b="1">
                <a:solidFill>
                  <a:srgbClr val="CC3300"/>
                </a:solidFill>
                <a:latin typeface="Arial" charset="0"/>
              </a:rPr>
              <a:t>KETONE</a:t>
            </a:r>
            <a:endParaRPr lang="en-GB" altLang="en-US" b="1">
              <a:latin typeface="Arial" charset="0"/>
            </a:endParaRPr>
          </a:p>
        </p:txBody>
      </p:sp>
      <p:sp>
        <p:nvSpPr>
          <p:cNvPr id="24587" name="Text Box 16"/>
          <p:cNvSpPr txBox="1">
            <a:spLocks noChangeArrowheads="1"/>
          </p:cNvSpPr>
          <p:nvPr/>
        </p:nvSpPr>
        <p:spPr bwMode="auto">
          <a:xfrm>
            <a:off x="5810250" y="5359400"/>
            <a:ext cx="2921000" cy="860425"/>
          </a:xfrm>
          <a:prstGeom prst="rect">
            <a:avLst/>
          </a:prstGeom>
          <a:noFill/>
          <a:ln w="9525">
            <a:noFill/>
            <a:miter lim="800000"/>
            <a:headEnd/>
            <a:tailEnd/>
          </a:ln>
          <a:effectLst/>
        </p:spPr>
        <p:txBody>
          <a:bodyPr>
            <a:spAutoFit/>
          </a:bodyPr>
          <a:lstStyle/>
          <a:p>
            <a:pPr>
              <a:spcAft>
                <a:spcPts val="300"/>
              </a:spcAft>
            </a:pPr>
            <a:r>
              <a:rPr lang="en-GB" altLang="en-US" b="1">
                <a:solidFill>
                  <a:srgbClr val="CC3300"/>
                </a:solidFill>
                <a:latin typeface="Arial" charset="0"/>
              </a:rPr>
              <a:t>CARBOXYLIC ACID</a:t>
            </a:r>
            <a:endParaRPr lang="en-GB" altLang="en-US" sz="1600" b="1">
              <a:latin typeface="Arial" charset="0"/>
            </a:endParaRPr>
          </a:p>
        </p:txBody>
      </p:sp>
      <p:sp>
        <p:nvSpPr>
          <p:cNvPr id="24588" name="Text Box 18"/>
          <p:cNvSpPr txBox="1">
            <a:spLocks noChangeArrowheads="1"/>
          </p:cNvSpPr>
          <p:nvPr/>
        </p:nvSpPr>
        <p:spPr bwMode="auto">
          <a:xfrm>
            <a:off x="1617663" y="917575"/>
            <a:ext cx="5994400" cy="619125"/>
          </a:xfrm>
          <a:prstGeom prst="rect">
            <a:avLst/>
          </a:prstGeom>
          <a:noFill/>
          <a:ln w="9525">
            <a:noFill/>
            <a:miter lim="800000"/>
            <a:headEnd/>
            <a:tailEnd/>
          </a:ln>
          <a:effectLst/>
        </p:spPr>
        <p:txBody>
          <a:bodyPr>
            <a:spAutoFit/>
          </a:bodyPr>
          <a:lstStyle/>
          <a:p>
            <a:pPr algn="l">
              <a:spcAft>
                <a:spcPts val="300"/>
              </a:spcAft>
            </a:pPr>
            <a:r>
              <a:rPr lang="en-GB" altLang="en-US" sz="1600" b="1">
                <a:latin typeface="Arial" charset="0"/>
              </a:rPr>
              <a:t>One can tell the difference between alcohols, aldehydes and carboxylic acids by comparison of their spectra.</a:t>
            </a:r>
          </a:p>
        </p:txBody>
      </p:sp>
      <p:sp>
        <p:nvSpPr>
          <p:cNvPr id="24589" name="AutoShape 4">
            <a:hlinkClick r:id="" action="ppaction://hlinkshowjump?jump=nextslide" highlightClick="1"/>
          </p:cNvPr>
          <p:cNvSpPr>
            <a:spLocks noChangeArrowheads="1"/>
          </p:cNvSpPr>
          <p:nvPr/>
        </p:nvSpPr>
        <p:spPr bwMode="auto">
          <a:xfrm>
            <a:off x="8520113" y="6246813"/>
            <a:ext cx="457200" cy="393700"/>
          </a:xfrm>
          <a:prstGeom prst="actionButtonBlank">
            <a:avLst/>
          </a:prstGeom>
          <a:noFill/>
          <a:ln w="9525">
            <a:noFill/>
            <a:miter lim="800000"/>
            <a:headEnd/>
            <a:tailEnd/>
          </a:ln>
          <a:effectLst/>
        </p:spPr>
        <p:txBody>
          <a:bodyPr wrap="none" anchor="ctr"/>
          <a:lstStyle/>
          <a:p>
            <a:endParaRPr lang="en-US" altLang="en-US"/>
          </a:p>
        </p:txBody>
      </p:sp>
      <p:sp>
        <p:nvSpPr>
          <p:cNvPr id="24590" name="Right Arrow 1">
            <a:hlinkClick r:id="rId5" action="ppaction://hlinksldjump"/>
          </p:cNvPr>
          <p:cNvSpPr>
            <a:spLocks noChangeArrowheads="1"/>
          </p:cNvSpPr>
          <p:nvPr/>
        </p:nvSpPr>
        <p:spPr bwMode="auto">
          <a:xfrm>
            <a:off x="8632825" y="6491288"/>
            <a:ext cx="395288" cy="268287"/>
          </a:xfrm>
          <a:prstGeom prst="rightArrow">
            <a:avLst>
              <a:gd name="adj1" fmla="val 50000"/>
              <a:gd name="adj2" fmla="val 100108"/>
            </a:avLst>
          </a:prstGeom>
          <a:solidFill>
            <a:schemeClr val="tx1"/>
          </a:solidFill>
          <a:ln w="9525" algn="ctr">
            <a:solidFill>
              <a:schemeClr val="tx1"/>
            </a:solidFill>
            <a:round/>
            <a:headEnd/>
            <a:tailEnd/>
          </a:ln>
        </p:spPr>
        <p:txBody>
          <a:bodyPr wrap="none" anchor="ctr"/>
          <a:lstStyle/>
          <a:p>
            <a:endParaRPr lang="en-US" altLang="en-US"/>
          </a:p>
        </p:txBody>
      </p:sp>
      <p:sp>
        <p:nvSpPr>
          <p:cNvPr id="24591" name="AutoShape 4">
            <a:hlinkClick r:id="" action="ppaction://hlinkshowjump?jump=nextslide" highlightClick="1"/>
          </p:cNvPr>
          <p:cNvSpPr>
            <a:spLocks noChangeArrowheads="1"/>
          </p:cNvSpPr>
          <p:nvPr/>
        </p:nvSpPr>
        <p:spPr bwMode="auto">
          <a:xfrm>
            <a:off x="109538" y="6348413"/>
            <a:ext cx="457200" cy="393700"/>
          </a:xfrm>
          <a:prstGeom prst="actionButtonBlank">
            <a:avLst/>
          </a:prstGeom>
          <a:noFill/>
          <a:ln w="9525">
            <a:noFill/>
            <a:miter lim="800000"/>
            <a:headEnd/>
            <a:tailEnd/>
          </a:ln>
          <a:effectLst/>
        </p:spPr>
        <p:txBody>
          <a:bodyPr wrap="none" anchor="ctr"/>
          <a:lstStyle/>
          <a:p>
            <a:endParaRPr lang="en-US" altLang="en-US"/>
          </a:p>
        </p:txBody>
      </p:sp>
      <p:sp>
        <p:nvSpPr>
          <p:cNvPr id="24592" name="Left Arrow 2">
            <a:hlinkClick r:id="rId6" action="ppaction://hlinksldjump"/>
          </p:cNvPr>
          <p:cNvSpPr>
            <a:spLocks noChangeArrowheads="1"/>
          </p:cNvSpPr>
          <p:nvPr/>
        </p:nvSpPr>
        <p:spPr bwMode="auto">
          <a:xfrm>
            <a:off x="144463" y="6443663"/>
            <a:ext cx="422275" cy="320675"/>
          </a:xfrm>
          <a:prstGeom prst="leftArrow">
            <a:avLst>
              <a:gd name="adj1" fmla="val 50000"/>
              <a:gd name="adj2" fmla="val 89855"/>
            </a:avLst>
          </a:prstGeom>
          <a:solidFill>
            <a:schemeClr val="tx1"/>
          </a:solidFill>
          <a:ln w="9525" algn="ctr">
            <a:solidFill>
              <a:schemeClr val="tx1"/>
            </a:solidFill>
            <a:round/>
            <a:headEnd/>
            <a:tailEnd/>
          </a:ln>
        </p:spPr>
        <p:txBody>
          <a:bodyPr wrap="none" anchor="ctr"/>
          <a:lstStyle/>
          <a:p>
            <a:endParaRPr lang="en-US" altLang="en-US"/>
          </a:p>
        </p:txBody>
      </p:sp>
    </p:spTree>
  </p:cSld>
  <p:clrMapOvr>
    <a:masterClrMapping/>
  </p:clrMapOvr>
  <p:transition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2"/>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5603" name="AutoShape 3">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5604" name="Line 4"/>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5605" name="AutoShape 5">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pic>
        <p:nvPicPr>
          <p:cNvPr id="25606" name="Picture 7" descr="irgridg"/>
          <p:cNvPicPr>
            <a:picLocks noChangeAspect="1" noChangeArrowheads="1"/>
          </p:cNvPicPr>
          <p:nvPr/>
        </p:nvPicPr>
        <p:blipFill>
          <a:blip r:embed="rId2" cstate="print"/>
          <a:srcRect/>
          <a:stretch>
            <a:fillRect/>
          </a:stretch>
        </p:blipFill>
        <p:spPr bwMode="auto">
          <a:xfrm>
            <a:off x="482600" y="1069975"/>
            <a:ext cx="8178800" cy="3925888"/>
          </a:xfrm>
          <a:prstGeom prst="rect">
            <a:avLst/>
          </a:prstGeom>
          <a:noFill/>
          <a:ln w="9525">
            <a:noFill/>
            <a:miter lim="800000"/>
            <a:headEnd/>
            <a:tailEnd/>
          </a:ln>
        </p:spPr>
      </p:pic>
      <p:sp>
        <p:nvSpPr>
          <p:cNvPr id="25607" name="Rectangle 8"/>
          <p:cNvSpPr>
            <a:spLocks noChangeArrowheads="1"/>
          </p:cNvSpPr>
          <p:nvPr/>
        </p:nvSpPr>
        <p:spPr bwMode="auto">
          <a:xfrm>
            <a:off x="1163638" y="1606550"/>
            <a:ext cx="6740525" cy="2673350"/>
          </a:xfrm>
          <a:prstGeom prst="rect">
            <a:avLst/>
          </a:prstGeom>
          <a:solidFill>
            <a:schemeClr val="bg1"/>
          </a:solidFill>
          <a:ln w="9525">
            <a:solidFill>
              <a:schemeClr val="bg1"/>
            </a:solidFill>
            <a:miter lim="800000"/>
            <a:headEnd/>
            <a:tailEnd/>
          </a:ln>
          <a:effectLst/>
        </p:spPr>
        <p:txBody>
          <a:bodyPr wrap="none" anchor="ctr"/>
          <a:lstStyle/>
          <a:p>
            <a:endParaRPr lang="en-US" altLang="en-US"/>
          </a:p>
        </p:txBody>
      </p:sp>
      <p:sp>
        <p:nvSpPr>
          <p:cNvPr id="25608" name="Line 13"/>
          <p:cNvSpPr>
            <a:spLocks noChangeShapeType="1"/>
          </p:cNvSpPr>
          <p:nvPr/>
        </p:nvSpPr>
        <p:spPr bwMode="auto">
          <a:xfrm>
            <a:off x="3803650" y="2838450"/>
            <a:ext cx="368300" cy="0"/>
          </a:xfrm>
          <a:prstGeom prst="line">
            <a:avLst/>
          </a:prstGeom>
          <a:noFill/>
          <a:ln w="76200">
            <a:solidFill>
              <a:srgbClr val="CC3300"/>
            </a:solidFill>
            <a:round/>
            <a:headEnd/>
            <a:tailEnd/>
          </a:ln>
          <a:effectLst/>
        </p:spPr>
        <p:txBody>
          <a:bodyPr wrap="none" anchor="ctr"/>
          <a:lstStyle/>
          <a:p>
            <a:endParaRPr lang="en-US"/>
          </a:p>
        </p:txBody>
      </p:sp>
      <p:sp>
        <p:nvSpPr>
          <p:cNvPr id="25609" name="Line 14"/>
          <p:cNvSpPr>
            <a:spLocks noChangeShapeType="1"/>
          </p:cNvSpPr>
          <p:nvPr/>
        </p:nvSpPr>
        <p:spPr bwMode="auto">
          <a:xfrm>
            <a:off x="1492250" y="2838450"/>
            <a:ext cx="584200" cy="0"/>
          </a:xfrm>
          <a:prstGeom prst="line">
            <a:avLst/>
          </a:prstGeom>
          <a:noFill/>
          <a:ln w="76200">
            <a:solidFill>
              <a:srgbClr val="CC3300"/>
            </a:solidFill>
            <a:round/>
            <a:headEnd/>
            <a:tailEnd/>
          </a:ln>
          <a:effectLst/>
        </p:spPr>
        <p:txBody>
          <a:bodyPr wrap="none" anchor="ctr"/>
          <a:lstStyle/>
          <a:p>
            <a:endParaRPr lang="en-US"/>
          </a:p>
        </p:txBody>
      </p:sp>
      <p:sp>
        <p:nvSpPr>
          <p:cNvPr id="25610" name="Line 15"/>
          <p:cNvSpPr>
            <a:spLocks noChangeShapeType="1"/>
          </p:cNvSpPr>
          <p:nvPr/>
        </p:nvSpPr>
        <p:spPr bwMode="auto">
          <a:xfrm>
            <a:off x="5461000" y="2838450"/>
            <a:ext cx="773113" cy="0"/>
          </a:xfrm>
          <a:prstGeom prst="line">
            <a:avLst/>
          </a:prstGeom>
          <a:noFill/>
          <a:ln w="76200">
            <a:solidFill>
              <a:srgbClr val="CC3300"/>
            </a:solidFill>
            <a:round/>
            <a:headEnd/>
            <a:tailEnd/>
          </a:ln>
          <a:effectLst/>
        </p:spPr>
        <p:txBody>
          <a:bodyPr wrap="none" anchor="ctr"/>
          <a:lstStyle/>
          <a:p>
            <a:endParaRPr lang="en-US"/>
          </a:p>
        </p:txBody>
      </p:sp>
      <p:sp>
        <p:nvSpPr>
          <p:cNvPr id="25611" name="Line 16"/>
          <p:cNvSpPr>
            <a:spLocks noChangeShapeType="1"/>
          </p:cNvSpPr>
          <p:nvPr/>
        </p:nvSpPr>
        <p:spPr bwMode="auto">
          <a:xfrm>
            <a:off x="1803400" y="2089150"/>
            <a:ext cx="184150" cy="0"/>
          </a:xfrm>
          <a:prstGeom prst="line">
            <a:avLst/>
          </a:prstGeom>
          <a:noFill/>
          <a:ln w="76200">
            <a:solidFill>
              <a:srgbClr val="CC3300"/>
            </a:solidFill>
            <a:round/>
            <a:headEnd/>
            <a:tailEnd/>
          </a:ln>
          <a:effectLst/>
        </p:spPr>
        <p:txBody>
          <a:bodyPr wrap="none" anchor="ctr"/>
          <a:lstStyle/>
          <a:p>
            <a:endParaRPr lang="en-US"/>
          </a:p>
        </p:txBody>
      </p:sp>
      <p:sp>
        <p:nvSpPr>
          <p:cNvPr id="25612" name="Line 17"/>
          <p:cNvSpPr>
            <a:spLocks noChangeShapeType="1"/>
          </p:cNvSpPr>
          <p:nvPr/>
        </p:nvSpPr>
        <p:spPr bwMode="auto">
          <a:xfrm>
            <a:off x="2657475" y="2089150"/>
            <a:ext cx="107950" cy="0"/>
          </a:xfrm>
          <a:prstGeom prst="line">
            <a:avLst/>
          </a:prstGeom>
          <a:noFill/>
          <a:ln w="76200">
            <a:solidFill>
              <a:srgbClr val="CC3300"/>
            </a:solidFill>
            <a:round/>
            <a:headEnd/>
            <a:tailEnd/>
          </a:ln>
          <a:effectLst/>
        </p:spPr>
        <p:txBody>
          <a:bodyPr wrap="none" anchor="ctr"/>
          <a:lstStyle/>
          <a:p>
            <a:endParaRPr lang="en-US"/>
          </a:p>
        </p:txBody>
      </p:sp>
      <p:sp>
        <p:nvSpPr>
          <p:cNvPr id="25613" name="Line 18"/>
          <p:cNvSpPr>
            <a:spLocks noChangeShapeType="1"/>
          </p:cNvSpPr>
          <p:nvPr/>
        </p:nvSpPr>
        <p:spPr bwMode="auto">
          <a:xfrm>
            <a:off x="4838700" y="3359150"/>
            <a:ext cx="114300" cy="0"/>
          </a:xfrm>
          <a:prstGeom prst="line">
            <a:avLst/>
          </a:prstGeom>
          <a:noFill/>
          <a:ln w="76200">
            <a:solidFill>
              <a:srgbClr val="CC3300"/>
            </a:solidFill>
            <a:round/>
            <a:headEnd/>
            <a:tailEnd/>
          </a:ln>
          <a:effectLst/>
        </p:spPr>
        <p:txBody>
          <a:bodyPr wrap="none" anchor="ctr"/>
          <a:lstStyle/>
          <a:p>
            <a:endParaRPr lang="en-US"/>
          </a:p>
        </p:txBody>
      </p:sp>
      <p:sp>
        <p:nvSpPr>
          <p:cNvPr id="25614" name="Line 19"/>
          <p:cNvSpPr>
            <a:spLocks noChangeShapeType="1"/>
          </p:cNvSpPr>
          <p:nvPr/>
        </p:nvSpPr>
        <p:spPr bwMode="auto">
          <a:xfrm>
            <a:off x="4616450" y="3359150"/>
            <a:ext cx="114300" cy="0"/>
          </a:xfrm>
          <a:prstGeom prst="line">
            <a:avLst/>
          </a:prstGeom>
          <a:noFill/>
          <a:ln w="76200">
            <a:solidFill>
              <a:srgbClr val="CC3300"/>
            </a:solidFill>
            <a:round/>
            <a:headEnd/>
            <a:tailEnd/>
          </a:ln>
          <a:effectLst/>
        </p:spPr>
        <p:txBody>
          <a:bodyPr wrap="none" anchor="ctr"/>
          <a:lstStyle/>
          <a:p>
            <a:endParaRPr lang="en-US"/>
          </a:p>
        </p:txBody>
      </p:sp>
      <p:sp>
        <p:nvSpPr>
          <p:cNvPr id="25615" name="Line 21"/>
          <p:cNvSpPr>
            <a:spLocks noChangeShapeType="1"/>
          </p:cNvSpPr>
          <p:nvPr/>
        </p:nvSpPr>
        <p:spPr bwMode="auto">
          <a:xfrm>
            <a:off x="7231063" y="2089150"/>
            <a:ext cx="454025" cy="0"/>
          </a:xfrm>
          <a:prstGeom prst="line">
            <a:avLst/>
          </a:prstGeom>
          <a:noFill/>
          <a:ln w="76200">
            <a:solidFill>
              <a:srgbClr val="CC3300"/>
            </a:solidFill>
            <a:round/>
            <a:headEnd/>
            <a:tailEnd/>
          </a:ln>
          <a:effectLst/>
        </p:spPr>
        <p:txBody>
          <a:bodyPr wrap="none" anchor="ctr"/>
          <a:lstStyle/>
          <a:p>
            <a:endParaRPr lang="en-US"/>
          </a:p>
        </p:txBody>
      </p:sp>
      <p:sp>
        <p:nvSpPr>
          <p:cNvPr id="25616" name="Line 22"/>
          <p:cNvSpPr>
            <a:spLocks noChangeShapeType="1"/>
          </p:cNvSpPr>
          <p:nvPr/>
        </p:nvSpPr>
        <p:spPr bwMode="auto">
          <a:xfrm>
            <a:off x="5884863" y="3924300"/>
            <a:ext cx="1346200" cy="0"/>
          </a:xfrm>
          <a:prstGeom prst="line">
            <a:avLst/>
          </a:prstGeom>
          <a:noFill/>
          <a:ln w="76200">
            <a:solidFill>
              <a:srgbClr val="CC3300"/>
            </a:solidFill>
            <a:round/>
            <a:headEnd/>
            <a:tailEnd/>
          </a:ln>
          <a:effectLst/>
        </p:spPr>
        <p:txBody>
          <a:bodyPr wrap="none" anchor="ctr"/>
          <a:lstStyle/>
          <a:p>
            <a:endParaRPr lang="en-US"/>
          </a:p>
        </p:txBody>
      </p:sp>
      <p:sp>
        <p:nvSpPr>
          <p:cNvPr id="25617" name="Text Box 23"/>
          <p:cNvSpPr txBox="1">
            <a:spLocks noChangeArrowheads="1"/>
          </p:cNvSpPr>
          <p:nvPr/>
        </p:nvSpPr>
        <p:spPr bwMode="auto">
          <a:xfrm>
            <a:off x="1492250" y="2544763"/>
            <a:ext cx="576263"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O-H</a:t>
            </a:r>
            <a:endParaRPr lang="en-GB" altLang="en-US" sz="1400" b="1">
              <a:latin typeface="Arial" charset="0"/>
            </a:endParaRPr>
          </a:p>
        </p:txBody>
      </p:sp>
      <p:sp>
        <p:nvSpPr>
          <p:cNvPr id="25618" name="Text Box 24"/>
          <p:cNvSpPr txBox="1">
            <a:spLocks noChangeArrowheads="1"/>
          </p:cNvSpPr>
          <p:nvPr/>
        </p:nvSpPr>
        <p:spPr bwMode="auto">
          <a:xfrm>
            <a:off x="3706813" y="2544763"/>
            <a:ext cx="576262"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C=O</a:t>
            </a:r>
            <a:endParaRPr lang="en-GB" altLang="en-US" sz="1400" b="1">
              <a:latin typeface="Arial" charset="0"/>
            </a:endParaRPr>
          </a:p>
        </p:txBody>
      </p:sp>
      <p:sp>
        <p:nvSpPr>
          <p:cNvPr id="25619" name="Text Box 26"/>
          <p:cNvSpPr txBox="1">
            <a:spLocks noChangeArrowheads="1"/>
          </p:cNvSpPr>
          <p:nvPr/>
        </p:nvSpPr>
        <p:spPr bwMode="auto">
          <a:xfrm>
            <a:off x="5551488" y="2544763"/>
            <a:ext cx="576262"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C-O</a:t>
            </a:r>
            <a:endParaRPr lang="en-GB" altLang="en-US" sz="1400" b="1">
              <a:latin typeface="Arial" charset="0"/>
            </a:endParaRPr>
          </a:p>
        </p:txBody>
      </p:sp>
      <p:sp>
        <p:nvSpPr>
          <p:cNvPr id="25620" name="Text Box 27"/>
          <p:cNvSpPr txBox="1">
            <a:spLocks noChangeArrowheads="1"/>
          </p:cNvSpPr>
          <p:nvPr/>
        </p:nvSpPr>
        <p:spPr bwMode="auto">
          <a:xfrm>
            <a:off x="1614488" y="1763713"/>
            <a:ext cx="576262"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N-H</a:t>
            </a:r>
            <a:endParaRPr lang="en-GB" altLang="en-US" sz="1400" b="1">
              <a:latin typeface="Arial" charset="0"/>
            </a:endParaRPr>
          </a:p>
        </p:txBody>
      </p:sp>
      <p:sp>
        <p:nvSpPr>
          <p:cNvPr id="25621" name="Text Box 28"/>
          <p:cNvSpPr txBox="1">
            <a:spLocks noChangeArrowheads="1"/>
          </p:cNvSpPr>
          <p:nvPr/>
        </p:nvSpPr>
        <p:spPr bwMode="auto">
          <a:xfrm>
            <a:off x="4083050" y="3059113"/>
            <a:ext cx="1390650"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Aromatic C-C</a:t>
            </a:r>
            <a:endParaRPr lang="en-GB" altLang="en-US" sz="1400" b="1">
              <a:latin typeface="Arial" charset="0"/>
            </a:endParaRPr>
          </a:p>
        </p:txBody>
      </p:sp>
      <p:sp>
        <p:nvSpPr>
          <p:cNvPr id="25622" name="Line 29"/>
          <p:cNvSpPr>
            <a:spLocks noChangeShapeType="1"/>
          </p:cNvSpPr>
          <p:nvPr/>
        </p:nvSpPr>
        <p:spPr bwMode="auto">
          <a:xfrm>
            <a:off x="2144713" y="3359150"/>
            <a:ext cx="512762" cy="0"/>
          </a:xfrm>
          <a:prstGeom prst="line">
            <a:avLst/>
          </a:prstGeom>
          <a:noFill/>
          <a:ln w="76200">
            <a:solidFill>
              <a:srgbClr val="CC3300"/>
            </a:solidFill>
            <a:round/>
            <a:headEnd/>
            <a:tailEnd/>
          </a:ln>
          <a:effectLst/>
        </p:spPr>
        <p:txBody>
          <a:bodyPr wrap="none" anchor="ctr"/>
          <a:lstStyle/>
          <a:p>
            <a:endParaRPr lang="en-US"/>
          </a:p>
        </p:txBody>
      </p:sp>
      <p:sp>
        <p:nvSpPr>
          <p:cNvPr id="25623" name="Text Box 30"/>
          <p:cNvSpPr txBox="1">
            <a:spLocks noChangeArrowheads="1"/>
          </p:cNvSpPr>
          <p:nvPr/>
        </p:nvSpPr>
        <p:spPr bwMode="auto">
          <a:xfrm>
            <a:off x="1765300" y="3059113"/>
            <a:ext cx="1390650"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C-H</a:t>
            </a:r>
            <a:endParaRPr lang="en-GB" altLang="en-US" sz="1400" b="1">
              <a:latin typeface="Arial" charset="0"/>
            </a:endParaRPr>
          </a:p>
        </p:txBody>
      </p:sp>
      <p:sp>
        <p:nvSpPr>
          <p:cNvPr id="25624" name="Line 31"/>
          <p:cNvSpPr>
            <a:spLocks noChangeShapeType="1"/>
          </p:cNvSpPr>
          <p:nvPr/>
        </p:nvSpPr>
        <p:spPr bwMode="auto">
          <a:xfrm>
            <a:off x="4130675" y="3924300"/>
            <a:ext cx="307975" cy="0"/>
          </a:xfrm>
          <a:prstGeom prst="line">
            <a:avLst/>
          </a:prstGeom>
          <a:noFill/>
          <a:ln w="76200">
            <a:solidFill>
              <a:srgbClr val="CC3300"/>
            </a:solidFill>
            <a:round/>
            <a:headEnd/>
            <a:tailEnd/>
          </a:ln>
          <a:effectLst/>
        </p:spPr>
        <p:txBody>
          <a:bodyPr wrap="none" anchor="ctr"/>
          <a:lstStyle/>
          <a:p>
            <a:endParaRPr lang="en-US"/>
          </a:p>
        </p:txBody>
      </p:sp>
      <p:sp>
        <p:nvSpPr>
          <p:cNvPr id="25625" name="Text Box 32"/>
          <p:cNvSpPr txBox="1">
            <a:spLocks noChangeArrowheads="1"/>
          </p:cNvSpPr>
          <p:nvPr/>
        </p:nvSpPr>
        <p:spPr bwMode="auto">
          <a:xfrm>
            <a:off x="4024313" y="3584575"/>
            <a:ext cx="576262" cy="274638"/>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C=C</a:t>
            </a:r>
            <a:endParaRPr lang="en-GB" altLang="en-US" sz="1400" b="1">
              <a:latin typeface="Arial" charset="0"/>
            </a:endParaRPr>
          </a:p>
        </p:txBody>
      </p:sp>
      <p:sp>
        <p:nvSpPr>
          <p:cNvPr id="25626" name="Text Box 33"/>
          <p:cNvSpPr txBox="1">
            <a:spLocks noChangeArrowheads="1"/>
          </p:cNvSpPr>
          <p:nvPr/>
        </p:nvSpPr>
        <p:spPr bwMode="auto">
          <a:xfrm>
            <a:off x="5884863" y="3584575"/>
            <a:ext cx="1346200" cy="274638"/>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C-C alkanes</a:t>
            </a:r>
            <a:endParaRPr lang="en-GB" altLang="en-US" sz="1400" b="1">
              <a:latin typeface="Arial" charset="0"/>
            </a:endParaRPr>
          </a:p>
        </p:txBody>
      </p:sp>
      <p:sp>
        <p:nvSpPr>
          <p:cNvPr id="25627" name="Text Box 34"/>
          <p:cNvSpPr txBox="1">
            <a:spLocks noChangeArrowheads="1"/>
          </p:cNvSpPr>
          <p:nvPr/>
        </p:nvSpPr>
        <p:spPr bwMode="auto">
          <a:xfrm>
            <a:off x="2444750" y="1763713"/>
            <a:ext cx="576263"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a:t>
            </a:r>
            <a:r>
              <a:rPr lang="en-GB" altLang="en-US" sz="1200" b="1">
                <a:solidFill>
                  <a:srgbClr val="000066"/>
                </a:solidFill>
                <a:latin typeface="Arial" charset="0"/>
                <a:sym typeface="Symbol" pitchFamily="18" charset="2"/>
              </a:rPr>
              <a:t></a:t>
            </a:r>
            <a:r>
              <a:rPr lang="en-GB" altLang="en-US" sz="1200" b="1">
                <a:solidFill>
                  <a:srgbClr val="000066"/>
                </a:solidFill>
                <a:latin typeface="Arial" charset="0"/>
              </a:rPr>
              <a:t>N</a:t>
            </a:r>
            <a:endParaRPr lang="en-GB" altLang="en-US" sz="1400" b="1">
              <a:latin typeface="Arial" charset="0"/>
            </a:endParaRPr>
          </a:p>
        </p:txBody>
      </p:sp>
      <p:sp>
        <p:nvSpPr>
          <p:cNvPr id="25628" name="Text Box 35"/>
          <p:cNvSpPr txBox="1">
            <a:spLocks noChangeArrowheads="1"/>
          </p:cNvSpPr>
          <p:nvPr/>
        </p:nvSpPr>
        <p:spPr bwMode="auto">
          <a:xfrm>
            <a:off x="7172325" y="1782763"/>
            <a:ext cx="576263" cy="274637"/>
          </a:xfrm>
          <a:prstGeom prst="rect">
            <a:avLst/>
          </a:prstGeom>
          <a:noFill/>
          <a:ln w="9525">
            <a:noFill/>
            <a:miter lim="800000"/>
            <a:headEnd/>
            <a:tailEnd/>
          </a:ln>
          <a:effectLst/>
        </p:spPr>
        <p:txBody>
          <a:bodyPr>
            <a:spAutoFit/>
          </a:bodyPr>
          <a:lstStyle/>
          <a:p>
            <a:r>
              <a:rPr lang="en-GB" altLang="en-US" sz="1200" b="1">
                <a:solidFill>
                  <a:srgbClr val="000066"/>
                </a:solidFill>
                <a:latin typeface="Arial" charset="0"/>
              </a:rPr>
              <a:t>C-Cl</a:t>
            </a:r>
            <a:endParaRPr lang="en-GB" altLang="en-US" sz="1400" b="1">
              <a:latin typeface="Arial" charset="0"/>
            </a:endParaRPr>
          </a:p>
        </p:txBody>
      </p:sp>
      <p:sp>
        <p:nvSpPr>
          <p:cNvPr id="25629" name="Text Box 36"/>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CHARACTERISTIC FREQUENCIES</a:t>
            </a:r>
          </a:p>
        </p:txBody>
      </p:sp>
    </p:spTree>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103313" y="763588"/>
            <a:ext cx="7342187" cy="5400675"/>
          </a:xfrm>
          <a:prstGeom prst="rect">
            <a:avLst/>
          </a:prstGeom>
          <a:noFill/>
          <a:ln w="9525">
            <a:noFill/>
            <a:miter lim="800000"/>
            <a:headEnd/>
            <a:tailEnd/>
          </a:ln>
          <a:effectLst/>
        </p:spPr>
        <p:txBody>
          <a:bodyPr>
            <a:spAutoFit/>
          </a:bodyPr>
          <a:lstStyle/>
          <a:p>
            <a:pPr algn="l">
              <a:spcBef>
                <a:spcPct val="50000"/>
              </a:spcBef>
              <a:spcAft>
                <a:spcPct val="35000"/>
              </a:spcAft>
            </a:pPr>
            <a:r>
              <a:rPr lang="en-GB" altLang="en-US" sz="1500" b="1">
                <a:solidFill>
                  <a:srgbClr val="663300"/>
                </a:solidFill>
                <a:latin typeface="Arial" charset="0"/>
              </a:rPr>
              <a:t>Bond	Class of compound		Range / cm</a:t>
            </a:r>
            <a:r>
              <a:rPr lang="en-GB" altLang="en-US" sz="1500" b="1" baseline="30000">
                <a:solidFill>
                  <a:srgbClr val="663300"/>
                </a:solidFill>
                <a:latin typeface="Arial" charset="0"/>
              </a:rPr>
              <a:t>-1</a:t>
            </a:r>
            <a:r>
              <a:rPr lang="en-GB" altLang="en-US" sz="1500" b="1">
                <a:solidFill>
                  <a:srgbClr val="663300"/>
                </a:solidFill>
                <a:latin typeface="Arial" charset="0"/>
              </a:rPr>
              <a:t>	Intensity</a:t>
            </a:r>
          </a:p>
          <a:p>
            <a:pPr algn="l">
              <a:spcAft>
                <a:spcPts val="200"/>
              </a:spcAft>
            </a:pPr>
            <a:r>
              <a:rPr lang="en-GB" altLang="en-US" sz="1400" b="1">
                <a:latin typeface="Arial" charset="0"/>
              </a:rPr>
              <a:t>C-H	Alkane			2965 - 2850	strong</a:t>
            </a:r>
          </a:p>
          <a:p>
            <a:pPr algn="l">
              <a:spcAft>
                <a:spcPts val="200"/>
              </a:spcAft>
            </a:pPr>
            <a:r>
              <a:rPr lang="en-GB" altLang="en-US" sz="1400" b="1">
                <a:latin typeface="Arial" charset="0"/>
              </a:rPr>
              <a:t>C-C	Alkane			1200 - 700		weak</a:t>
            </a:r>
          </a:p>
          <a:p>
            <a:pPr algn="l">
              <a:spcAft>
                <a:spcPts val="200"/>
              </a:spcAft>
            </a:pPr>
            <a:r>
              <a:rPr lang="en-GB" altLang="en-US" sz="1400" b="1">
                <a:latin typeface="Arial" charset="0"/>
              </a:rPr>
              <a:t>C=C	Alkene			1680 - 1620	variable</a:t>
            </a:r>
          </a:p>
          <a:p>
            <a:pPr algn="l">
              <a:spcAft>
                <a:spcPts val="200"/>
              </a:spcAft>
            </a:pPr>
            <a:endParaRPr lang="en-GB" altLang="en-US" sz="1400" b="1">
              <a:latin typeface="Arial" charset="0"/>
            </a:endParaRPr>
          </a:p>
          <a:p>
            <a:pPr algn="l">
              <a:spcAft>
                <a:spcPts val="200"/>
              </a:spcAft>
            </a:pPr>
            <a:r>
              <a:rPr lang="en-GB" altLang="en-US" sz="1400" b="1">
                <a:solidFill>
                  <a:srgbClr val="CC3300"/>
                </a:solidFill>
                <a:latin typeface="Arial" charset="0"/>
              </a:rPr>
              <a:t>C=O	Ketone			1725 - 1705	strong</a:t>
            </a:r>
          </a:p>
          <a:p>
            <a:pPr lvl="2" algn="l">
              <a:spcAft>
                <a:spcPts val="200"/>
              </a:spcAft>
            </a:pPr>
            <a:r>
              <a:rPr lang="en-GB" altLang="en-US" sz="1400" b="1">
                <a:solidFill>
                  <a:srgbClr val="CC3300"/>
                </a:solidFill>
                <a:latin typeface="Arial" charset="0"/>
              </a:rPr>
              <a:t>Aldehyde			1740 - 1720	strong</a:t>
            </a:r>
          </a:p>
          <a:p>
            <a:pPr algn="l">
              <a:spcAft>
                <a:spcPts val="200"/>
              </a:spcAft>
            </a:pPr>
            <a:r>
              <a:rPr lang="en-GB" altLang="en-US" sz="1400" b="1">
                <a:solidFill>
                  <a:srgbClr val="CC3300"/>
                </a:solidFill>
                <a:latin typeface="Arial" charset="0"/>
              </a:rPr>
              <a:t>	Carboxylic acid		1725 - 1700	strong</a:t>
            </a:r>
          </a:p>
          <a:p>
            <a:pPr algn="l">
              <a:spcAft>
                <a:spcPts val="200"/>
              </a:spcAft>
            </a:pPr>
            <a:r>
              <a:rPr lang="en-GB" altLang="en-US" sz="1400" b="1">
                <a:solidFill>
                  <a:srgbClr val="CC3300"/>
                </a:solidFill>
                <a:latin typeface="Arial" charset="0"/>
              </a:rPr>
              <a:t>	Ester			1750 - 1730	strong</a:t>
            </a:r>
            <a:endParaRPr lang="en-GB" altLang="en-US" sz="1400" b="1">
              <a:solidFill>
                <a:srgbClr val="663300"/>
              </a:solidFill>
              <a:latin typeface="Arial" charset="0"/>
            </a:endParaRPr>
          </a:p>
          <a:p>
            <a:pPr algn="l">
              <a:spcAft>
                <a:spcPts val="200"/>
              </a:spcAft>
            </a:pPr>
            <a:r>
              <a:rPr lang="en-GB" altLang="en-US" sz="1400" b="1">
                <a:latin typeface="Arial" charset="0"/>
              </a:rPr>
              <a:t>	Amide			1700 - 1630	strong</a:t>
            </a:r>
          </a:p>
          <a:p>
            <a:pPr algn="l">
              <a:spcAft>
                <a:spcPts val="200"/>
              </a:spcAft>
            </a:pPr>
            <a:r>
              <a:rPr lang="en-GB" altLang="en-US" sz="1400" b="1">
                <a:latin typeface="Arial" charset="0"/>
              </a:rPr>
              <a:t>C-O	Alcohol, ester, acid, ether	1300 - 1000	strong</a:t>
            </a:r>
          </a:p>
          <a:p>
            <a:pPr algn="l">
              <a:spcAft>
                <a:spcPts val="200"/>
              </a:spcAft>
            </a:pPr>
            <a:endParaRPr lang="en-GB" altLang="en-US" sz="1400" b="1">
              <a:latin typeface="Arial" charset="0"/>
            </a:endParaRPr>
          </a:p>
          <a:p>
            <a:pPr algn="l">
              <a:spcAft>
                <a:spcPts val="200"/>
              </a:spcAft>
            </a:pPr>
            <a:r>
              <a:rPr lang="en-GB" altLang="en-US" sz="1400" b="1">
                <a:solidFill>
                  <a:srgbClr val="CC3300"/>
                </a:solidFill>
                <a:latin typeface="Arial" charset="0"/>
              </a:rPr>
              <a:t>O-H	Alcohol (monomer)		3650 - 3590	variable, sharp</a:t>
            </a:r>
          </a:p>
          <a:p>
            <a:pPr algn="l">
              <a:spcAft>
                <a:spcPts val="200"/>
              </a:spcAft>
            </a:pPr>
            <a:r>
              <a:rPr lang="en-GB" altLang="en-US" sz="1400" b="1">
                <a:solidFill>
                  <a:srgbClr val="CC3300"/>
                </a:solidFill>
                <a:latin typeface="Arial" charset="0"/>
              </a:rPr>
              <a:t>	Alcohol (H-bonded)		3420 - 3200	strong, broad</a:t>
            </a:r>
          </a:p>
          <a:p>
            <a:pPr algn="l">
              <a:spcAft>
                <a:spcPts val="200"/>
              </a:spcAft>
            </a:pPr>
            <a:r>
              <a:rPr lang="en-GB" altLang="en-US" sz="1400" b="1">
                <a:solidFill>
                  <a:srgbClr val="CC3300"/>
                </a:solidFill>
                <a:latin typeface="Arial" charset="0"/>
              </a:rPr>
              <a:t>	Carboxylic acid (H-bonded)	3300 - 3250	variable, broad</a:t>
            </a:r>
            <a:endParaRPr lang="en-GB" altLang="en-US" sz="1400" b="1">
              <a:latin typeface="Arial" charset="0"/>
            </a:endParaRPr>
          </a:p>
          <a:p>
            <a:pPr algn="l">
              <a:spcAft>
                <a:spcPts val="200"/>
              </a:spcAft>
            </a:pPr>
            <a:endParaRPr lang="en-GB" altLang="en-US" sz="1400" b="1">
              <a:latin typeface="Arial" charset="0"/>
            </a:endParaRPr>
          </a:p>
          <a:p>
            <a:pPr algn="l">
              <a:spcAft>
                <a:spcPts val="200"/>
              </a:spcAft>
            </a:pPr>
            <a:r>
              <a:rPr lang="en-GB" altLang="en-US" sz="1400" b="1">
                <a:latin typeface="Arial" charset="0"/>
              </a:rPr>
              <a:t>N-H	Amine, Amide		3500 (approx)	medium</a:t>
            </a:r>
          </a:p>
          <a:p>
            <a:pPr algn="l">
              <a:spcAft>
                <a:spcPts val="200"/>
              </a:spcAft>
            </a:pPr>
            <a:r>
              <a:rPr lang="en-GB" altLang="en-US" sz="1400" b="1">
                <a:latin typeface="Arial" charset="0"/>
              </a:rPr>
              <a:t>C</a:t>
            </a:r>
            <a:r>
              <a:rPr lang="en-GB" altLang="en-US" sz="1400" b="1">
                <a:latin typeface="Arial" charset="0"/>
                <a:sym typeface="Symbol" pitchFamily="18" charset="2"/>
              </a:rPr>
              <a:t></a:t>
            </a:r>
            <a:r>
              <a:rPr lang="en-GB" altLang="en-US" sz="1400" b="1">
                <a:latin typeface="Arial" charset="0"/>
              </a:rPr>
              <a:t>N	Nitrile 			2260 - 2240	medium</a:t>
            </a:r>
          </a:p>
          <a:p>
            <a:pPr algn="l">
              <a:spcAft>
                <a:spcPts val="200"/>
              </a:spcAft>
            </a:pPr>
            <a:endParaRPr lang="en-GB" altLang="en-US" sz="1400" b="1">
              <a:latin typeface="Arial" charset="0"/>
            </a:endParaRPr>
          </a:p>
          <a:p>
            <a:pPr algn="l">
              <a:spcAft>
                <a:spcPts val="200"/>
              </a:spcAft>
            </a:pPr>
            <a:r>
              <a:rPr lang="en-GB" altLang="en-US" sz="1400" b="1">
                <a:latin typeface="Arial" charset="0"/>
              </a:rPr>
              <a:t>C-X	Chloride			800 - 600		strong</a:t>
            </a:r>
          </a:p>
          <a:p>
            <a:pPr algn="l">
              <a:spcAft>
                <a:spcPts val="200"/>
              </a:spcAft>
            </a:pPr>
            <a:r>
              <a:rPr lang="en-GB" altLang="en-US" sz="1400" b="1">
                <a:latin typeface="Arial" charset="0"/>
              </a:rPr>
              <a:t>	Bromide			600 - 500		strong</a:t>
            </a:r>
          </a:p>
          <a:p>
            <a:pPr algn="l">
              <a:spcAft>
                <a:spcPts val="200"/>
              </a:spcAft>
            </a:pPr>
            <a:r>
              <a:rPr lang="en-GB" altLang="en-US" sz="1400" b="1">
                <a:latin typeface="Arial" charset="0"/>
              </a:rPr>
              <a:t>	Iodide			500 (approx)	strong</a:t>
            </a:r>
          </a:p>
        </p:txBody>
      </p:sp>
      <p:sp>
        <p:nvSpPr>
          <p:cNvPr id="26627"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26628" name="AutoShape 4">
            <a:hlinkClick r:id="" action="ppaction://hlinkshowjump?jump=nextslide" highlightClick="1"/>
          </p:cNvPr>
          <p:cNvSpPr>
            <a:spLocks noChangeArrowheads="1"/>
          </p:cNvSpPr>
          <p:nvPr/>
        </p:nvSpPr>
        <p:spPr bwMode="auto">
          <a:xfrm>
            <a:off x="8661400" y="64008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26629"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26630"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26631" name="Text Box 7"/>
          <p:cNvSpPr txBox="1">
            <a:spLocks noChangeArrowheads="1"/>
          </p:cNvSpPr>
          <p:nvPr/>
        </p:nvSpPr>
        <p:spPr bwMode="auto">
          <a:xfrm>
            <a:off x="458788" y="241300"/>
            <a:ext cx="8251825" cy="366713"/>
          </a:xfrm>
          <a:prstGeom prst="rect">
            <a:avLst/>
          </a:prstGeom>
          <a:noFill/>
          <a:ln w="9525">
            <a:noFill/>
            <a:miter lim="800000"/>
            <a:headEnd/>
            <a:tailEnd/>
          </a:ln>
          <a:effectLst/>
        </p:spPr>
        <p:txBody>
          <a:bodyPr>
            <a:spAutoFit/>
          </a:bodyPr>
          <a:lstStyle/>
          <a:p>
            <a:pPr>
              <a:spcBef>
                <a:spcPct val="50000"/>
              </a:spcBef>
            </a:pPr>
            <a:r>
              <a:rPr lang="en-GB" altLang="en-US" sz="1800" b="1">
                <a:solidFill>
                  <a:srgbClr val="000066"/>
                </a:solidFill>
                <a:latin typeface="Arial" charset="0"/>
              </a:rPr>
              <a:t>CHARACTERISTIC ABSORPTION FREQUENCIES</a:t>
            </a:r>
            <a:endParaRPr lang="en-US" altLang="en-US" sz="1800" b="1">
              <a:solidFill>
                <a:srgbClr val="000066"/>
              </a:solidFill>
              <a:latin typeface="Arial" charset="0"/>
            </a:endParaRPr>
          </a:p>
        </p:txBody>
      </p:sp>
      <p:sp>
        <p:nvSpPr>
          <p:cNvPr id="26632" name="Line 8"/>
          <p:cNvSpPr>
            <a:spLocks noChangeShapeType="1"/>
          </p:cNvSpPr>
          <p:nvPr/>
        </p:nvSpPr>
        <p:spPr bwMode="auto">
          <a:xfrm>
            <a:off x="1166813" y="1076325"/>
            <a:ext cx="6543675" cy="0"/>
          </a:xfrm>
          <a:prstGeom prst="line">
            <a:avLst/>
          </a:prstGeom>
          <a:noFill/>
          <a:ln w="19050">
            <a:solidFill>
              <a:schemeClr val="tx1"/>
            </a:solidFill>
            <a:round/>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2862322"/>
          </a:xfrm>
          <a:prstGeom prst="rect">
            <a:avLst/>
          </a:prstGeom>
          <a:noFill/>
        </p:spPr>
        <p:txBody>
          <a:bodyPr wrap="square" rtlCol="0">
            <a:spAutoFit/>
          </a:bodyPr>
          <a:lstStyle/>
          <a:p>
            <a:pPr algn="just"/>
            <a:r>
              <a:rPr lang="en-US" sz="2000" dirty="0" smtClean="0">
                <a:latin typeface="Arial" pitchFamily="34" charset="0"/>
                <a:cs typeface="Arial" pitchFamily="34" charset="0"/>
              </a:rPr>
              <a:t> </a:t>
            </a:r>
            <a:r>
              <a:rPr lang="en-US" sz="2000" b="1" dirty="0" smtClean="0">
                <a:latin typeface="Arial" pitchFamily="34" charset="0"/>
                <a:cs typeface="Arial" pitchFamily="34" charset="0"/>
              </a:rPr>
              <a:t> When the frequency of the radiation matches the frequency of a particular vibration, energy is transferred to the molecule, </a:t>
            </a:r>
            <a:r>
              <a:rPr lang="en-US" sz="2000" dirty="0" smtClean="0">
                <a:latin typeface="Arial" pitchFamily="34" charset="0"/>
                <a:cs typeface="Arial" pitchFamily="34" charset="0"/>
              </a:rPr>
              <a:t>increasing the amplitude of the vibration. One observes the transfer of energy</a:t>
            </a:r>
            <a:r>
              <a:rPr lang="en-US" sz="2000" b="1" dirty="0" smtClean="0">
                <a:latin typeface="Arial" pitchFamily="34" charset="0"/>
                <a:cs typeface="Arial" pitchFamily="34" charset="0"/>
              </a:rPr>
              <a:t> because light equal in energy to the molecular vibration </a:t>
            </a:r>
            <a:r>
              <a:rPr lang="en-US" sz="2000" dirty="0" smtClean="0">
                <a:latin typeface="Arial" pitchFamily="34" charset="0"/>
                <a:cs typeface="Arial" pitchFamily="34" charset="0"/>
              </a:rPr>
              <a:t>is absorbed from the beam of incident infrared light.</a:t>
            </a:r>
          </a:p>
          <a:p>
            <a:pPr algn="just"/>
            <a:r>
              <a:rPr lang="en-US" sz="2000" b="1" dirty="0" smtClean="0">
                <a:latin typeface="Arial" pitchFamily="34" charset="0"/>
                <a:cs typeface="Arial" pitchFamily="34" charset="0"/>
              </a:rPr>
              <a:t>     </a:t>
            </a:r>
            <a:r>
              <a:rPr lang="en-US" sz="2000" dirty="0" smtClean="0">
                <a:latin typeface="Arial" pitchFamily="34" charset="0"/>
                <a:cs typeface="Arial" pitchFamily="34" charset="0"/>
              </a:rPr>
              <a:t>The important point is that the energy involved in a vibration is inversely related to the masses of the atoms involved, that is, the heavier the atoms involved, the lower the energy, What are the relating between </a:t>
            </a:r>
            <a:r>
              <a:rPr lang="en-US" sz="2000" b="1" dirty="0" smtClean="0">
                <a:latin typeface="Arial" pitchFamily="34" charset="0"/>
                <a:cs typeface="Arial" pitchFamily="34" charset="0"/>
              </a:rPr>
              <a:t>ʋ, ύ and </a:t>
            </a:r>
            <a:r>
              <a:rPr lang="en-US" sz="2000" b="1" dirty="0" smtClean="0">
                <a:latin typeface="Arial" pitchFamily="34" charset="0"/>
                <a:cs typeface="Arial" pitchFamily="34" charset="0"/>
                <a:sym typeface="Symbol"/>
              </a:rPr>
              <a:t></a:t>
            </a:r>
            <a:r>
              <a:rPr lang="en-US" sz="2000" b="1" dirty="0" smtClean="0">
                <a:latin typeface="Arial" pitchFamily="34" charset="0"/>
                <a:cs typeface="Arial" pitchFamily="34" charset="0"/>
              </a:rPr>
              <a:t> with mass of atom? (H.W.)</a:t>
            </a:r>
            <a:endParaRPr lang="en-US" sz="2000" dirty="0" smtClean="0">
              <a:latin typeface="Arial" pitchFamily="34" charset="0"/>
              <a:cs typeface="Arial" pitchFamily="34" charset="0"/>
            </a:endParaRPr>
          </a:p>
        </p:txBody>
      </p:sp>
      <p:sp>
        <p:nvSpPr>
          <p:cNvPr id="4" name="TextBox 3"/>
          <p:cNvSpPr txBox="1"/>
          <p:nvPr/>
        </p:nvSpPr>
        <p:spPr>
          <a:xfrm>
            <a:off x="304800" y="3581400"/>
            <a:ext cx="8686800" cy="400110"/>
          </a:xfrm>
          <a:prstGeom prst="rect">
            <a:avLst/>
          </a:prstGeom>
          <a:noFill/>
        </p:spPr>
        <p:txBody>
          <a:bodyPr wrap="square" rtlCol="0">
            <a:spAutoFit/>
          </a:bodyPr>
          <a:lstStyle/>
          <a:p>
            <a:pPr algn="just"/>
            <a:r>
              <a:rPr lang="en-US" sz="2000" b="1" dirty="0" smtClean="0">
                <a:latin typeface="Arial" pitchFamily="34" charset="0"/>
                <a:cs typeface="Arial" pitchFamily="34" charset="0"/>
              </a:rPr>
              <a:t> Determination of IR Spectrum of a Solid Pharmaceutical Substance: </a:t>
            </a:r>
            <a:endParaRPr lang="en-US" sz="2000" dirty="0" smtClean="0">
              <a:latin typeface="Arial" pitchFamily="34" charset="0"/>
              <a:cs typeface="Arial" pitchFamily="34" charset="0"/>
            </a:endParaRPr>
          </a:p>
        </p:txBody>
      </p:sp>
      <p:sp>
        <p:nvSpPr>
          <p:cNvPr id="1026" name="Rectangle 2"/>
          <p:cNvSpPr>
            <a:spLocks noChangeArrowheads="1"/>
          </p:cNvSpPr>
          <p:nvPr/>
        </p:nvSpPr>
        <p:spPr bwMode="auto">
          <a:xfrm>
            <a:off x="152400" y="3833098"/>
            <a:ext cx="8839200"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20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US" sz="2000" b="1" i="1" u="none" strike="noStrike" cap="none" normalizeH="0" baseline="0" dirty="0" smtClean="0">
                <a:ln>
                  <a:noFill/>
                </a:ln>
                <a:solidFill>
                  <a:srgbClr val="000000"/>
                </a:solidFill>
                <a:effectLst/>
                <a:latin typeface="Arial" pitchFamily="34" charset="0"/>
                <a:ea typeface="Calibri" pitchFamily="34" charset="0"/>
                <a:cs typeface="Arial" pitchFamily="34" charset="0"/>
              </a:rPr>
              <a:t>a</a:t>
            </a:r>
            <a:r>
              <a:rPr kumimoji="0" lang="en-US" sz="20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 Mull Technique:</a:t>
            </a:r>
            <a:endParaRPr lang="en-US" sz="2400" b="1" dirty="0" smtClean="0">
              <a:latin typeface="Arial" pitchFamily="34" charset="0"/>
              <a:cs typeface="Arial" pitchFamily="34" charset="0"/>
            </a:endParaRPr>
          </a:p>
          <a:p>
            <a:pPr lvl="0" algn="just" fontAlgn="base">
              <a:spcBef>
                <a:spcPct val="0"/>
              </a:spcBef>
              <a:spcAft>
                <a:spcPct val="0"/>
              </a:spcAft>
            </a:pPr>
            <a:r>
              <a:rPr kumimoji="0" lang="en-US" b="1" i="0" u="none" strike="noStrike" cap="none" normalizeH="0" baseline="0" dirty="0" smtClean="0">
                <a:ln>
                  <a:noFill/>
                </a:ln>
                <a:solidFill>
                  <a:srgbClr val="000000"/>
                </a:solidFill>
                <a:effectLst/>
                <a:latin typeface="Arial" pitchFamily="34" charset="0"/>
                <a:ea typeface="Calibri" pitchFamily="34" charset="0"/>
                <a:cs typeface="Arial" pitchFamily="34" charset="0"/>
              </a:rPr>
              <a:t>1. </a:t>
            </a:r>
            <a:r>
              <a:rPr lang="en-US" b="1" dirty="0" smtClean="0">
                <a:latin typeface="Arial" pitchFamily="34" charset="0"/>
                <a:cs typeface="Arial" pitchFamily="34" charset="0"/>
              </a:rPr>
              <a:t>Take about 15-20 mg of sample in a previously cleaned small agate mortar and powder it thoroughly (about 200 mesh).</a:t>
            </a:r>
          </a:p>
          <a:p>
            <a:pPr lvl="0" algn="just" fontAlgn="base">
              <a:spcBef>
                <a:spcPct val="0"/>
              </a:spcBef>
              <a:spcAft>
                <a:spcPct val="0"/>
              </a:spcAft>
            </a:pPr>
            <a:r>
              <a:rPr kumimoji="0" lang="en-US" b="1" i="0" u="none" strike="noStrike" cap="none" normalizeH="0" baseline="0" dirty="0" smtClean="0">
                <a:ln>
                  <a:noFill/>
                </a:ln>
                <a:solidFill>
                  <a:srgbClr val="000000"/>
                </a:solidFill>
                <a:effectLst/>
                <a:latin typeface="Arial" pitchFamily="34" charset="0"/>
                <a:ea typeface="Calibri" pitchFamily="34" charset="0"/>
                <a:cs typeface="Arial" pitchFamily="34" charset="0"/>
              </a:rPr>
              <a:t>2. </a:t>
            </a:r>
            <a:r>
              <a:rPr lang="en-US" b="1" dirty="0" smtClean="0">
                <a:latin typeface="Arial" pitchFamily="34" charset="0"/>
                <a:cs typeface="Arial" pitchFamily="34" charset="0"/>
              </a:rPr>
              <a:t>Add to it 2 drops of purified paraffin (</a:t>
            </a:r>
            <a:r>
              <a:rPr lang="en-US" b="1" dirty="0" err="1" smtClean="0">
                <a:latin typeface="Arial" pitchFamily="34" charset="0"/>
                <a:cs typeface="Arial" pitchFamily="34" charset="0"/>
              </a:rPr>
              <a:t>Nujol</a:t>
            </a:r>
            <a:r>
              <a:rPr lang="en-US" b="1" dirty="0" smtClean="0">
                <a:latin typeface="Arial" pitchFamily="34" charset="0"/>
                <a:cs typeface="Arial" pitchFamily="34" charset="0"/>
              </a:rPr>
              <a:t>–a hydrocarbon liquid, or </a:t>
            </a:r>
            <a:r>
              <a:rPr lang="en-US" b="1" dirty="0" err="1" smtClean="0">
                <a:latin typeface="Arial" pitchFamily="34" charset="0"/>
                <a:cs typeface="Arial" pitchFamily="34" charset="0"/>
              </a:rPr>
              <a:t>Flourolube</a:t>
            </a:r>
            <a:r>
              <a:rPr lang="en-US" b="1" dirty="0" smtClean="0">
                <a:latin typeface="Arial" pitchFamily="34" charset="0"/>
                <a:cs typeface="Arial" pitchFamily="34" charset="0"/>
              </a:rPr>
              <a:t> 1370-4000 cm</a:t>
            </a:r>
            <a:r>
              <a:rPr lang="en-US" b="1" baseline="30000" dirty="0" smtClean="0">
                <a:latin typeface="Arial" pitchFamily="34" charset="0"/>
                <a:cs typeface="Arial" pitchFamily="34" charset="0"/>
              </a:rPr>
              <a:t>-1</a:t>
            </a:r>
            <a:r>
              <a:rPr lang="en-US" b="1" dirty="0" smtClean="0">
                <a:latin typeface="Arial" pitchFamily="34" charset="0"/>
                <a:cs typeface="Arial" pitchFamily="34" charset="0"/>
              </a:rPr>
              <a:t>) or any liquid and continue the </a:t>
            </a:r>
            <a:r>
              <a:rPr lang="en-US" b="1" dirty="0" err="1" smtClean="0">
                <a:latin typeface="Arial" pitchFamily="34" charset="0"/>
                <a:cs typeface="Arial" pitchFamily="34" charset="0"/>
              </a:rPr>
              <a:t>trituration</a:t>
            </a:r>
            <a:r>
              <a:rPr lang="en-US" b="1" dirty="0" smtClean="0">
                <a:latin typeface="Arial" pitchFamily="34" charset="0"/>
                <a:cs typeface="Arial" pitchFamily="34" charset="0"/>
              </a:rPr>
              <a:t> until a very smooth paste of uniform consistency is achieved.</a:t>
            </a:r>
          </a:p>
          <a:p>
            <a:pPr lvl="0" algn="just" fontAlgn="base">
              <a:spcBef>
                <a:spcPct val="0"/>
              </a:spcBef>
              <a:spcAft>
                <a:spcPct val="0"/>
              </a:spcAft>
            </a:pPr>
            <a:r>
              <a:rPr lang="en-US" b="1" dirty="0" smtClean="0">
                <a:latin typeface="Arial" pitchFamily="34" charset="0"/>
                <a:cs typeface="Arial" pitchFamily="34" charset="0"/>
              </a:rPr>
              <a:t>3. Transfer the slurry to a sodium chloride plate, placing it carefully into the cavity made by the spacer, consequently, place the other plate of NaCl on top and thus assemble the cell.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arto="http://schemas.microsoft.com/office/word/2006/arto"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728980" y="457200"/>
            <a:ext cx="3157220" cy="2514600"/>
          </a:xfrm>
          <a:prstGeom prst="rect">
            <a:avLst/>
          </a:prstGeom>
          <a:noFill/>
          <a:ln>
            <a:noFill/>
          </a:ln>
        </p:spPr>
      </p:pic>
      <p:pic>
        <p:nvPicPr>
          <p:cNvPr id="3" name="Picture 2"/>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arto="http://schemas.microsoft.com/office/word/2006/arto"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4572000" y="609600"/>
            <a:ext cx="3581400" cy="2590800"/>
          </a:xfrm>
          <a:prstGeom prst="rect">
            <a:avLst/>
          </a:prstGeom>
          <a:noFill/>
          <a:ln>
            <a:noFill/>
          </a:ln>
        </p:spPr>
      </p:pic>
      <p:sp>
        <p:nvSpPr>
          <p:cNvPr id="4" name="TextBox 3"/>
          <p:cNvSpPr txBox="1"/>
          <p:nvPr/>
        </p:nvSpPr>
        <p:spPr>
          <a:xfrm>
            <a:off x="152400" y="3276600"/>
            <a:ext cx="8839200" cy="2308324"/>
          </a:xfrm>
          <a:prstGeom prst="rect">
            <a:avLst/>
          </a:prstGeom>
          <a:noFill/>
        </p:spPr>
        <p:txBody>
          <a:bodyPr wrap="square" rtlCol="0">
            <a:spAutoFit/>
          </a:bodyPr>
          <a:lstStyle/>
          <a:p>
            <a:pPr algn="just"/>
            <a:r>
              <a:rPr lang="en-US" dirty="0" smtClean="0">
                <a:latin typeface="Arial" pitchFamily="34" charset="0"/>
                <a:cs typeface="Arial" pitchFamily="34" charset="0"/>
              </a:rPr>
              <a:t> </a:t>
            </a:r>
            <a:r>
              <a:rPr lang="en-US" b="1" dirty="0" smtClean="0">
                <a:latin typeface="Arial" pitchFamily="34" charset="0"/>
                <a:cs typeface="Arial" pitchFamily="34" charset="0"/>
              </a:rPr>
              <a:t> Salient Features:</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1. Particle size of the sample has got to be reduced below 200 mesh or 3 µm so as </a:t>
            </a:r>
            <a:r>
              <a:rPr lang="en-US" b="1" dirty="0" smtClean="0">
                <a:latin typeface="Arial" pitchFamily="34" charset="0"/>
                <a:cs typeface="Arial" pitchFamily="34" charset="0"/>
              </a:rPr>
              <a:t>to avoid scattering of radiation thereby causing poor absorption spectrum.</a:t>
            </a:r>
          </a:p>
          <a:p>
            <a:pPr algn="just"/>
            <a:r>
              <a:rPr lang="en-US" dirty="0" smtClean="0">
                <a:latin typeface="Arial" pitchFamily="34" charset="0"/>
                <a:cs typeface="Arial" pitchFamily="34" charset="0"/>
              </a:rPr>
              <a:t>2. Hydrogen bonding and crystal forces usually influence the trace obtained.</a:t>
            </a:r>
          </a:p>
          <a:p>
            <a:pPr algn="just"/>
            <a:r>
              <a:rPr lang="en-US" dirty="0" smtClean="0">
                <a:latin typeface="Arial" pitchFamily="34" charset="0"/>
                <a:cs typeface="Arial" pitchFamily="34" charset="0"/>
              </a:rPr>
              <a:t>3.Paraffin itself gives rise to strong band either at 1460-1380 cm</a:t>
            </a:r>
            <a:r>
              <a:rPr lang="en-US" baseline="30000" dirty="0" smtClean="0">
                <a:latin typeface="Arial" pitchFamily="34" charset="0"/>
                <a:cs typeface="Arial" pitchFamily="34" charset="0"/>
              </a:rPr>
              <a:t>–1</a:t>
            </a:r>
            <a:r>
              <a:rPr lang="en-US" dirty="0" smtClean="0">
                <a:latin typeface="Arial" pitchFamily="34" charset="0"/>
                <a:cs typeface="Arial" pitchFamily="34" charset="0"/>
              </a:rPr>
              <a:t> or at 2820-2850 cm</a:t>
            </a:r>
            <a:r>
              <a:rPr lang="en-US" baseline="30000" dirty="0" smtClean="0">
                <a:latin typeface="Arial" pitchFamily="34" charset="0"/>
                <a:cs typeface="Arial" pitchFamily="34" charset="0"/>
              </a:rPr>
              <a:t>–1</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Clean the salt plates with CCl</a:t>
            </a:r>
            <a:r>
              <a:rPr lang="en-US" baseline="-25000" dirty="0" smtClean="0">
                <a:latin typeface="Arial" pitchFamily="34" charset="0"/>
                <a:cs typeface="Arial" pitchFamily="34" charset="0"/>
              </a:rPr>
              <a:t>4</a:t>
            </a:r>
            <a:r>
              <a:rPr lang="en-US" dirty="0" smtClean="0">
                <a:latin typeface="Arial" pitchFamily="34" charset="0"/>
                <a:cs typeface="Arial" pitchFamily="34" charset="0"/>
              </a:rPr>
              <a:t> moistened paper towel and dry them with lint-free paper towels after use.</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6186309"/>
          </a:xfrm>
          <a:prstGeom prst="rect">
            <a:avLst/>
          </a:prstGeom>
          <a:noFill/>
        </p:spPr>
        <p:txBody>
          <a:bodyPr wrap="square" rtlCol="0">
            <a:spAutoFit/>
          </a:bodyPr>
          <a:lstStyle/>
          <a:p>
            <a:pPr algn="just"/>
            <a:r>
              <a:rPr lang="en-US" b="1" dirty="0" smtClean="0">
                <a:latin typeface="Arial" pitchFamily="34" charset="0"/>
                <a:cs typeface="Arial" pitchFamily="34" charset="0"/>
              </a:rPr>
              <a:t>(</a:t>
            </a:r>
            <a:r>
              <a:rPr lang="en-US" b="1" i="1" dirty="0" smtClean="0">
                <a:latin typeface="Arial" pitchFamily="34" charset="0"/>
                <a:cs typeface="Arial" pitchFamily="34" charset="0"/>
              </a:rPr>
              <a:t>b</a:t>
            </a:r>
            <a:r>
              <a:rPr lang="en-US" b="1" dirty="0" smtClean="0">
                <a:latin typeface="Arial" pitchFamily="34" charset="0"/>
                <a:cs typeface="Arial" pitchFamily="34" charset="0"/>
              </a:rPr>
              <a:t>).Potassium Bromide Disc Technique:- </a:t>
            </a:r>
            <a:endParaRPr lang="en-US" dirty="0" smtClean="0">
              <a:latin typeface="Arial" pitchFamily="34" charset="0"/>
              <a:cs typeface="Arial" pitchFamily="34" charset="0"/>
            </a:endParaRPr>
          </a:p>
          <a:p>
            <a:pPr algn="just"/>
            <a:r>
              <a:rPr lang="en-US" b="1" dirty="0" smtClean="0">
                <a:latin typeface="Arial" pitchFamily="34" charset="0"/>
                <a:cs typeface="Arial" pitchFamily="34" charset="0"/>
              </a:rPr>
              <a:t>   </a:t>
            </a:r>
            <a:r>
              <a:rPr lang="en-US" dirty="0" smtClean="0">
                <a:latin typeface="Arial" pitchFamily="34" charset="0"/>
                <a:cs typeface="Arial" pitchFamily="34" charset="0"/>
              </a:rPr>
              <a:t>For a disc of diameter (1-1.3 cm), take 100 mg of spectroscopic grade KBr in a previously cleaned agate pestle and mortar and grind it thoroughly with </a:t>
            </a:r>
            <a:r>
              <a:rPr lang="en-US" b="1" dirty="0" smtClean="0">
                <a:latin typeface="Arial" pitchFamily="34" charset="0"/>
                <a:cs typeface="Arial" pitchFamily="34" charset="0"/>
              </a:rPr>
              <a:t>(0.05-0.5mg)</a:t>
            </a:r>
            <a:r>
              <a:rPr lang="en-US" dirty="0" smtClean="0">
                <a:latin typeface="Arial" pitchFamily="34" charset="0"/>
                <a:cs typeface="Arial" pitchFamily="34" charset="0"/>
              </a:rPr>
              <a:t> of the sample, now carefully place the sample mixture into the pressing chamber of the mould in such a manner that it is held between the polished surfaces of the bottom and top pressing dies, finally, enhance the pressing force to 100,000 lb/in</a:t>
            </a:r>
            <a:r>
              <a:rPr lang="en-US" baseline="30000" dirty="0" smtClean="0">
                <a:latin typeface="Arial" pitchFamily="34" charset="0"/>
                <a:cs typeface="Arial" pitchFamily="34" charset="0"/>
              </a:rPr>
              <a:t>2</a:t>
            </a:r>
            <a:r>
              <a:rPr lang="en-US" dirty="0" smtClean="0">
                <a:latin typeface="Arial" pitchFamily="34" charset="0"/>
                <a:cs typeface="Arial" pitchFamily="34" charset="0"/>
              </a:rPr>
              <a:t> or 10-12 tons/in</a:t>
            </a:r>
            <a:r>
              <a:rPr lang="en-US" baseline="30000" dirty="0" smtClean="0">
                <a:latin typeface="Arial" pitchFamily="34" charset="0"/>
                <a:cs typeface="Arial" pitchFamily="34" charset="0"/>
              </a:rPr>
              <a:t>2</a:t>
            </a:r>
            <a:r>
              <a:rPr lang="en-US" dirty="0" smtClean="0">
                <a:latin typeface="Arial" pitchFamily="34" charset="0"/>
                <a:cs typeface="Arial" pitchFamily="34" charset="0"/>
              </a:rPr>
              <a:t> for a period of 1 minutes, carefully, release the pressure and dismantle the dies, now, remove the disc from the mould and keep it in position onto the sample holder.</a:t>
            </a:r>
          </a:p>
          <a:p>
            <a:pPr algn="just"/>
            <a:endParaRPr lang="en-US" dirty="0" smtClean="0">
              <a:latin typeface="Arial" pitchFamily="34" charset="0"/>
              <a:cs typeface="Arial" pitchFamily="34" charset="0"/>
            </a:endParaRPr>
          </a:p>
          <a:p>
            <a:r>
              <a:rPr lang="en-US" b="1" dirty="0" smtClean="0"/>
              <a:t> </a:t>
            </a:r>
            <a:r>
              <a:rPr lang="en-US" b="1" dirty="0" smtClean="0">
                <a:latin typeface="Arial" pitchFamily="34" charset="0"/>
                <a:cs typeface="Arial" pitchFamily="34" charset="0"/>
              </a:rPr>
              <a:t>Salient Features:</a:t>
            </a:r>
            <a:endParaRPr lang="en-US" dirty="0" smtClean="0">
              <a:latin typeface="Arial" pitchFamily="34" charset="0"/>
              <a:cs typeface="Arial" pitchFamily="34" charset="0"/>
            </a:endParaRPr>
          </a:p>
          <a:p>
            <a:pPr algn="just"/>
            <a:r>
              <a:rPr lang="en-US" dirty="0" smtClean="0"/>
              <a:t>1. </a:t>
            </a:r>
            <a:r>
              <a:rPr lang="en-US" dirty="0" smtClean="0">
                <a:latin typeface="Arial" pitchFamily="34" charset="0"/>
                <a:cs typeface="Arial" pitchFamily="34" charset="0"/>
              </a:rPr>
              <a:t>There exists a possibility of interaction between vibrations of the sample and the potassium bromide lattice.</a:t>
            </a:r>
          </a:p>
          <a:p>
            <a:pPr algn="just"/>
            <a:r>
              <a:rPr lang="en-US" dirty="0" smtClean="0">
                <a:latin typeface="Arial" pitchFamily="34" charset="0"/>
                <a:cs typeface="Arial" pitchFamily="34" charset="0"/>
              </a:rPr>
              <a:t>2. It is considered to be the most suitable method for other screening of very minute quantities of substances being eluted from the columns in Gas Liquid Chromatography (GLC), in actual practice, about 300 mg of the spectroscopic grade KBr is placed in a short column immediately after the detector. </a:t>
            </a:r>
          </a:p>
          <a:p>
            <a:pPr algn="just"/>
            <a:r>
              <a:rPr lang="en-US" dirty="0" smtClean="0">
                <a:latin typeface="Arial" pitchFamily="34" charset="0"/>
                <a:cs typeface="Arial" pitchFamily="34" charset="0"/>
              </a:rPr>
              <a:t>    Consequently, the solid is powdered, pressed into a disc in the normal procedure and ultimately the absorption spectrum of the trapped substance is studied.</a:t>
            </a:r>
          </a:p>
          <a:p>
            <a:pPr algn="just"/>
            <a:r>
              <a:rPr lang="en-US" dirty="0" smtClean="0">
                <a:latin typeface="Arial" pitchFamily="34" charset="0"/>
                <a:cs typeface="Arial" pitchFamily="34" charset="0"/>
              </a:rPr>
              <a:t>3. It enjoys the advantage of producing spectra absolutely free from any solvent peaks (unlike Mull Technique) and hence it is employed extensively in routine analysis.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8229600" cy="3970318"/>
          </a:xfrm>
          <a:prstGeom prst="rect">
            <a:avLst/>
          </a:prstGeom>
          <a:noFill/>
        </p:spPr>
        <p:txBody>
          <a:bodyPr wrap="square" rtlCol="0">
            <a:spAutoFit/>
          </a:bodyPr>
          <a:lstStyle/>
          <a:p>
            <a:r>
              <a:rPr lang="en-US" b="1" dirty="0" smtClean="0">
                <a:latin typeface="Arial" pitchFamily="34" charset="0"/>
                <a:cs typeface="Arial" pitchFamily="34" charset="0"/>
              </a:rPr>
              <a:t>Internal Standard for KBr-Disc Technique: </a:t>
            </a:r>
            <a:endParaRPr lang="en-US" dirty="0" smtClean="0">
              <a:latin typeface="Arial" pitchFamily="34" charset="0"/>
              <a:cs typeface="Arial" pitchFamily="34" charset="0"/>
            </a:endParaRPr>
          </a:p>
          <a:p>
            <a:pPr algn="just"/>
            <a:r>
              <a:rPr lang="en-US" b="1" dirty="0" smtClean="0">
                <a:latin typeface="Arial" pitchFamily="34" charset="0"/>
                <a:cs typeface="Arial" pitchFamily="34" charset="0"/>
              </a:rPr>
              <a:t>         </a:t>
            </a:r>
            <a:r>
              <a:rPr lang="en-US" dirty="0" smtClean="0">
                <a:latin typeface="Arial" pitchFamily="34" charset="0"/>
                <a:cs typeface="Arial" pitchFamily="34" charset="0"/>
              </a:rPr>
              <a:t>In quantitative analysis it is essential to examine absolutely uniform discs of identical weights, to achieve this, </a:t>
            </a:r>
            <a:r>
              <a:rPr lang="en-US" b="1" dirty="0" smtClean="0">
                <a:latin typeface="Arial" pitchFamily="34" charset="0"/>
                <a:cs typeface="Arial" pitchFamily="34" charset="0"/>
              </a:rPr>
              <a:t>known weights of both KBr and analyte </a:t>
            </a:r>
            <a:r>
              <a:rPr lang="en-US" dirty="0" smtClean="0">
                <a:latin typeface="Arial" pitchFamily="34" charset="0"/>
                <a:cs typeface="Arial" pitchFamily="34" charset="0"/>
              </a:rPr>
              <a:t>are required in the preparation of the KBr-disc and finally from the absorption data a calibration-curve may be obtained, in this process, it is a </a:t>
            </a:r>
            <a:r>
              <a:rPr lang="en-US" b="1" dirty="0" smtClean="0">
                <a:latin typeface="Arial" pitchFamily="34" charset="0"/>
                <a:cs typeface="Arial" pitchFamily="34" charset="0"/>
              </a:rPr>
              <a:t>must to weigh the discs and also to measure their thickness at different points</a:t>
            </a:r>
          </a:p>
          <a:p>
            <a:r>
              <a:rPr lang="en-US" b="1" dirty="0" smtClean="0">
                <a:latin typeface="Arial" pitchFamily="34" charset="0"/>
                <a:cs typeface="Arial" pitchFamily="34" charset="0"/>
              </a:rPr>
              <a:t> </a:t>
            </a:r>
          </a:p>
          <a:p>
            <a:r>
              <a:rPr lang="en-US" b="1" dirty="0" smtClean="0">
                <a:latin typeface="Arial" pitchFamily="34" charset="0"/>
                <a:cs typeface="Arial" pitchFamily="34" charset="0"/>
              </a:rPr>
              <a:t>Calibration of Infrared Spectroscopy:-</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      The wavelength (or wavenumber) scale calibration of infrared spectroscopy is usually carried out with the aid of a strip of </a:t>
            </a:r>
            <a:r>
              <a:rPr lang="en-US" b="1" dirty="0" smtClean="0">
                <a:latin typeface="Arial" pitchFamily="34" charset="0"/>
                <a:cs typeface="Arial" pitchFamily="34" charset="0"/>
              </a:rPr>
              <a:t>polystyrene film</a:t>
            </a:r>
            <a:r>
              <a:rPr lang="en-US" dirty="0" smtClean="0">
                <a:latin typeface="Arial" pitchFamily="34" charset="0"/>
                <a:cs typeface="Arial" pitchFamily="34" charset="0"/>
              </a:rPr>
              <a:t> fixed on a frame; it consists of several sharp absorption bands, the wavelengths of which are known accurately and precisely.</a:t>
            </a:r>
          </a:p>
          <a:p>
            <a:pPr algn="just"/>
            <a:r>
              <a:rPr lang="en-US" dirty="0" smtClean="0">
                <a:latin typeface="Arial" pitchFamily="34" charset="0"/>
                <a:cs typeface="Arial" pitchFamily="34" charset="0"/>
              </a:rPr>
              <a:t>    </a:t>
            </a:r>
            <a:r>
              <a:rPr lang="en-US" b="1" dirty="0" smtClean="0">
                <a:latin typeface="Arial" pitchFamily="34" charset="0"/>
                <a:cs typeface="Arial" pitchFamily="34" charset="0"/>
              </a:rPr>
              <a:t>Basically, all IR-spectroscopes need to be calibrated periodically as per the specific instructions so as to ascertain their accuracy and precision</a:t>
            </a:r>
            <a:r>
              <a:rPr lang="en-US" dirty="0" smtClean="0">
                <a:latin typeface="Arial" pitchFamily="34" charset="0"/>
                <a:cs typeface="Arial" pitchFamily="34" charset="0"/>
              </a:rPr>
              <a:t>.</a:t>
            </a:r>
          </a:p>
        </p:txBody>
      </p:sp>
      <p:sp>
        <p:nvSpPr>
          <p:cNvPr id="3" name="TextBox 2"/>
          <p:cNvSpPr txBox="1"/>
          <p:nvPr/>
        </p:nvSpPr>
        <p:spPr>
          <a:xfrm>
            <a:off x="914400" y="5029200"/>
            <a:ext cx="7467600" cy="369332"/>
          </a:xfrm>
          <a:prstGeom prst="rect">
            <a:avLst/>
          </a:prstGeom>
          <a:noFill/>
        </p:spPr>
        <p:txBody>
          <a:bodyPr wrap="square" rtlCol="0">
            <a:spAutoFit/>
          </a:bodyPr>
          <a:lstStyle/>
          <a:p>
            <a:r>
              <a:rPr lang="en-US" b="1" u="sng" dirty="0" smtClean="0">
                <a:hlinkClick r:id="rId2"/>
              </a:rPr>
              <a:t>http://www.chem.ucla.edu/~webspectra</a:t>
            </a:r>
            <a:r>
              <a:rPr lang="en-US" b="1" u="sng" smtClean="0">
                <a:hlinkClick r:id="rId2"/>
              </a:rPr>
              <a:t>/#Problems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762000"/>
            <a:ext cx="8229600" cy="1754326"/>
          </a:xfrm>
          <a:prstGeom prst="rect">
            <a:avLst/>
          </a:prstGeom>
          <a:noFill/>
        </p:spPr>
        <p:txBody>
          <a:bodyPr wrap="square" rtlCol="0">
            <a:spAutoFit/>
          </a:bodyPr>
          <a:lstStyle/>
          <a:p>
            <a:pPr marL="342900" indent="-342900" algn="just"/>
            <a:r>
              <a:rPr lang="en-US" b="1" dirty="0" smtClean="0">
                <a:latin typeface="Arial" pitchFamily="34" charset="0"/>
                <a:cs typeface="Arial" pitchFamily="34" charset="0"/>
              </a:rPr>
              <a:t>b) Fingerprint region:-  (8.0-25µm)</a:t>
            </a:r>
            <a:r>
              <a:rPr lang="en-US" dirty="0" smtClean="0">
                <a:latin typeface="Arial" pitchFamily="34" charset="0"/>
                <a:cs typeface="Arial" pitchFamily="34" charset="0"/>
              </a:rPr>
              <a:t> </a:t>
            </a:r>
            <a:r>
              <a:rPr lang="en-US" b="1" dirty="0" smtClean="0">
                <a:latin typeface="Arial" pitchFamily="34" charset="0"/>
                <a:cs typeface="Arial" pitchFamily="34" charset="0"/>
              </a:rPr>
              <a:t>or 1300-400 cm</a:t>
            </a:r>
            <a:r>
              <a:rPr lang="en-US" b="1" baseline="30000" dirty="0" smtClean="0">
                <a:latin typeface="Arial" pitchFamily="34" charset="0"/>
                <a:cs typeface="Arial" pitchFamily="34" charset="0"/>
              </a:rPr>
              <a:t>–1 </a:t>
            </a:r>
            <a:r>
              <a:rPr lang="en-US" b="1" dirty="0" smtClean="0">
                <a:latin typeface="Arial" pitchFamily="34" charset="0"/>
                <a:cs typeface="Arial" pitchFamily="34" charset="0"/>
              </a:rPr>
              <a:t>, </a:t>
            </a:r>
            <a:r>
              <a:rPr lang="en-US" dirty="0" smtClean="0">
                <a:latin typeface="Arial" pitchFamily="34" charset="0"/>
                <a:cs typeface="Arial" pitchFamily="34" charset="0"/>
              </a:rPr>
              <a:t>the vibration modes depend solely and strongly on the rest of the molecule.</a:t>
            </a:r>
          </a:p>
          <a:p>
            <a:pPr marL="342900" indent="-342900" algn="just"/>
            <a:r>
              <a:rPr lang="en-US" dirty="0" smtClean="0">
                <a:latin typeface="Arial" pitchFamily="34" charset="0"/>
                <a:cs typeface="Arial" pitchFamily="34" charset="0"/>
              </a:rPr>
              <a:t>       As we know that no two </a:t>
            </a:r>
            <a:r>
              <a:rPr lang="en-US" b="1" dirty="0" smtClean="0">
                <a:latin typeface="Arial" pitchFamily="34" charset="0"/>
                <a:cs typeface="Arial" pitchFamily="34" charset="0"/>
              </a:rPr>
              <a:t>‘fingerprints’ </a:t>
            </a:r>
            <a:r>
              <a:rPr lang="en-US" dirty="0" smtClean="0">
                <a:latin typeface="Arial" pitchFamily="34" charset="0"/>
                <a:cs typeface="Arial" pitchFamily="34" charset="0"/>
              </a:rPr>
              <a:t>could be identical in human beings, exactly in a similar manner no two compounds may have the same ‘fingerprint region’, thus, each and every molecule essentially gives rise to a unique spectrum which offers a characteristic feature of the same.</a:t>
            </a:r>
          </a:p>
        </p:txBody>
      </p:sp>
      <p:sp>
        <p:nvSpPr>
          <p:cNvPr id="5" name="TextBox 4"/>
          <p:cNvSpPr txBox="1"/>
          <p:nvPr/>
        </p:nvSpPr>
        <p:spPr>
          <a:xfrm>
            <a:off x="3286359" y="381000"/>
            <a:ext cx="2733441" cy="400110"/>
          </a:xfrm>
          <a:prstGeom prst="rect">
            <a:avLst/>
          </a:prstGeom>
          <a:noFill/>
        </p:spPr>
        <p:txBody>
          <a:bodyPr wrap="none" rtlCol="0">
            <a:spAutoFit/>
          </a:bodyPr>
          <a:lstStyle/>
          <a:p>
            <a:r>
              <a:rPr lang="en-US" sz="2000" b="1" dirty="0" smtClean="0">
                <a:latin typeface="Simplified Arabic" pitchFamily="18" charset="-78"/>
                <a:cs typeface="Simplified Arabic" pitchFamily="18" charset="-78"/>
              </a:rPr>
              <a:t>Infrared Spectroscopy</a:t>
            </a:r>
            <a:endParaRPr lang="en-US" sz="2000" dirty="0" smtClean="0">
              <a:latin typeface="Simplified Arabic" pitchFamily="18" charset="-78"/>
              <a:cs typeface="Simplified Arabic" pitchFamily="18" charset="-78"/>
            </a:endParaRPr>
          </a:p>
        </p:txBody>
      </p:sp>
      <p:sp>
        <p:nvSpPr>
          <p:cNvPr id="7" name="Rectangle 2"/>
          <p:cNvSpPr>
            <a:spLocks noChangeArrowheads="1"/>
          </p:cNvSpPr>
          <p:nvPr/>
        </p:nvSpPr>
        <p:spPr bwMode="auto">
          <a:xfrm>
            <a:off x="533400" y="2630488"/>
            <a:ext cx="8153400" cy="1200329"/>
          </a:xfrm>
          <a:prstGeom prst="rect">
            <a:avLst/>
          </a:prstGeom>
          <a:noFill/>
          <a:ln w="9525">
            <a:noFill/>
            <a:miter lim="800000"/>
            <a:headEnd/>
            <a:tailEnd/>
          </a:ln>
        </p:spPr>
        <p:txBody>
          <a:bodyPr wrap="square">
            <a:spAutoFit/>
          </a:bodyPr>
          <a:lstStyle/>
          <a:p>
            <a:pPr algn="just"/>
            <a:r>
              <a:rPr lang="en-US" altLang="en-US" sz="1800" b="1" dirty="0">
                <a:latin typeface="Arial" pitchFamily="34" charset="0"/>
                <a:cs typeface="Arial" pitchFamily="34" charset="0"/>
              </a:rPr>
              <a:t>The </a:t>
            </a:r>
            <a:r>
              <a:rPr lang="en-US" altLang="en-US" sz="1800" b="1" dirty="0" smtClean="0">
                <a:latin typeface="Arial" pitchFamily="34" charset="0"/>
                <a:cs typeface="Arial" pitchFamily="34" charset="0"/>
              </a:rPr>
              <a:t>vibration </a:t>
            </a:r>
            <a:r>
              <a:rPr lang="en-US" altLang="en-US" sz="1800" b="1" dirty="0">
                <a:latin typeface="Arial" pitchFamily="34" charset="0"/>
                <a:cs typeface="Arial" pitchFamily="34" charset="0"/>
              </a:rPr>
              <a:t>frequency may be calculated with fairly remarkable accuracy by the help of Hooke’s Law and is expressed as</a:t>
            </a:r>
            <a:r>
              <a:rPr lang="en-US" altLang="en-US" sz="1800" b="1" dirty="0" smtClean="0">
                <a:latin typeface="Arial" pitchFamily="34" charset="0"/>
                <a:cs typeface="Arial" pitchFamily="34" charset="0"/>
              </a:rPr>
              <a:t>:-</a:t>
            </a:r>
          </a:p>
          <a:p>
            <a:pPr algn="just"/>
            <a:r>
              <a:rPr lang="en-US" b="1" dirty="0" smtClean="0">
                <a:latin typeface="Arial" pitchFamily="34" charset="0"/>
                <a:cs typeface="Arial" pitchFamily="34" charset="0"/>
              </a:rPr>
              <a:t>        ʋ</a:t>
            </a:r>
            <a:r>
              <a:rPr lang="en-US" dirty="0" smtClean="0">
                <a:latin typeface="Arial" pitchFamily="34" charset="0"/>
                <a:cs typeface="Arial" pitchFamily="34" charset="0"/>
              </a:rPr>
              <a:t> Frequency, </a:t>
            </a:r>
            <a:r>
              <a:rPr lang="en-US" b="1" i="1" dirty="0" smtClean="0">
                <a:latin typeface="Arial" pitchFamily="34" charset="0"/>
                <a:cs typeface="Arial" pitchFamily="34" charset="0"/>
              </a:rPr>
              <a:t>K</a:t>
            </a:r>
            <a:r>
              <a:rPr lang="en-US" dirty="0" smtClean="0">
                <a:latin typeface="Arial" pitchFamily="34" charset="0"/>
                <a:cs typeface="Arial" pitchFamily="34" charset="0"/>
              </a:rPr>
              <a:t> Force constant of the bond, </a:t>
            </a:r>
            <a:r>
              <a:rPr lang="en-US" b="1" i="1" dirty="0" smtClean="0">
                <a:latin typeface="Arial" pitchFamily="34" charset="0"/>
                <a:cs typeface="Arial" pitchFamily="34" charset="0"/>
              </a:rPr>
              <a:t>m</a:t>
            </a:r>
            <a:r>
              <a:rPr lang="en-US" b="1" baseline="-25000" dirty="0" smtClean="0">
                <a:latin typeface="Arial" pitchFamily="34" charset="0"/>
                <a:cs typeface="Arial" pitchFamily="34" charset="0"/>
              </a:rPr>
              <a:t>1</a:t>
            </a:r>
            <a:r>
              <a:rPr lang="en-US" dirty="0" smtClean="0">
                <a:latin typeface="Arial" pitchFamily="34" charset="0"/>
                <a:cs typeface="Arial" pitchFamily="34" charset="0"/>
              </a:rPr>
              <a:t> and </a:t>
            </a:r>
            <a:r>
              <a:rPr lang="en-US" b="1" i="1" dirty="0" smtClean="0">
                <a:latin typeface="Arial" pitchFamily="34" charset="0"/>
                <a:cs typeface="Arial" pitchFamily="34" charset="0"/>
              </a:rPr>
              <a:t>m</a:t>
            </a:r>
            <a:r>
              <a:rPr lang="en-US" b="1" baseline="-25000" dirty="0" smtClean="0">
                <a:latin typeface="Arial" pitchFamily="34" charset="0"/>
                <a:cs typeface="Arial" pitchFamily="34" charset="0"/>
              </a:rPr>
              <a:t>2</a:t>
            </a:r>
            <a:r>
              <a:rPr lang="en-US" dirty="0" smtClean="0">
                <a:latin typeface="Arial" pitchFamily="34" charset="0"/>
                <a:cs typeface="Arial" pitchFamily="34" charset="0"/>
              </a:rPr>
              <a:t> = Masses of two atoms, μ the reduced mass of the bond system.</a:t>
            </a:r>
            <a:endParaRPr lang="en-US" altLang="en-US" sz="1800" b="1" dirty="0" smtClean="0">
              <a:latin typeface="Arial" pitchFamily="34" charset="0"/>
              <a:cs typeface="Arial" pitchFamily="34" charset="0"/>
            </a:endParaRPr>
          </a:p>
        </p:txBody>
      </p:sp>
      <p:sp>
        <p:nvSpPr>
          <p:cNvPr id="2048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6"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14600" y="4191000"/>
            <a:ext cx="1752600" cy="619125"/>
          </a:xfrm>
          <a:prstGeom prst="rect">
            <a:avLst/>
          </a:prstGeom>
          <a:noFill/>
        </p:spPr>
      </p:pic>
      <p:sp>
        <p:nvSpPr>
          <p:cNvPr id="23" name="TextBox 22"/>
          <p:cNvSpPr txBox="1"/>
          <p:nvPr/>
        </p:nvSpPr>
        <p:spPr>
          <a:xfrm>
            <a:off x="1909088" y="4267200"/>
            <a:ext cx="639919" cy="461665"/>
          </a:xfrm>
          <a:prstGeom prst="rect">
            <a:avLst/>
          </a:prstGeom>
          <a:noFill/>
        </p:spPr>
        <p:txBody>
          <a:bodyPr wrap="none" rtlCol="0">
            <a:spAutoFit/>
          </a:bodyPr>
          <a:lstStyle/>
          <a:p>
            <a:r>
              <a:rPr lang="en-US" sz="2400" b="1" dirty="0" smtClean="0"/>
              <a:t> ʋ =</a:t>
            </a:r>
            <a:endParaRPr lang="en-US" sz="2400" b="1" dirty="0"/>
          </a:p>
        </p:txBody>
      </p:sp>
      <p:sp>
        <p:nvSpPr>
          <p:cNvPr id="2048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8"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172200" y="4191000"/>
            <a:ext cx="1295400" cy="666750"/>
          </a:xfrm>
          <a:prstGeom prst="rect">
            <a:avLst/>
          </a:prstGeom>
          <a:noFill/>
        </p:spPr>
      </p:pic>
      <p:sp>
        <p:nvSpPr>
          <p:cNvPr id="26" name="TextBox 25"/>
          <p:cNvSpPr txBox="1"/>
          <p:nvPr/>
        </p:nvSpPr>
        <p:spPr>
          <a:xfrm>
            <a:off x="5638800" y="4191000"/>
            <a:ext cx="580608" cy="461665"/>
          </a:xfrm>
          <a:prstGeom prst="rect">
            <a:avLst/>
          </a:prstGeom>
          <a:noFill/>
        </p:spPr>
        <p:txBody>
          <a:bodyPr wrap="none" rtlCol="0">
            <a:spAutoFit/>
          </a:bodyPr>
          <a:lstStyle/>
          <a:p>
            <a:r>
              <a:rPr lang="en-US" sz="2400" b="1" dirty="0" smtClean="0"/>
              <a:t>μ =</a:t>
            </a:r>
            <a:endParaRPr lang="en-US" sz="2400" b="1" dirty="0"/>
          </a:p>
        </p:txBody>
      </p:sp>
      <p:sp>
        <p:nvSpPr>
          <p:cNvPr id="27" name="TextBox 26"/>
          <p:cNvSpPr txBox="1"/>
          <p:nvPr/>
        </p:nvSpPr>
        <p:spPr>
          <a:xfrm>
            <a:off x="457200" y="4876800"/>
            <a:ext cx="8305800" cy="1754326"/>
          </a:xfrm>
          <a:prstGeom prst="rect">
            <a:avLst/>
          </a:prstGeom>
          <a:noFill/>
        </p:spPr>
        <p:txBody>
          <a:bodyPr wrap="square" rtlCol="0">
            <a:spAutoFit/>
          </a:bodyPr>
          <a:lstStyle/>
          <a:p>
            <a:pPr algn="just"/>
            <a:r>
              <a:rPr lang="en-US" b="1" dirty="0" smtClean="0">
                <a:latin typeface="Arial" pitchFamily="34" charset="0"/>
                <a:cs typeface="Arial" pitchFamily="34" charset="0"/>
              </a:rPr>
              <a:t> </a:t>
            </a:r>
            <a:r>
              <a:rPr lang="en-US" dirty="0" smtClean="0">
                <a:latin typeface="Arial" pitchFamily="34" charset="0"/>
                <a:cs typeface="Arial" pitchFamily="34" charset="0"/>
              </a:rPr>
              <a:t>Infrared spectroscopy measures the frequencies of IR light absorbed by a sample and the intensities of the absorptions, the vibration </a:t>
            </a:r>
            <a:r>
              <a:rPr lang="en-US" b="1" dirty="0" smtClean="0">
                <a:latin typeface="Arial" pitchFamily="34" charset="0"/>
                <a:cs typeface="Arial" pitchFamily="34" charset="0"/>
              </a:rPr>
              <a:t>frequencies</a:t>
            </a:r>
            <a:r>
              <a:rPr lang="en-US" dirty="0" smtClean="0">
                <a:latin typeface="Arial" pitchFamily="34" charset="0"/>
                <a:cs typeface="Arial" pitchFamily="34" charset="0"/>
              </a:rPr>
              <a:t> depend on the</a:t>
            </a:r>
            <a:r>
              <a:rPr lang="en-US" b="1" dirty="0" smtClean="0">
                <a:latin typeface="Arial" pitchFamily="34" charset="0"/>
                <a:cs typeface="Arial" pitchFamily="34" charset="0"/>
              </a:rPr>
              <a:t> nature of the vibration </a:t>
            </a:r>
            <a:r>
              <a:rPr lang="en-US" dirty="0" smtClean="0">
                <a:latin typeface="Arial" pitchFamily="34" charset="0"/>
                <a:cs typeface="Arial" pitchFamily="34" charset="0"/>
              </a:rPr>
              <a:t>(bending &amp; stretching),</a:t>
            </a:r>
            <a:r>
              <a:rPr lang="en-US" b="1" dirty="0" smtClean="0">
                <a:latin typeface="Arial" pitchFamily="34" charset="0"/>
                <a:cs typeface="Arial" pitchFamily="34" charset="0"/>
              </a:rPr>
              <a:t> bond strengths, </a:t>
            </a:r>
            <a:r>
              <a:rPr lang="en-US" dirty="0" smtClean="0">
                <a:latin typeface="Arial" pitchFamily="34" charset="0"/>
                <a:cs typeface="Arial" pitchFamily="34" charset="0"/>
              </a:rPr>
              <a:t>and the</a:t>
            </a:r>
            <a:r>
              <a:rPr lang="en-US" b="1" dirty="0" smtClean="0">
                <a:latin typeface="Arial" pitchFamily="34" charset="0"/>
                <a:cs typeface="Arial" pitchFamily="34" charset="0"/>
              </a:rPr>
              <a:t> masses of the atoms involved in the vibration, t</a:t>
            </a:r>
            <a:r>
              <a:rPr lang="en-US" dirty="0" smtClean="0">
                <a:latin typeface="Arial" pitchFamily="34" charset="0"/>
                <a:cs typeface="Arial" pitchFamily="34" charset="0"/>
              </a:rPr>
              <a:t>he</a:t>
            </a:r>
            <a:r>
              <a:rPr lang="en-US" b="1" dirty="0" smtClean="0">
                <a:latin typeface="Arial" pitchFamily="34" charset="0"/>
                <a:cs typeface="Arial" pitchFamily="34" charset="0"/>
              </a:rPr>
              <a:t> intensities </a:t>
            </a:r>
            <a:r>
              <a:rPr lang="en-US" dirty="0" smtClean="0">
                <a:latin typeface="Arial" pitchFamily="34" charset="0"/>
                <a:cs typeface="Arial" pitchFamily="34" charset="0"/>
              </a:rPr>
              <a:t>depend on the</a:t>
            </a:r>
            <a:r>
              <a:rPr lang="en-US" b="1" dirty="0" smtClean="0">
                <a:latin typeface="Arial" pitchFamily="34" charset="0"/>
                <a:cs typeface="Arial" pitchFamily="34" charset="0"/>
              </a:rPr>
              <a:t> change in dipole moment </a:t>
            </a:r>
            <a:r>
              <a:rPr lang="en-US" dirty="0" smtClean="0">
                <a:latin typeface="Arial" pitchFamily="34" charset="0"/>
                <a:cs typeface="Arial" pitchFamily="34" charset="0"/>
              </a:rPr>
              <a:t>that accompanies the vibration as well as the</a:t>
            </a:r>
            <a:r>
              <a:rPr lang="en-US" b="1" dirty="0" smtClean="0">
                <a:latin typeface="Arial" pitchFamily="34" charset="0"/>
                <a:cs typeface="Arial" pitchFamily="34" charset="0"/>
              </a:rPr>
              <a:t> number of bonds involved.</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04800" y="838200"/>
            <a:ext cx="8331200" cy="1831271"/>
          </a:xfrm>
          <a:prstGeom prst="rect">
            <a:avLst/>
          </a:prstGeom>
          <a:noFill/>
          <a:ln w="9525">
            <a:noFill/>
            <a:miter lim="800000"/>
            <a:headEnd/>
            <a:tailEnd/>
          </a:ln>
          <a:effectLst/>
        </p:spPr>
        <p:txBody>
          <a:bodyPr>
            <a:spAutoFit/>
          </a:bodyPr>
          <a:lstStyle/>
          <a:p>
            <a:pPr marL="285750" indent="-285750" algn="just">
              <a:spcAft>
                <a:spcPts val="200"/>
              </a:spcAft>
              <a:buFont typeface="Wingdings" pitchFamily="2" charset="2"/>
              <a:buChar char="Ø"/>
            </a:pPr>
            <a:r>
              <a:rPr lang="en-GB" altLang="en-US" sz="1800" b="1" dirty="0">
                <a:latin typeface="Arial" charset="0"/>
              </a:rPr>
              <a:t>Different covalent bonds have different strengths due to the masses of different atoms at either end of the bond</a:t>
            </a:r>
            <a:r>
              <a:rPr lang="en-GB" altLang="en-US" sz="1800" b="1" dirty="0" smtClean="0">
                <a:latin typeface="Arial" charset="0"/>
              </a:rPr>
              <a:t>.</a:t>
            </a:r>
            <a:endParaRPr lang="en-GB" altLang="en-US" sz="1800" b="1" dirty="0">
              <a:latin typeface="Arial" charset="0"/>
            </a:endParaRPr>
          </a:p>
          <a:p>
            <a:pPr marL="285750" indent="-285750" algn="just">
              <a:spcAft>
                <a:spcPts val="200"/>
              </a:spcAft>
              <a:buFont typeface="Wingdings" pitchFamily="2" charset="2"/>
              <a:buChar char="Ø"/>
            </a:pPr>
            <a:r>
              <a:rPr lang="en-GB" altLang="en-US" sz="1800" b="1" dirty="0">
                <a:latin typeface="Arial" charset="0"/>
              </a:rPr>
              <a:t>As a result, the bonds vibrate at different  frequencies</a:t>
            </a:r>
            <a:r>
              <a:rPr lang="en-GB" altLang="en-US" sz="1800" b="1" dirty="0" smtClean="0">
                <a:latin typeface="Arial" charset="0"/>
              </a:rPr>
              <a:t>.</a:t>
            </a:r>
            <a:endParaRPr lang="en-GB" altLang="en-US" sz="1800" b="1" dirty="0">
              <a:latin typeface="Arial" charset="0"/>
            </a:endParaRPr>
          </a:p>
          <a:p>
            <a:pPr marL="285750" indent="-285750" algn="just">
              <a:spcAft>
                <a:spcPts val="200"/>
              </a:spcAft>
              <a:buFont typeface="Wingdings" pitchFamily="2" charset="2"/>
              <a:buChar char="Ø"/>
            </a:pPr>
            <a:r>
              <a:rPr lang="en-GB" altLang="en-US" sz="1800" b="1" dirty="0">
                <a:latin typeface="Arial" charset="0"/>
              </a:rPr>
              <a:t>The frequency of vibration can be found by detecting when the molecules absorb electro-magnetic radiation</a:t>
            </a:r>
            <a:r>
              <a:rPr lang="en-GB" altLang="en-US" sz="1800" b="1" dirty="0" smtClean="0">
                <a:latin typeface="Arial" charset="0"/>
              </a:rPr>
              <a:t>.</a:t>
            </a:r>
            <a:endParaRPr lang="en-GB" altLang="en-US" sz="1800" b="1" dirty="0">
              <a:latin typeface="Arial" charset="0"/>
            </a:endParaRPr>
          </a:p>
          <a:p>
            <a:pPr marL="285750" indent="-285750" algn="just">
              <a:spcAft>
                <a:spcPts val="200"/>
              </a:spcAft>
              <a:buFont typeface="Wingdings" pitchFamily="2" charset="2"/>
              <a:buChar char="Ø"/>
            </a:pPr>
            <a:r>
              <a:rPr lang="en-GB" altLang="en-US" sz="1800" b="1" dirty="0">
                <a:latin typeface="Arial" charset="0"/>
              </a:rPr>
              <a:t>Various types of vibration are possible.</a:t>
            </a:r>
          </a:p>
        </p:txBody>
      </p:sp>
      <p:sp>
        <p:nvSpPr>
          <p:cNvPr id="8195"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8196"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8197"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8198"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8199"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lgn="ctr">
              <a:spcBef>
                <a:spcPct val="50000"/>
              </a:spcBef>
            </a:pPr>
            <a:r>
              <a:rPr lang="en-US" altLang="en-US" sz="2000" b="1" dirty="0">
                <a:solidFill>
                  <a:srgbClr val="000066"/>
                </a:solidFill>
                <a:latin typeface="Arial" charset="0"/>
              </a:rPr>
              <a:t>INFRA RED SPECTROSCOPY</a:t>
            </a:r>
          </a:p>
        </p:txBody>
      </p:sp>
      <p:sp>
        <p:nvSpPr>
          <p:cNvPr id="10" name="Rectangle 2"/>
          <p:cNvSpPr>
            <a:spLocks noChangeArrowheads="1"/>
          </p:cNvSpPr>
          <p:nvPr/>
        </p:nvSpPr>
        <p:spPr bwMode="auto">
          <a:xfrm>
            <a:off x="152400" y="2667000"/>
            <a:ext cx="8893126" cy="3139321"/>
          </a:xfrm>
          <a:prstGeom prst="rect">
            <a:avLst/>
          </a:prstGeom>
          <a:noFill/>
          <a:ln w="9525">
            <a:noFill/>
            <a:miter lim="800000"/>
            <a:headEnd/>
            <a:tailEnd/>
          </a:ln>
        </p:spPr>
        <p:txBody>
          <a:bodyPr wrap="square">
            <a:spAutoFit/>
          </a:bodyPr>
          <a:lstStyle/>
          <a:p>
            <a:pPr algn="just">
              <a:buFont typeface="Wingdings" pitchFamily="2" charset="2"/>
              <a:buNone/>
            </a:pPr>
            <a:r>
              <a:rPr lang="en-US" altLang="ko-KR" b="1" dirty="0">
                <a:latin typeface="Arial" pitchFamily="34" charset="0"/>
                <a:ea typeface="굴림" pitchFamily="34" charset="-127"/>
                <a:cs typeface="Arial" pitchFamily="34" charset="0"/>
              </a:rPr>
              <a:t>stronger bonds have a larger force constant </a:t>
            </a:r>
            <a:r>
              <a:rPr lang="en-US" altLang="ko-KR" b="1" i="1" dirty="0">
                <a:latin typeface="Arial" pitchFamily="34" charset="0"/>
                <a:ea typeface="굴림" pitchFamily="34" charset="-127"/>
                <a:cs typeface="Arial" pitchFamily="34" charset="0"/>
              </a:rPr>
              <a:t>K</a:t>
            </a:r>
            <a:r>
              <a:rPr lang="en-US" altLang="ko-KR" b="1" dirty="0">
                <a:latin typeface="Arial" pitchFamily="34" charset="0"/>
                <a:ea typeface="굴림" pitchFamily="34" charset="-127"/>
                <a:cs typeface="Arial" pitchFamily="34" charset="0"/>
              </a:rPr>
              <a:t> and vibrate at higher wavenumber.</a:t>
            </a:r>
          </a:p>
          <a:p>
            <a:pPr algn="just"/>
            <a:r>
              <a:rPr lang="en-US" altLang="ko-KR" b="1" dirty="0">
                <a:latin typeface="Arial" pitchFamily="34" charset="0"/>
                <a:ea typeface="굴림" pitchFamily="34" charset="-127"/>
                <a:cs typeface="Arial" pitchFamily="34" charset="0"/>
              </a:rPr>
              <a:t>Bonds between atoms of higher mass (larger </a:t>
            </a:r>
            <a:r>
              <a:rPr lang="en-US" altLang="ko-KR" b="1" dirty="0">
                <a:latin typeface="Arial" pitchFamily="34" charset="0"/>
                <a:ea typeface="굴림" pitchFamily="34" charset="-127"/>
                <a:cs typeface="Arial" pitchFamily="34" charset="0"/>
                <a:sym typeface="Symbol" pitchFamily="18" charset="2"/>
              </a:rPr>
              <a:t></a:t>
            </a:r>
            <a:r>
              <a:rPr lang="en-US" altLang="ko-KR" b="1" dirty="0">
                <a:latin typeface="Arial" pitchFamily="34" charset="0"/>
                <a:ea typeface="굴림" pitchFamily="34" charset="-127"/>
                <a:cs typeface="Arial" pitchFamily="34" charset="0"/>
              </a:rPr>
              <a:t>) vibrate at lower wavenumber.</a:t>
            </a:r>
          </a:p>
          <a:p>
            <a:pPr algn="just">
              <a:buFont typeface="Wingdings" pitchFamily="2" charset="2"/>
              <a:buChar char="ü"/>
            </a:pPr>
            <a:r>
              <a:rPr lang="en-US" altLang="ko-KR" b="1" dirty="0">
                <a:latin typeface="Arial" pitchFamily="34" charset="0"/>
                <a:ea typeface="굴림" pitchFamily="34" charset="-127"/>
                <a:cs typeface="Arial" pitchFamily="34" charset="0"/>
              </a:rPr>
              <a:t> Trend1 (bond strength): C≡C (2150 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 C=C (1650 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 C-C (1200cm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a:p>
            <a:pPr algn="just">
              <a:buFont typeface="Wingdings" pitchFamily="2" charset="2"/>
              <a:buChar char="ü"/>
            </a:pPr>
            <a:r>
              <a:rPr lang="en-US" altLang="ko-KR" b="1" dirty="0">
                <a:latin typeface="Arial" pitchFamily="34" charset="0"/>
                <a:ea typeface="굴림" pitchFamily="34" charset="-127"/>
                <a:cs typeface="Arial" pitchFamily="34" charset="0"/>
              </a:rPr>
              <a:t> Trend2(mass):C-H(3000cm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),C-C(1200cm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),C-O(1100cm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),C-Cl(750cm</a:t>
            </a:r>
            <a:r>
              <a:rPr lang="en-US" altLang="ko-KR" b="1" baseline="30000" dirty="0">
                <a:latin typeface="Arial" pitchFamily="34" charset="0"/>
                <a:ea typeface="굴림" pitchFamily="34" charset="-127"/>
                <a:cs typeface="Arial" pitchFamily="34" charset="0"/>
              </a:rPr>
              <a:t>-1</a:t>
            </a:r>
            <a:r>
              <a:rPr lang="en-US" altLang="ko-KR" b="1" dirty="0" smtClean="0">
                <a:latin typeface="Arial" pitchFamily="34" charset="0"/>
                <a:ea typeface="굴림" pitchFamily="34" charset="-127"/>
                <a:cs typeface="Arial" pitchFamily="34" charset="0"/>
              </a:rPr>
              <a:t>),  </a:t>
            </a:r>
          </a:p>
          <a:p>
            <a:pPr algn="just"/>
            <a:r>
              <a:rPr lang="en-US" altLang="ko-KR" b="1" dirty="0" smtClean="0">
                <a:latin typeface="Arial" pitchFamily="34" charset="0"/>
                <a:ea typeface="굴림" pitchFamily="34" charset="-127"/>
                <a:cs typeface="Arial" pitchFamily="34" charset="0"/>
              </a:rPr>
              <a:t>     C-Br(600cm</a:t>
            </a:r>
            <a:r>
              <a:rPr lang="en-US" altLang="ko-KR" b="1" baseline="30000" dirty="0" smtClean="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),C-I(500cm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a:p>
            <a:pPr algn="just">
              <a:buFont typeface="Wingdings" pitchFamily="2" charset="2"/>
              <a:buChar char="ü"/>
            </a:pPr>
            <a:r>
              <a:rPr lang="en-US" altLang="ko-KR" b="1" dirty="0">
                <a:latin typeface="Arial" pitchFamily="34" charset="0"/>
                <a:ea typeface="굴림" pitchFamily="34" charset="-127"/>
                <a:cs typeface="Arial" pitchFamily="34" charset="0"/>
              </a:rPr>
              <a:t> Trend3 (vibration mode) C-H stretching (~3000cm</a:t>
            </a:r>
            <a:r>
              <a:rPr lang="en-US" altLang="ko-KR" b="1" baseline="30000" dirty="0">
                <a:latin typeface="Arial" pitchFamily="34" charset="0"/>
                <a:ea typeface="굴림" pitchFamily="34" charset="-127"/>
                <a:cs typeface="Arial" pitchFamily="34" charset="0"/>
              </a:rPr>
              <a:t>-1</a:t>
            </a:r>
            <a:r>
              <a:rPr lang="en-US" altLang="ko-KR" b="1" dirty="0" smtClean="0">
                <a:latin typeface="Arial" pitchFamily="34" charset="0"/>
                <a:ea typeface="굴림" pitchFamily="34" charset="-127"/>
                <a:cs typeface="Arial" pitchFamily="34" charset="0"/>
              </a:rPr>
              <a:t>)&gt;C-H bending(~</a:t>
            </a:r>
            <a:r>
              <a:rPr lang="en-US" altLang="ko-KR" b="1" dirty="0">
                <a:latin typeface="Arial" pitchFamily="34" charset="0"/>
                <a:ea typeface="굴림" pitchFamily="34" charset="-127"/>
                <a:cs typeface="Arial" pitchFamily="34" charset="0"/>
              </a:rPr>
              <a:t>1340cm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a:p>
            <a:pPr algn="just">
              <a:buFont typeface="Wingdings" pitchFamily="2" charset="2"/>
              <a:buChar char="ü"/>
            </a:pPr>
            <a:r>
              <a:rPr lang="en-US" altLang="ko-KR" b="1" dirty="0">
                <a:latin typeface="Arial" pitchFamily="34" charset="0"/>
                <a:ea typeface="굴림" pitchFamily="34" charset="-127"/>
                <a:cs typeface="Arial" pitchFamily="34" charset="0"/>
              </a:rPr>
              <a:t> Trend4 (hybridization)  </a:t>
            </a:r>
            <a:r>
              <a:rPr lang="en-US" altLang="ko-KR" b="1" i="1" dirty="0">
                <a:latin typeface="Arial" pitchFamily="34" charset="0"/>
                <a:ea typeface="굴림" pitchFamily="34" charset="-127"/>
                <a:cs typeface="Arial" pitchFamily="34" charset="0"/>
              </a:rPr>
              <a:t>K</a:t>
            </a:r>
            <a:r>
              <a:rPr lang="en-US" altLang="ko-KR" b="1" dirty="0">
                <a:latin typeface="Arial" pitchFamily="34" charset="0"/>
                <a:ea typeface="굴림" pitchFamily="34" charset="-127"/>
                <a:cs typeface="Arial" pitchFamily="34" charset="0"/>
              </a:rPr>
              <a:t> of sp&gt;sp</a:t>
            </a:r>
            <a:r>
              <a:rPr lang="en-US" altLang="ko-KR" b="1" baseline="30000" dirty="0">
                <a:latin typeface="Arial" pitchFamily="34" charset="0"/>
                <a:ea typeface="굴림" pitchFamily="34" charset="-127"/>
                <a:cs typeface="Arial" pitchFamily="34" charset="0"/>
              </a:rPr>
              <a:t>2</a:t>
            </a:r>
            <a:r>
              <a:rPr lang="en-US" altLang="ko-KR" b="1" dirty="0">
                <a:latin typeface="Arial" pitchFamily="34" charset="0"/>
                <a:ea typeface="굴림" pitchFamily="34" charset="-127"/>
                <a:cs typeface="Arial" pitchFamily="34" charset="0"/>
              </a:rPr>
              <a:t>&gt;sp</a:t>
            </a:r>
            <a:r>
              <a:rPr lang="en-US" altLang="ko-KR" b="1" baseline="30000" dirty="0">
                <a:latin typeface="Arial" pitchFamily="34" charset="0"/>
                <a:ea typeface="굴림" pitchFamily="34" charset="-127"/>
                <a:cs typeface="Arial" pitchFamily="34" charset="0"/>
              </a:rPr>
              <a:t>3</a:t>
            </a:r>
            <a:r>
              <a:rPr lang="en-US" altLang="ko-KR" b="1" dirty="0">
                <a:latin typeface="Arial" pitchFamily="34" charset="0"/>
                <a:ea typeface="굴림" pitchFamily="34" charset="-127"/>
                <a:cs typeface="Arial" pitchFamily="34" charset="0"/>
              </a:rPr>
              <a:t> ≡C-H (3300cm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 =C-H (3100cm</a:t>
            </a:r>
            <a:r>
              <a:rPr lang="en-US" altLang="ko-KR" b="1" baseline="30000" dirty="0">
                <a:latin typeface="Arial" pitchFamily="34" charset="0"/>
                <a:ea typeface="굴림" pitchFamily="34" charset="-127"/>
                <a:cs typeface="Arial" pitchFamily="34" charset="0"/>
              </a:rPr>
              <a:t>-1</a:t>
            </a:r>
            <a:r>
              <a:rPr lang="en-US" altLang="ko-KR" b="1" dirty="0" smtClean="0">
                <a:latin typeface="Arial" pitchFamily="34" charset="0"/>
                <a:ea typeface="굴림" pitchFamily="34" charset="-127"/>
                <a:cs typeface="Arial" pitchFamily="34" charset="0"/>
              </a:rPr>
              <a:t>),</a:t>
            </a:r>
          </a:p>
          <a:p>
            <a:pPr algn="just"/>
            <a:r>
              <a:rPr lang="en-US" altLang="ko-KR" b="1" dirty="0" smtClean="0">
                <a:latin typeface="Arial" pitchFamily="34" charset="0"/>
                <a:ea typeface="굴림" pitchFamily="34" charset="-127"/>
                <a:cs typeface="Arial" pitchFamily="34" charset="0"/>
              </a:rPr>
              <a:t>      </a:t>
            </a:r>
            <a:r>
              <a:rPr lang="en-US" altLang="ko-KR" b="1" dirty="0">
                <a:latin typeface="Arial" pitchFamily="34" charset="0"/>
                <a:ea typeface="굴림" pitchFamily="34" charset="-127"/>
                <a:cs typeface="Arial" pitchFamily="34" charset="0"/>
              </a:rPr>
              <a:t>-C-H (2900cm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a:p>
            <a:pPr algn="just">
              <a:buFont typeface="Wingdings" pitchFamily="2" charset="2"/>
              <a:buChar char="ü"/>
            </a:pPr>
            <a:r>
              <a:rPr lang="en-US" altLang="ko-KR" b="1" dirty="0">
                <a:latin typeface="Arial" pitchFamily="34" charset="0"/>
                <a:ea typeface="굴림" pitchFamily="34" charset="-127"/>
                <a:cs typeface="Arial" pitchFamily="34" charset="0"/>
              </a:rPr>
              <a:t> Trend5 (resonance) normal ketone (C=O) stretching (1715cm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 conjugated with C=C  (1675~1680cm</a:t>
            </a:r>
            <a:r>
              <a:rPr lang="en-US" altLang="ko-KR" b="1" baseline="30000" dirty="0">
                <a:latin typeface="Arial" pitchFamily="34" charset="0"/>
                <a:ea typeface="굴림" pitchFamily="34" charset="-127"/>
                <a:cs typeface="Arial" pitchFamily="34" charset="0"/>
              </a:rPr>
              <a:t>-1</a:t>
            </a:r>
            <a:r>
              <a:rPr lang="en-US" altLang="ko-KR" b="1" dirty="0">
                <a:latin typeface="Arial" pitchFamily="34" charset="0"/>
                <a:ea typeface="굴림" pitchFamily="34" charset="-127"/>
                <a:cs typeface="Arial" pitchFamily="34" charset="0"/>
              </a:rPr>
              <a:t>)</a:t>
            </a:r>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63638" y="904875"/>
            <a:ext cx="6894512" cy="3311525"/>
          </a:xfrm>
          <a:prstGeom prst="rect">
            <a:avLst/>
          </a:prstGeom>
          <a:noFill/>
          <a:ln w="9525">
            <a:noFill/>
            <a:miter lim="800000"/>
            <a:headEnd/>
            <a:tailEnd/>
          </a:ln>
          <a:effectLst/>
        </p:spPr>
        <p:txBody>
          <a:bodyPr>
            <a:spAutoFit/>
          </a:bodyPr>
          <a:lstStyle/>
          <a:p>
            <a:pPr algn="l">
              <a:spcAft>
                <a:spcPts val="200"/>
              </a:spcAft>
            </a:pPr>
            <a:r>
              <a:rPr lang="en-GB" altLang="en-US" sz="1800" b="1">
                <a:latin typeface="Arial" charset="0"/>
              </a:rPr>
              <a:t>Different covalent bonds have different strengths due to the masses of different atoms at either end of the bond.</a:t>
            </a:r>
          </a:p>
          <a:p>
            <a:pPr algn="l">
              <a:spcAft>
                <a:spcPts val="200"/>
              </a:spcAft>
            </a:pPr>
            <a:endParaRPr lang="en-GB" altLang="en-US" sz="1800" b="1">
              <a:latin typeface="Arial" charset="0"/>
            </a:endParaRPr>
          </a:p>
          <a:p>
            <a:pPr algn="l">
              <a:spcAft>
                <a:spcPts val="200"/>
              </a:spcAft>
            </a:pPr>
            <a:r>
              <a:rPr lang="en-GB" altLang="en-US" sz="1800" b="1">
                <a:latin typeface="Arial" charset="0"/>
              </a:rPr>
              <a:t>As a result, the bonds vibrate at different frequencies</a:t>
            </a:r>
          </a:p>
          <a:p>
            <a:pPr algn="l">
              <a:spcAft>
                <a:spcPts val="200"/>
              </a:spcAft>
            </a:pPr>
            <a:endParaRPr lang="en-GB" altLang="en-US" sz="1800" b="1">
              <a:latin typeface="Arial" charset="0"/>
            </a:endParaRPr>
          </a:p>
          <a:p>
            <a:pPr algn="l">
              <a:spcAft>
                <a:spcPts val="200"/>
              </a:spcAft>
            </a:pPr>
            <a:r>
              <a:rPr lang="en-GB" altLang="en-US" sz="1800" b="1">
                <a:latin typeface="Arial" charset="0"/>
              </a:rPr>
              <a:t>The frequency of vibration can be found by detecting when the molecules absorb electro-magnetic radiation.</a:t>
            </a:r>
          </a:p>
          <a:p>
            <a:pPr algn="l">
              <a:spcAft>
                <a:spcPts val="200"/>
              </a:spcAft>
            </a:pPr>
            <a:endParaRPr lang="en-GB" altLang="en-US" sz="1800" b="1">
              <a:latin typeface="Arial" charset="0"/>
            </a:endParaRPr>
          </a:p>
          <a:p>
            <a:pPr algn="l">
              <a:spcAft>
                <a:spcPts val="200"/>
              </a:spcAft>
            </a:pPr>
            <a:r>
              <a:rPr lang="en-GB" altLang="en-US" sz="1800" b="1">
                <a:latin typeface="Arial" charset="0"/>
              </a:rPr>
              <a:t>Various types of vibration are possible.</a:t>
            </a:r>
          </a:p>
          <a:p>
            <a:pPr algn="l">
              <a:spcAft>
                <a:spcPts val="200"/>
              </a:spcAft>
            </a:pPr>
            <a:endParaRPr lang="en-GB" altLang="en-US" sz="1600" b="1">
              <a:latin typeface="Arial" charset="0"/>
            </a:endParaRPr>
          </a:p>
          <a:p>
            <a:pPr algn="l">
              <a:spcAft>
                <a:spcPts val="200"/>
              </a:spcAft>
            </a:pPr>
            <a:r>
              <a:rPr lang="en-GB" altLang="en-US" sz="1800" b="1">
                <a:latin typeface="Arial" charset="0"/>
              </a:rPr>
              <a:t>Examples include... </a:t>
            </a:r>
            <a:r>
              <a:rPr lang="en-GB" altLang="en-US" sz="1800" b="1">
                <a:solidFill>
                  <a:srgbClr val="CC3300"/>
                </a:solidFill>
                <a:latin typeface="Arial" charset="0"/>
              </a:rPr>
              <a:t>STRETCHING</a:t>
            </a:r>
            <a:r>
              <a:rPr lang="en-GB" altLang="en-US" sz="1800" b="1">
                <a:latin typeface="Arial" charset="0"/>
              </a:rPr>
              <a:t> and </a:t>
            </a:r>
            <a:r>
              <a:rPr lang="en-GB" altLang="en-US" sz="1800" b="1">
                <a:solidFill>
                  <a:srgbClr val="CC3300"/>
                </a:solidFill>
                <a:latin typeface="Arial" charset="0"/>
              </a:rPr>
              <a:t>BENDING</a:t>
            </a:r>
            <a:endParaRPr lang="en-GB" altLang="en-US" sz="1600" b="1">
              <a:latin typeface="Arial" charset="0"/>
            </a:endParaRPr>
          </a:p>
        </p:txBody>
      </p:sp>
      <p:sp>
        <p:nvSpPr>
          <p:cNvPr id="9219"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9220"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9221"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9222"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9223" name="Text Box 7"/>
          <p:cNvSpPr txBox="1">
            <a:spLocks noChangeArrowheads="1"/>
          </p:cNvSpPr>
          <p:nvPr/>
        </p:nvSpPr>
        <p:spPr bwMode="auto">
          <a:xfrm>
            <a:off x="1447800" y="241300"/>
            <a:ext cx="6248400" cy="396875"/>
          </a:xfrm>
          <a:prstGeom prst="rect">
            <a:avLst/>
          </a:prstGeom>
          <a:noFill/>
          <a:ln w="9525">
            <a:noFill/>
            <a:miter lim="800000"/>
            <a:headEnd/>
            <a:tailEnd/>
          </a:ln>
          <a:effectLst/>
        </p:spPr>
        <p:txBody>
          <a:bodyPr>
            <a:spAutoFit/>
          </a:bodyPr>
          <a:lstStyle/>
          <a:p>
            <a:pPr algn="ctr">
              <a:spcBef>
                <a:spcPct val="50000"/>
              </a:spcBef>
            </a:pPr>
            <a:r>
              <a:rPr lang="en-US" altLang="en-US" sz="2000" b="1" dirty="0">
                <a:solidFill>
                  <a:srgbClr val="000066"/>
                </a:solidFill>
                <a:latin typeface="Arial" charset="0"/>
              </a:rPr>
              <a:t>INFRA RED SPECTROSCOPY</a:t>
            </a:r>
          </a:p>
        </p:txBody>
      </p:sp>
      <p:pic>
        <p:nvPicPr>
          <p:cNvPr id="9224" name="Picture 11" descr="H2Obends"/>
          <p:cNvPicPr>
            <a:picLocks noChangeAspect="1" noChangeArrowheads="1"/>
          </p:cNvPicPr>
          <p:nvPr/>
        </p:nvPicPr>
        <p:blipFill>
          <a:blip r:embed="rId2" cstate="print"/>
          <a:srcRect/>
          <a:stretch>
            <a:fillRect/>
          </a:stretch>
        </p:blipFill>
        <p:spPr bwMode="auto">
          <a:xfrm>
            <a:off x="1238250" y="4670425"/>
            <a:ext cx="6457950" cy="819150"/>
          </a:xfrm>
          <a:prstGeom prst="rect">
            <a:avLst/>
          </a:prstGeom>
          <a:noFill/>
          <a:ln w="9525">
            <a:noFill/>
            <a:miter lim="800000"/>
            <a:headEnd/>
            <a:tailEnd/>
          </a:ln>
        </p:spPr>
      </p:pic>
      <p:sp>
        <p:nvSpPr>
          <p:cNvPr id="9225" name="Text Box 12"/>
          <p:cNvSpPr txBox="1">
            <a:spLocks noChangeArrowheads="1"/>
          </p:cNvSpPr>
          <p:nvPr/>
        </p:nvSpPr>
        <p:spPr bwMode="auto">
          <a:xfrm>
            <a:off x="1062038" y="5705475"/>
            <a:ext cx="7050087" cy="631825"/>
          </a:xfrm>
          <a:prstGeom prst="rect">
            <a:avLst/>
          </a:prstGeom>
          <a:noFill/>
          <a:ln w="9525">
            <a:noFill/>
            <a:miter lim="800000"/>
            <a:headEnd/>
            <a:tailEnd/>
          </a:ln>
          <a:effectLst/>
        </p:spPr>
        <p:txBody>
          <a:bodyPr>
            <a:spAutoFit/>
          </a:bodyPr>
          <a:lstStyle/>
          <a:p>
            <a:pPr algn="l">
              <a:spcAft>
                <a:spcPts val="200"/>
              </a:spcAft>
            </a:pPr>
            <a:r>
              <a:rPr lang="en-GB" altLang="en-US" sz="1600" b="1">
                <a:latin typeface="Arial" charset="0"/>
              </a:rPr>
              <a:t>  SYMMETRIC 		 BENDING	          ASYMMETRIC</a:t>
            </a:r>
          </a:p>
          <a:p>
            <a:pPr algn="l">
              <a:spcAft>
                <a:spcPts val="200"/>
              </a:spcAft>
            </a:pPr>
            <a:r>
              <a:rPr lang="en-GB" altLang="en-US" sz="1600" b="1">
                <a:latin typeface="Arial" charset="0"/>
              </a:rPr>
              <a:t> STRETCHING		    		             STRETCH</a:t>
            </a:r>
          </a:p>
        </p:txBody>
      </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482600" y="1560513"/>
            <a:ext cx="8269288" cy="604837"/>
          </a:xfrm>
          <a:prstGeom prst="rect">
            <a:avLst/>
          </a:prstGeom>
          <a:noFill/>
          <a:ln w="9525">
            <a:noFill/>
            <a:miter lim="800000"/>
            <a:headEnd/>
            <a:tailEnd/>
          </a:ln>
          <a:effectLst/>
        </p:spPr>
        <p:txBody>
          <a:bodyPr>
            <a:spAutoFit/>
          </a:bodyPr>
          <a:lstStyle/>
          <a:p>
            <a:pPr>
              <a:spcAft>
                <a:spcPts val="200"/>
              </a:spcAft>
            </a:pPr>
            <a:r>
              <a:rPr lang="en-GB" altLang="en-US" sz="3200" b="1">
                <a:solidFill>
                  <a:srgbClr val="CC3300"/>
                </a:solidFill>
                <a:latin typeface="Arial" charset="0"/>
              </a:rPr>
              <a:t>SYMMETRIC STRETCHING</a:t>
            </a:r>
          </a:p>
        </p:txBody>
      </p:sp>
      <p:sp>
        <p:nvSpPr>
          <p:cNvPr id="10243" name="Line 3"/>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0244" name="AutoShape 4">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0245" name="Line 5"/>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0246" name="AutoShape 6">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0247" name="Text Box 7"/>
          <p:cNvSpPr txBox="1">
            <a:spLocks noChangeArrowheads="1"/>
          </p:cNvSpPr>
          <p:nvPr/>
        </p:nvSpPr>
        <p:spPr bwMode="auto">
          <a:xfrm>
            <a:off x="1257300" y="241300"/>
            <a:ext cx="67310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BENDING AND STRETCHING IN WATER MOLECULES</a:t>
            </a:r>
          </a:p>
        </p:txBody>
      </p:sp>
      <p:pic>
        <p:nvPicPr>
          <p:cNvPr id="10248" name="Picture 11" descr="IRag1"/>
          <p:cNvPicPr>
            <a:picLocks noChangeAspect="1" noChangeArrowheads="1" noCrop="1"/>
          </p:cNvPicPr>
          <p:nvPr/>
        </p:nvPicPr>
        <p:blipFill>
          <a:blip r:embed="rId2" cstate="print"/>
          <a:srcRect/>
          <a:stretch>
            <a:fillRect/>
          </a:stretch>
        </p:blipFill>
        <p:spPr bwMode="auto">
          <a:xfrm>
            <a:off x="3073400" y="3068638"/>
            <a:ext cx="3124200" cy="2000250"/>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033" descr="IRag2"/>
          <p:cNvPicPr>
            <a:picLocks noChangeAspect="1" noChangeArrowheads="1" noCrop="1"/>
          </p:cNvPicPr>
          <p:nvPr/>
        </p:nvPicPr>
        <p:blipFill>
          <a:blip r:embed="rId2" cstate="print"/>
          <a:srcRect/>
          <a:stretch>
            <a:fillRect/>
          </a:stretch>
        </p:blipFill>
        <p:spPr bwMode="auto">
          <a:xfrm>
            <a:off x="3063875" y="3068638"/>
            <a:ext cx="3124200" cy="2000250"/>
          </a:xfrm>
          <a:prstGeom prst="rect">
            <a:avLst/>
          </a:prstGeom>
          <a:noFill/>
          <a:ln w="9525">
            <a:noFill/>
            <a:miter lim="800000"/>
            <a:headEnd/>
            <a:tailEnd/>
          </a:ln>
        </p:spPr>
      </p:pic>
      <p:sp>
        <p:nvSpPr>
          <p:cNvPr id="11267"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1268"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1269"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1270"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1271" name="Text Box 1035"/>
          <p:cNvSpPr txBox="1">
            <a:spLocks noChangeArrowheads="1"/>
          </p:cNvSpPr>
          <p:nvPr/>
        </p:nvSpPr>
        <p:spPr bwMode="auto">
          <a:xfrm>
            <a:off x="482600" y="1560513"/>
            <a:ext cx="8269288" cy="604837"/>
          </a:xfrm>
          <a:prstGeom prst="rect">
            <a:avLst/>
          </a:prstGeom>
          <a:noFill/>
          <a:ln w="9525">
            <a:noFill/>
            <a:miter lim="800000"/>
            <a:headEnd/>
            <a:tailEnd/>
          </a:ln>
          <a:effectLst/>
        </p:spPr>
        <p:txBody>
          <a:bodyPr>
            <a:spAutoFit/>
          </a:bodyPr>
          <a:lstStyle/>
          <a:p>
            <a:pPr>
              <a:spcAft>
                <a:spcPts val="200"/>
              </a:spcAft>
            </a:pPr>
            <a:r>
              <a:rPr lang="en-GB" altLang="en-US" sz="3200" b="1">
                <a:solidFill>
                  <a:srgbClr val="CC3300"/>
                </a:solidFill>
                <a:latin typeface="Arial" charset="0"/>
              </a:rPr>
              <a:t>ASYMMETRIC STRETCHING</a:t>
            </a:r>
          </a:p>
        </p:txBody>
      </p:sp>
      <p:sp>
        <p:nvSpPr>
          <p:cNvPr id="11272" name="Text Box 1036"/>
          <p:cNvSpPr txBox="1">
            <a:spLocks noChangeArrowheads="1"/>
          </p:cNvSpPr>
          <p:nvPr/>
        </p:nvSpPr>
        <p:spPr bwMode="auto">
          <a:xfrm>
            <a:off x="1257300" y="241300"/>
            <a:ext cx="67310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BENDING AND STRETCHING IN WATER MOLECULES</a:t>
            </a:r>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060"/>
          <p:cNvSpPr txBox="1">
            <a:spLocks noChangeArrowheads="1"/>
          </p:cNvSpPr>
          <p:nvPr/>
        </p:nvSpPr>
        <p:spPr bwMode="auto">
          <a:xfrm>
            <a:off x="1257300" y="241300"/>
            <a:ext cx="6731000" cy="396875"/>
          </a:xfrm>
          <a:prstGeom prst="rect">
            <a:avLst/>
          </a:prstGeom>
          <a:noFill/>
          <a:ln w="9525">
            <a:noFill/>
            <a:miter lim="800000"/>
            <a:headEnd/>
            <a:tailEnd/>
          </a:ln>
          <a:effectLst/>
        </p:spPr>
        <p:txBody>
          <a:bodyPr>
            <a:spAutoFit/>
          </a:bodyPr>
          <a:lstStyle/>
          <a:p>
            <a:pPr>
              <a:spcBef>
                <a:spcPct val="50000"/>
              </a:spcBef>
            </a:pPr>
            <a:r>
              <a:rPr lang="en-US" altLang="en-US" sz="2000" b="1">
                <a:solidFill>
                  <a:srgbClr val="000066"/>
                </a:solidFill>
                <a:latin typeface="Arial" charset="0"/>
              </a:rPr>
              <a:t>BENDING AND STRETCHING IN WATER MOLECULES</a:t>
            </a:r>
          </a:p>
        </p:txBody>
      </p:sp>
      <p:pic>
        <p:nvPicPr>
          <p:cNvPr id="12291" name="Picture 2058" descr="IRag3"/>
          <p:cNvPicPr>
            <a:picLocks noChangeAspect="1" noChangeArrowheads="1" noCrop="1"/>
          </p:cNvPicPr>
          <p:nvPr/>
        </p:nvPicPr>
        <p:blipFill>
          <a:blip r:embed="rId2" cstate="print"/>
          <a:srcRect/>
          <a:stretch>
            <a:fillRect/>
          </a:stretch>
        </p:blipFill>
        <p:spPr bwMode="auto">
          <a:xfrm>
            <a:off x="3063875" y="3068638"/>
            <a:ext cx="3133725" cy="2190750"/>
          </a:xfrm>
          <a:prstGeom prst="rect">
            <a:avLst/>
          </a:prstGeom>
          <a:noFill/>
          <a:ln w="9525">
            <a:noFill/>
            <a:miter lim="800000"/>
            <a:headEnd/>
            <a:tailEnd/>
          </a:ln>
        </p:spPr>
      </p:pic>
      <p:sp>
        <p:nvSpPr>
          <p:cNvPr id="12292" name="Line 2051"/>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2293" name="AutoShape 2052">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2294" name="Line 2053"/>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2295" name="AutoShape 2054">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2296" name="Text Box 2059"/>
          <p:cNvSpPr txBox="1">
            <a:spLocks noChangeArrowheads="1"/>
          </p:cNvSpPr>
          <p:nvPr/>
        </p:nvSpPr>
        <p:spPr bwMode="auto">
          <a:xfrm>
            <a:off x="482600" y="1560513"/>
            <a:ext cx="8269288" cy="604837"/>
          </a:xfrm>
          <a:prstGeom prst="rect">
            <a:avLst/>
          </a:prstGeom>
          <a:noFill/>
          <a:ln w="9525">
            <a:noFill/>
            <a:miter lim="800000"/>
            <a:headEnd/>
            <a:tailEnd/>
          </a:ln>
          <a:effectLst/>
        </p:spPr>
        <p:txBody>
          <a:bodyPr>
            <a:spAutoFit/>
          </a:bodyPr>
          <a:lstStyle/>
          <a:p>
            <a:pPr>
              <a:spcAft>
                <a:spcPts val="200"/>
              </a:spcAft>
            </a:pPr>
            <a:r>
              <a:rPr lang="en-GB" altLang="en-US" sz="3200" b="1">
                <a:solidFill>
                  <a:srgbClr val="CC3300"/>
                </a:solidFill>
                <a:latin typeface="Arial" charset="0"/>
              </a:rPr>
              <a:t>BENDING</a:t>
            </a:r>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026"/>
          <p:cNvSpPr txBox="1">
            <a:spLocks noChangeArrowheads="1"/>
          </p:cNvSpPr>
          <p:nvPr/>
        </p:nvSpPr>
        <p:spPr bwMode="auto">
          <a:xfrm>
            <a:off x="584200" y="4122738"/>
            <a:ext cx="8191500" cy="1930400"/>
          </a:xfrm>
          <a:prstGeom prst="rect">
            <a:avLst/>
          </a:prstGeom>
          <a:noFill/>
          <a:ln w="9525">
            <a:noFill/>
            <a:miter lim="800000"/>
            <a:headEnd/>
            <a:tailEnd/>
          </a:ln>
          <a:effectLst/>
        </p:spPr>
        <p:txBody>
          <a:bodyPr>
            <a:spAutoFit/>
          </a:bodyPr>
          <a:lstStyle/>
          <a:p>
            <a:pPr algn="l">
              <a:spcAft>
                <a:spcPct val="25000"/>
              </a:spcAft>
            </a:pPr>
            <a:r>
              <a:rPr lang="en-GB" altLang="en-US" sz="1600" b="1">
                <a:latin typeface="Arial" charset="0"/>
              </a:rPr>
              <a:t>•  a beam of infra red radiation is passed through the sample</a:t>
            </a:r>
          </a:p>
          <a:p>
            <a:pPr algn="l">
              <a:spcAft>
                <a:spcPct val="25000"/>
              </a:spcAft>
            </a:pPr>
            <a:r>
              <a:rPr lang="en-GB" altLang="en-US" sz="1600" b="1">
                <a:latin typeface="Arial" charset="0"/>
              </a:rPr>
              <a:t>•  a similar beam is passed through the reference cell</a:t>
            </a:r>
          </a:p>
          <a:p>
            <a:pPr algn="l">
              <a:spcAft>
                <a:spcPct val="25000"/>
              </a:spcAft>
            </a:pPr>
            <a:r>
              <a:rPr lang="en-GB" altLang="en-US" sz="1600" b="1">
                <a:latin typeface="Arial" charset="0"/>
              </a:rPr>
              <a:t>•  the frequency of radiation is varied</a:t>
            </a:r>
          </a:p>
          <a:p>
            <a:pPr algn="l">
              <a:spcAft>
                <a:spcPct val="25000"/>
              </a:spcAft>
            </a:pPr>
            <a:r>
              <a:rPr lang="en-GB" altLang="en-US" sz="1600" b="1">
                <a:latin typeface="Arial" charset="0"/>
              </a:rPr>
              <a:t>•  bonds vibrating with a similar frequency absorb the radiation</a:t>
            </a:r>
          </a:p>
          <a:p>
            <a:pPr algn="l">
              <a:spcAft>
                <a:spcPct val="25000"/>
              </a:spcAft>
            </a:pPr>
            <a:r>
              <a:rPr lang="en-GB" altLang="en-US" sz="1600" b="1">
                <a:latin typeface="Arial" charset="0"/>
              </a:rPr>
              <a:t>•  the amount of radiation absorbed by the sample is compared with the reference</a:t>
            </a:r>
          </a:p>
          <a:p>
            <a:pPr algn="l">
              <a:spcAft>
                <a:spcPct val="25000"/>
              </a:spcAft>
            </a:pPr>
            <a:r>
              <a:rPr lang="en-GB" altLang="en-US" sz="1600" b="1">
                <a:latin typeface="Arial" charset="0"/>
              </a:rPr>
              <a:t>•  the results are collected, stored and plotted </a:t>
            </a:r>
          </a:p>
        </p:txBody>
      </p:sp>
      <p:sp>
        <p:nvSpPr>
          <p:cNvPr id="13315" name="Line 1027"/>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p:spPr>
        <p:txBody>
          <a:bodyPr wrap="none" anchor="ctr"/>
          <a:lstStyle/>
          <a:p>
            <a:endParaRPr lang="en-US"/>
          </a:p>
        </p:txBody>
      </p:sp>
      <p:sp>
        <p:nvSpPr>
          <p:cNvPr id="13316" name="AutoShape 1028">
            <a:hlinkClick r:id="" action="ppaction://hlinkshowjump?jump=nextslide" highlightClick="1"/>
          </p:cNvPr>
          <p:cNvSpPr>
            <a:spLocks noChangeArrowheads="1"/>
          </p:cNvSpPr>
          <p:nvPr/>
        </p:nvSpPr>
        <p:spPr bwMode="auto">
          <a:xfrm>
            <a:off x="8661400" y="6413500"/>
            <a:ext cx="457200" cy="393700"/>
          </a:xfrm>
          <a:prstGeom prst="actionButtonBlank">
            <a:avLst/>
          </a:prstGeom>
          <a:noFill/>
          <a:ln w="9525">
            <a:noFill/>
            <a:miter lim="800000"/>
            <a:headEnd/>
            <a:tailEnd/>
          </a:ln>
          <a:effectLst/>
        </p:spPr>
        <p:txBody>
          <a:bodyPr wrap="none" anchor="ctr"/>
          <a:lstStyle/>
          <a:p>
            <a:endParaRPr lang="en-US" altLang="en-US"/>
          </a:p>
        </p:txBody>
      </p:sp>
      <p:sp>
        <p:nvSpPr>
          <p:cNvPr id="13317" name="Line 1029"/>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p:spPr>
        <p:txBody>
          <a:bodyPr wrap="none" anchor="ctr"/>
          <a:lstStyle/>
          <a:p>
            <a:endParaRPr lang="en-US"/>
          </a:p>
        </p:txBody>
      </p:sp>
      <p:sp>
        <p:nvSpPr>
          <p:cNvPr id="13318" name="AutoShape 1030">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w="9525">
            <a:noFill/>
            <a:miter lim="800000"/>
            <a:headEnd/>
            <a:tailEnd/>
          </a:ln>
          <a:effectLst/>
        </p:spPr>
        <p:txBody>
          <a:bodyPr wrap="none" anchor="ctr"/>
          <a:lstStyle/>
          <a:p>
            <a:endParaRPr lang="en-US" altLang="en-US"/>
          </a:p>
        </p:txBody>
      </p:sp>
      <p:sp>
        <p:nvSpPr>
          <p:cNvPr id="13319" name="Text Box 1031"/>
          <p:cNvSpPr txBox="1">
            <a:spLocks noChangeArrowheads="1"/>
          </p:cNvSpPr>
          <p:nvPr/>
        </p:nvSpPr>
        <p:spPr bwMode="auto">
          <a:xfrm>
            <a:off x="1447800" y="241300"/>
            <a:ext cx="6248400" cy="696913"/>
          </a:xfrm>
          <a:prstGeom prst="rect">
            <a:avLst/>
          </a:prstGeom>
          <a:noFill/>
          <a:ln w="9525">
            <a:noFill/>
            <a:miter lim="800000"/>
            <a:headEnd/>
            <a:tailEnd/>
          </a:ln>
          <a:effectLst/>
        </p:spPr>
        <p:txBody>
          <a:bodyPr>
            <a:spAutoFit/>
          </a:bodyPr>
          <a:lstStyle/>
          <a:p>
            <a:pPr algn="ctr">
              <a:spcBef>
                <a:spcPct val="50000"/>
              </a:spcBef>
            </a:pPr>
            <a:r>
              <a:rPr lang="en-GB" altLang="en-US" sz="2000" b="1" dirty="0">
                <a:solidFill>
                  <a:srgbClr val="000066"/>
                </a:solidFill>
                <a:latin typeface="Arial" charset="0"/>
              </a:rPr>
              <a:t>The Infra-red Spectrophotometer</a:t>
            </a:r>
          </a:p>
          <a:p>
            <a:pPr>
              <a:spcAft>
                <a:spcPts val="200"/>
              </a:spcAft>
            </a:pPr>
            <a:endParaRPr lang="en-US" altLang="en-US" sz="1800" b="1" dirty="0">
              <a:solidFill>
                <a:srgbClr val="000066"/>
              </a:solidFill>
              <a:latin typeface="Arial" charset="0"/>
            </a:endParaRPr>
          </a:p>
        </p:txBody>
      </p:sp>
      <p:pic>
        <p:nvPicPr>
          <p:cNvPr id="13320" name="Picture 1032" descr="irphotomg"/>
          <p:cNvPicPr>
            <a:picLocks noChangeAspect="1" noChangeArrowheads="1"/>
          </p:cNvPicPr>
          <p:nvPr/>
        </p:nvPicPr>
        <p:blipFill>
          <a:blip r:embed="rId2" cstate="print"/>
          <a:srcRect/>
          <a:stretch>
            <a:fillRect/>
          </a:stretch>
        </p:blipFill>
        <p:spPr bwMode="auto">
          <a:xfrm>
            <a:off x="741363" y="1155700"/>
            <a:ext cx="7678737" cy="2622550"/>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2059</Words>
  <Application>Microsoft Office PowerPoint</Application>
  <PresentationFormat>On-screen Show (4:3)</PresentationFormat>
  <Paragraphs>240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Dr.Ali</dc:creator>
  <cp:lastModifiedBy>Dr.Ali</cp:lastModifiedBy>
  <cp:revision>1</cp:revision>
  <dcterms:created xsi:type="dcterms:W3CDTF">2017-02-20T20:41:07Z</dcterms:created>
  <dcterms:modified xsi:type="dcterms:W3CDTF">2017-02-20T20:45:15Z</dcterms:modified>
</cp:coreProperties>
</file>