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praca%20-%20dydaktyka\wyk&#322;ady\r&#243;&#380;ne%20materia&#322;y%20do%20wyk&#322;ad&#243;w\oblicz%20krz%20miar%20alkacym%20dok&#322;adn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smoothMarker"/>
        <c:ser>
          <c:idx val="0"/>
          <c:order val="0"/>
          <c:spPr>
            <a:ln>
              <a:solidFill>
                <a:srgbClr val="FF0000"/>
              </a:solidFill>
            </a:ln>
          </c:spPr>
          <c:marker>
            <c:symbol val="none"/>
          </c:marker>
          <c:xVal>
            <c:numRef>
              <c:f>trójprotonowe!$C$8:$C$76</c:f>
              <c:numCache>
                <c:formatCode>General</c:formatCode>
                <c:ptCount val="69"/>
                <c:pt idx="0">
                  <c:v>-86.317589059789981</c:v>
                </c:pt>
                <c:pt idx="1">
                  <c:v>-79.919994218968327</c:v>
                </c:pt>
                <c:pt idx="2">
                  <c:v>-71.516273452847727</c:v>
                </c:pt>
                <c:pt idx="3">
                  <c:v>-61.294302639310352</c:v>
                </c:pt>
                <c:pt idx="4">
                  <c:v>-49.960315111065263</c:v>
                </c:pt>
                <c:pt idx="5">
                  <c:v>-38.609225685696124</c:v>
                </c:pt>
                <c:pt idx="6">
                  <c:v>-28.332297389190256</c:v>
                </c:pt>
                <c:pt idx="7">
                  <c:v>-19.824055734670235</c:v>
                </c:pt>
                <c:pt idx="8">
                  <c:v>-13.250224922474619</c:v>
                </c:pt>
                <c:pt idx="9">
                  <c:v>-8.3744832852744526</c:v>
                </c:pt>
                <c:pt idx="10">
                  <c:v>-4.7656102390986765</c:v>
                </c:pt>
                <c:pt idx="11">
                  <c:v>-1.9473172194318937</c:v>
                </c:pt>
                <c:pt idx="12">
                  <c:v>0.53989502948347146</c:v>
                </c:pt>
                <c:pt idx="13">
                  <c:v>3.1380442766671002</c:v>
                </c:pt>
                <c:pt idx="14">
                  <c:v>6.2957976681726509</c:v>
                </c:pt>
                <c:pt idx="15">
                  <c:v>10.484467188122204</c:v>
                </c:pt>
                <c:pt idx="16">
                  <c:v>16.171267087862894</c:v>
                </c:pt>
                <c:pt idx="17">
                  <c:v>23.714550749806335</c:v>
                </c:pt>
                <c:pt idx="18">
                  <c:v>33.174990046842495</c:v>
                </c:pt>
                <c:pt idx="19">
                  <c:v>44.124713147379673</c:v>
                </c:pt>
                <c:pt idx="20">
                  <c:v>55.632967878389323</c:v>
                </c:pt>
                <c:pt idx="21">
                  <c:v>66.547642603231793</c:v>
                </c:pt>
                <c:pt idx="22">
                  <c:v>75.930507565078727</c:v>
                </c:pt>
                <c:pt idx="23">
                  <c:v>83.337200810291819</c:v>
                </c:pt>
                <c:pt idx="24">
                  <c:v>88.799560604898289</c:v>
                </c:pt>
                <c:pt idx="25">
                  <c:v>92.629118348346779</c:v>
                </c:pt>
                <c:pt idx="26">
                  <c:v>95.219600688008342</c:v>
                </c:pt>
                <c:pt idx="27">
                  <c:v>96.9297812206987</c:v>
                </c:pt>
                <c:pt idx="28">
                  <c:v>98.040743335642404</c:v>
                </c:pt>
                <c:pt idx="29">
                  <c:v>98.754917265448327</c:v>
                </c:pt>
                <c:pt idx="30">
                  <c:v>99.210957424026205</c:v>
                </c:pt>
                <c:pt idx="31">
                  <c:v>99.500966106749758</c:v>
                </c:pt>
                <c:pt idx="32">
                  <c:v>99.684977938815052</c:v>
                </c:pt>
                <c:pt idx="33">
                  <c:v>99.801680470996487</c:v>
                </c:pt>
                <c:pt idx="34">
                  <c:v>99.875850614463445</c:v>
                </c:pt>
                <c:pt idx="35">
                  <c:v>99.923332758021274</c:v>
                </c:pt>
                <c:pt idx="36">
                  <c:v>99.954309954495102</c:v>
                </c:pt>
                <c:pt idx="37">
                  <c:v>99.97544228011013</c:v>
                </c:pt>
                <c:pt idx="38">
                  <c:v>99.991280520220627</c:v>
                </c:pt>
                <c:pt idx="39">
                  <c:v>100.0052388029405</c:v>
                </c:pt>
                <c:pt idx="40">
                  <c:v>100.02032739335088</c:v>
                </c:pt>
                <c:pt idx="41">
                  <c:v>100.03980006283145</c:v>
                </c:pt>
                <c:pt idx="42">
                  <c:v>100.06785359159883</c:v>
                </c:pt>
                <c:pt idx="43">
                  <c:v>100.11052782853254</c:v>
                </c:pt>
                <c:pt idx="44">
                  <c:v>100.17699531940536</c:v>
                </c:pt>
                <c:pt idx="45">
                  <c:v>100.28150616565323</c:v>
                </c:pt>
                <c:pt idx="46">
                  <c:v>100.44637644039561</c:v>
                </c:pt>
                <c:pt idx="47">
                  <c:v>100.7065872472112</c:v>
                </c:pt>
                <c:pt idx="48">
                  <c:v>101.11679530396925</c:v>
                </c:pt>
                <c:pt idx="49">
                  <c:v>101.76180196264239</c:v>
                </c:pt>
                <c:pt idx="50">
                  <c:v>102.77162861584156</c:v>
                </c:pt>
                <c:pt idx="51">
                  <c:v>104.34188386711854</c:v>
                </c:pt>
                <c:pt idx="52">
                  <c:v>106.75818189479527</c:v>
                </c:pt>
                <c:pt idx="53">
                  <c:v>110.41854050530439</c:v>
                </c:pt>
                <c:pt idx="54">
                  <c:v>115.83906715667254</c:v>
                </c:pt>
                <c:pt idx="55">
                  <c:v>123.62013352731628</c:v>
                </c:pt>
                <c:pt idx="56">
                  <c:v>134.36161796251221</c:v>
                </c:pt>
                <c:pt idx="57">
                  <c:v>148.58256546818652</c:v>
                </c:pt>
                <c:pt idx="58">
                  <c:v>166.83622616664667</c:v>
                </c:pt>
                <c:pt idx="59">
                  <c:v>190.34853469640152</c:v>
                </c:pt>
                <c:pt idx="60">
                  <c:v>222.66408605969266</c:v>
                </c:pt>
                <c:pt idx="61">
                  <c:v>273.82445707563841</c:v>
                </c:pt>
                <c:pt idx="62">
                  <c:v>375.69815929054329</c:v>
                </c:pt>
                <c:pt idx="63">
                  <c:v>688.2803966480933</c:v>
                </c:pt>
                <c:pt idx="65">
                  <c:v>-606.36826248548221</c:v>
                </c:pt>
                <c:pt idx="66">
                  <c:v>-296.80688776704028</c:v>
                </c:pt>
                <c:pt idx="67">
                  <c:v>-200.11159182140591</c:v>
                </c:pt>
                <c:pt idx="68">
                  <c:v>-156.31523965120854</c:v>
                </c:pt>
              </c:numCache>
            </c:numRef>
          </c:xVal>
          <c:yVal>
            <c:numRef>
              <c:f>trójprotonowe!$A$8:$A$76</c:f>
              <c:numCache>
                <c:formatCode>General</c:formatCode>
                <c:ptCount val="69"/>
                <c:pt idx="0">
                  <c:v>0.2</c:v>
                </c:pt>
                <c:pt idx="1">
                  <c:v>0.4</c:v>
                </c:pt>
                <c:pt idx="2">
                  <c:v>0.60000000000000064</c:v>
                </c:pt>
                <c:pt idx="3">
                  <c:v>0.8</c:v>
                </c:pt>
                <c:pt idx="4">
                  <c:v>1</c:v>
                </c:pt>
                <c:pt idx="5">
                  <c:v>1.2</c:v>
                </c:pt>
                <c:pt idx="6">
                  <c:v>1.4</c:v>
                </c:pt>
                <c:pt idx="7">
                  <c:v>1.6</c:v>
                </c:pt>
                <c:pt idx="8">
                  <c:v>1.8</c:v>
                </c:pt>
                <c:pt idx="9">
                  <c:v>2</c:v>
                </c:pt>
                <c:pt idx="10">
                  <c:v>2.2000000000000002</c:v>
                </c:pt>
                <c:pt idx="11">
                  <c:v>2.4</c:v>
                </c:pt>
                <c:pt idx="12">
                  <c:v>2.6</c:v>
                </c:pt>
                <c:pt idx="13">
                  <c:v>2.8</c:v>
                </c:pt>
                <c:pt idx="14">
                  <c:v>3</c:v>
                </c:pt>
                <c:pt idx="15">
                  <c:v>3.2</c:v>
                </c:pt>
                <c:pt idx="16">
                  <c:v>3.4</c:v>
                </c:pt>
                <c:pt idx="17">
                  <c:v>3.6</c:v>
                </c:pt>
                <c:pt idx="18">
                  <c:v>3.8</c:v>
                </c:pt>
                <c:pt idx="19">
                  <c:v>4</c:v>
                </c:pt>
                <c:pt idx="20">
                  <c:v>4.2</c:v>
                </c:pt>
                <c:pt idx="21">
                  <c:v>4.4000000000000004</c:v>
                </c:pt>
                <c:pt idx="22">
                  <c:v>4.5999999999999996</c:v>
                </c:pt>
                <c:pt idx="23">
                  <c:v>4.8</c:v>
                </c:pt>
                <c:pt idx="24">
                  <c:v>5</c:v>
                </c:pt>
                <c:pt idx="25">
                  <c:v>5.2</c:v>
                </c:pt>
                <c:pt idx="26">
                  <c:v>5.4</c:v>
                </c:pt>
                <c:pt idx="27">
                  <c:v>5.6</c:v>
                </c:pt>
                <c:pt idx="28">
                  <c:v>5.8</c:v>
                </c:pt>
                <c:pt idx="29">
                  <c:v>6</c:v>
                </c:pt>
                <c:pt idx="30">
                  <c:v>6.2</c:v>
                </c:pt>
                <c:pt idx="31">
                  <c:v>6.4</c:v>
                </c:pt>
                <c:pt idx="32">
                  <c:v>6.6</c:v>
                </c:pt>
                <c:pt idx="33">
                  <c:v>6.8</c:v>
                </c:pt>
                <c:pt idx="34">
                  <c:v>7</c:v>
                </c:pt>
                <c:pt idx="35">
                  <c:v>7.2</c:v>
                </c:pt>
                <c:pt idx="36">
                  <c:v>7.4</c:v>
                </c:pt>
                <c:pt idx="37">
                  <c:v>7.6</c:v>
                </c:pt>
                <c:pt idx="38">
                  <c:v>7.8</c:v>
                </c:pt>
                <c:pt idx="39">
                  <c:v>8</c:v>
                </c:pt>
                <c:pt idx="40">
                  <c:v>8.2000000000000011</c:v>
                </c:pt>
                <c:pt idx="41">
                  <c:v>8.4</c:v>
                </c:pt>
                <c:pt idx="42">
                  <c:v>8.6</c:v>
                </c:pt>
                <c:pt idx="43">
                  <c:v>8.8000000000000007</c:v>
                </c:pt>
                <c:pt idx="44">
                  <c:v>9</c:v>
                </c:pt>
                <c:pt idx="45">
                  <c:v>9.2000000000000011</c:v>
                </c:pt>
                <c:pt idx="46">
                  <c:v>9.4</c:v>
                </c:pt>
                <c:pt idx="47">
                  <c:v>9.6</c:v>
                </c:pt>
                <c:pt idx="48">
                  <c:v>9.8000000000000007</c:v>
                </c:pt>
                <c:pt idx="49">
                  <c:v>10</c:v>
                </c:pt>
                <c:pt idx="50">
                  <c:v>10.200000000000001</c:v>
                </c:pt>
                <c:pt idx="51">
                  <c:v>10.4</c:v>
                </c:pt>
                <c:pt idx="52">
                  <c:v>10.6</c:v>
                </c:pt>
                <c:pt idx="53">
                  <c:v>10.8</c:v>
                </c:pt>
                <c:pt idx="54">
                  <c:v>11</c:v>
                </c:pt>
                <c:pt idx="55">
                  <c:v>11.2</c:v>
                </c:pt>
                <c:pt idx="56">
                  <c:v>11.4</c:v>
                </c:pt>
                <c:pt idx="57">
                  <c:v>11.6</c:v>
                </c:pt>
                <c:pt idx="58">
                  <c:v>11.8</c:v>
                </c:pt>
                <c:pt idx="59">
                  <c:v>12</c:v>
                </c:pt>
                <c:pt idx="60">
                  <c:v>12.2</c:v>
                </c:pt>
                <c:pt idx="61">
                  <c:v>12.4</c:v>
                </c:pt>
                <c:pt idx="62">
                  <c:v>12.6</c:v>
                </c:pt>
                <c:pt idx="63">
                  <c:v>12.8</c:v>
                </c:pt>
                <c:pt idx="64">
                  <c:v>13</c:v>
                </c:pt>
                <c:pt idx="65">
                  <c:v>13.2</c:v>
                </c:pt>
                <c:pt idx="66">
                  <c:v>13.4</c:v>
                </c:pt>
                <c:pt idx="67">
                  <c:v>13.6</c:v>
                </c:pt>
                <c:pt idx="68">
                  <c:v>13.8</c:v>
                </c:pt>
              </c:numCache>
            </c:numRef>
          </c:yVal>
          <c:smooth val="1"/>
        </c:ser>
        <c:axId val="64551552"/>
        <c:axId val="74094848"/>
      </c:scatterChart>
      <c:valAx>
        <c:axId val="64551552"/>
        <c:scaling>
          <c:orientation val="minMax"/>
          <c:max val="400"/>
          <c:min val="0"/>
        </c:scaling>
        <c:axPos val="b"/>
        <c:title>
          <c:tx>
            <c:rich>
              <a:bodyPr/>
              <a:lstStyle/>
              <a:p>
                <a:pPr>
                  <a:defRPr/>
                </a:pPr>
                <a:r>
                  <a:rPr lang="pl-PL"/>
                  <a:t>% titration</a:t>
                </a:r>
              </a:p>
            </c:rich>
          </c:tx>
          <c:layout/>
        </c:title>
        <c:numFmt formatCode="General" sourceLinked="1"/>
        <c:tickLblPos val="nextTo"/>
        <c:txPr>
          <a:bodyPr rot="0" vert="horz"/>
          <a:lstStyle/>
          <a:p>
            <a:pPr>
              <a:defRPr/>
            </a:pPr>
            <a:endParaRPr lang="en-US"/>
          </a:p>
        </c:txPr>
        <c:crossAx val="74094848"/>
        <c:crosses val="autoZero"/>
        <c:crossBetween val="midCat"/>
      </c:valAx>
      <c:valAx>
        <c:axId val="74094848"/>
        <c:scaling>
          <c:orientation val="minMax"/>
          <c:max val="14"/>
          <c:min val="0"/>
        </c:scaling>
        <c:axPos val="l"/>
        <c:majorGridlines/>
        <c:title>
          <c:tx>
            <c:rich>
              <a:bodyPr/>
              <a:lstStyle/>
              <a:p>
                <a:pPr>
                  <a:defRPr/>
                </a:pPr>
                <a:r>
                  <a:rPr lang="pl-PL"/>
                  <a:t>pH</a:t>
                </a:r>
              </a:p>
            </c:rich>
          </c:tx>
          <c:layout/>
        </c:title>
        <c:numFmt formatCode="General" sourceLinked="1"/>
        <c:tickLblPos val="nextTo"/>
        <c:txPr>
          <a:bodyPr rot="0" vert="horz"/>
          <a:lstStyle/>
          <a:p>
            <a:pPr>
              <a:defRPr/>
            </a:pPr>
            <a:endParaRPr lang="en-US"/>
          </a:p>
        </c:txPr>
        <c:crossAx val="64551552"/>
        <c:crosses val="autoZero"/>
        <c:crossBetween val="midCat"/>
      </c:valAx>
      <c:spPr>
        <a:solidFill>
          <a:schemeClr val="lt1"/>
        </a:solidFill>
        <a:ln w="25400" cap="flat" cmpd="sng" algn="ctr">
          <a:solidFill>
            <a:schemeClr val="dk1"/>
          </a:solidFill>
          <a:prstDash val="solid"/>
        </a:ln>
        <a:effectLst/>
      </c:spPr>
    </c:plotArea>
    <c:plotVisOnly val="1"/>
    <c:dispBlanksAs val="gap"/>
  </c:chart>
  <c:spPr>
    <a:solidFill>
      <a:schemeClr val="lt1"/>
    </a:solidFill>
    <a:ln w="25400" cap="flat" cmpd="sng" algn="ctr">
      <a:solidFill>
        <a:schemeClr val="accent5"/>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CD73D9-1D57-451C-9361-8F1E7A207F78}"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CD73D9-1D57-451C-9361-8F1E7A207F78}"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CD73D9-1D57-451C-9361-8F1E7A207F78}"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CD73D9-1D57-451C-9361-8F1E7A207F78}"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CD73D9-1D57-451C-9361-8F1E7A207F78}"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CD73D9-1D57-451C-9361-8F1E7A207F78}"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CD73D9-1D57-451C-9361-8F1E7A207F78}" type="datetimeFigureOut">
              <a:rPr lang="en-US" smtClean="0"/>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CD73D9-1D57-451C-9361-8F1E7A207F78}" type="datetimeFigureOut">
              <a:rPr lang="en-US" smtClean="0"/>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D73D9-1D57-451C-9361-8F1E7A207F78}" type="datetimeFigureOut">
              <a:rPr lang="en-US" smtClean="0"/>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CD73D9-1D57-451C-9361-8F1E7A207F78}"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CD73D9-1D57-451C-9361-8F1E7A207F78}"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565F5-1C78-406E-A0EB-08B1B7A966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D73D9-1D57-451C-9361-8F1E7A207F78}" type="datetimeFigureOut">
              <a:rPr lang="en-US" smtClean="0"/>
              <a:t>2/20/2017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565F5-1C78-406E-A0EB-08B1B7A966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82000" cy="4801314"/>
          </a:xfrm>
          <a:prstGeom prst="rect">
            <a:avLst/>
          </a:prstGeom>
          <a:noFill/>
        </p:spPr>
        <p:txBody>
          <a:bodyPr wrap="square" rtlCol="0">
            <a:spAutoFit/>
          </a:bodyPr>
          <a:lstStyle/>
          <a:p>
            <a:pPr algn="ctr"/>
            <a:r>
              <a:rPr lang="en-US" b="1" dirty="0" smtClean="0">
                <a:latin typeface="Arial" pitchFamily="34" charset="0"/>
                <a:cs typeface="Arial" pitchFamily="34" charset="0"/>
              </a:rPr>
              <a:t>Titration of the ascorbic acid (vitamin C) in tablets </a:t>
            </a:r>
            <a:endParaRPr lang="en-US" dirty="0" smtClean="0">
              <a:latin typeface="Arial" pitchFamily="34" charset="0"/>
              <a:cs typeface="Arial" pitchFamily="34" charset="0"/>
            </a:endParaRPr>
          </a:p>
          <a:p>
            <a:pPr algn="ctr"/>
            <a:r>
              <a:rPr lang="en-US" b="1" dirty="0" smtClean="0">
                <a:latin typeface="Arial" pitchFamily="34" charset="0"/>
                <a:cs typeface="Arial" pitchFamily="34" charset="0"/>
              </a:rPr>
              <a:t>By pH meter used first and 2</a:t>
            </a:r>
            <a:r>
              <a:rPr lang="en-US" b="1" baseline="30000" dirty="0" smtClean="0">
                <a:latin typeface="Arial" pitchFamily="34" charset="0"/>
                <a:cs typeface="Arial" pitchFamily="34" charset="0"/>
              </a:rPr>
              <a:t>nd</a:t>
            </a:r>
            <a:r>
              <a:rPr lang="en-US" b="1" dirty="0" smtClean="0">
                <a:latin typeface="Arial" pitchFamily="34" charset="0"/>
                <a:cs typeface="Arial" pitchFamily="34" charset="0"/>
              </a:rPr>
              <a:t> derivatives   </a:t>
            </a:r>
            <a:endParaRPr lang="en-US" dirty="0" smtClean="0">
              <a:latin typeface="Arial" pitchFamily="34" charset="0"/>
              <a:cs typeface="Arial" pitchFamily="34" charset="0"/>
            </a:endParaRPr>
          </a:p>
          <a:p>
            <a:r>
              <a:rPr lang="en-US" b="1" dirty="0" smtClean="0">
                <a:latin typeface="Arial" pitchFamily="34" charset="0"/>
                <a:cs typeface="Arial" pitchFamily="34" charset="0"/>
              </a:rPr>
              <a:t>Outcomes:-</a:t>
            </a:r>
            <a:endParaRPr lang="en-US" dirty="0" smtClean="0">
              <a:latin typeface="Arial" pitchFamily="34" charset="0"/>
              <a:cs typeface="Arial" pitchFamily="34" charset="0"/>
            </a:endParaRPr>
          </a:p>
          <a:p>
            <a:r>
              <a:rPr lang="en-US" dirty="0" smtClean="0">
                <a:latin typeface="Arial" pitchFamily="34" charset="0"/>
                <a:cs typeface="Arial" pitchFamily="34" charset="0"/>
              </a:rPr>
              <a:t>After completing this experiment, the student should be able to: </a:t>
            </a:r>
          </a:p>
          <a:p>
            <a:pPr lvl="0"/>
            <a:r>
              <a:rPr lang="en-US" dirty="0" smtClean="0">
                <a:latin typeface="Arial" pitchFamily="34" charset="0"/>
                <a:cs typeface="Arial" pitchFamily="34" charset="0"/>
              </a:rPr>
              <a:t>1. </a:t>
            </a:r>
            <a:r>
              <a:rPr lang="pl-PL" dirty="0" smtClean="0">
                <a:latin typeface="Arial" pitchFamily="34" charset="0"/>
                <a:cs typeface="Arial" pitchFamily="34" charset="0"/>
              </a:rPr>
              <a:t>Calibration of pH meter.</a:t>
            </a:r>
            <a:endParaRPr lang="en-US" dirty="0" smtClean="0">
              <a:latin typeface="Arial" pitchFamily="34" charset="0"/>
              <a:cs typeface="Arial" pitchFamily="34" charset="0"/>
            </a:endParaRPr>
          </a:p>
          <a:p>
            <a:pPr lvl="0"/>
            <a:r>
              <a:rPr lang="en-US" dirty="0" smtClean="0">
                <a:latin typeface="Arial" pitchFamily="34" charset="0"/>
                <a:cs typeface="Arial" pitchFamily="34" charset="0"/>
              </a:rPr>
              <a:t>2. </a:t>
            </a:r>
            <a:r>
              <a:rPr lang="pl-PL" dirty="0" smtClean="0">
                <a:latin typeface="Arial" pitchFamily="34" charset="0"/>
                <a:cs typeface="Arial" pitchFamily="34" charset="0"/>
              </a:rPr>
              <a:t>Calculation of first and </a:t>
            </a:r>
            <a:r>
              <a:rPr lang="pl-PL" b="1" dirty="0" smtClean="0">
                <a:latin typeface="Arial" pitchFamily="34" charset="0"/>
                <a:cs typeface="Arial" pitchFamily="34" charset="0"/>
              </a:rPr>
              <a:t>2</a:t>
            </a:r>
            <a:r>
              <a:rPr lang="pl-PL" b="1" baseline="30000" dirty="0" smtClean="0">
                <a:latin typeface="Arial" pitchFamily="34" charset="0"/>
                <a:cs typeface="Arial" pitchFamily="34" charset="0"/>
              </a:rPr>
              <a:t>nd</a:t>
            </a:r>
            <a:r>
              <a:rPr lang="pl-PL" b="1" dirty="0" smtClean="0">
                <a:latin typeface="Arial" pitchFamily="34" charset="0"/>
                <a:cs typeface="Arial" pitchFamily="34" charset="0"/>
              </a:rPr>
              <a:t> </a:t>
            </a:r>
            <a:r>
              <a:rPr lang="pl-PL" dirty="0" smtClean="0">
                <a:latin typeface="Arial" pitchFamily="34" charset="0"/>
                <a:cs typeface="Arial" pitchFamily="34" charset="0"/>
              </a:rPr>
              <a:t>derivatives.</a:t>
            </a:r>
            <a:endParaRPr lang="en-US" dirty="0" smtClean="0">
              <a:latin typeface="Arial" pitchFamily="34" charset="0"/>
              <a:cs typeface="Arial" pitchFamily="34" charset="0"/>
            </a:endParaRPr>
          </a:p>
          <a:p>
            <a:pPr lvl="0"/>
            <a:r>
              <a:rPr lang="en-US" dirty="0" smtClean="0">
                <a:latin typeface="Arial" pitchFamily="34" charset="0"/>
                <a:cs typeface="Arial" pitchFamily="34" charset="0"/>
              </a:rPr>
              <a:t>3. </a:t>
            </a:r>
            <a:r>
              <a:rPr lang="pl-PL" dirty="0" smtClean="0">
                <a:latin typeface="Arial" pitchFamily="34" charset="0"/>
                <a:cs typeface="Arial" pitchFamily="34" charset="0"/>
              </a:rPr>
              <a:t>Calculate the K</a:t>
            </a:r>
            <a:r>
              <a:rPr lang="pl-PL" baseline="-25000" dirty="0" smtClean="0">
                <a:latin typeface="Arial" pitchFamily="34" charset="0"/>
                <a:cs typeface="Arial" pitchFamily="34" charset="0"/>
              </a:rPr>
              <a:t>a</a:t>
            </a:r>
            <a:r>
              <a:rPr lang="pl-PL" dirty="0" smtClean="0">
                <a:latin typeface="Arial" pitchFamily="34" charset="0"/>
                <a:cs typeface="Arial" pitchFamily="34" charset="0"/>
              </a:rPr>
              <a:t> of weak acid. </a:t>
            </a:r>
            <a:r>
              <a:rPr lang="pl-PL" b="1" dirty="0" smtClean="0">
                <a:latin typeface="Arial" pitchFamily="34" charset="0"/>
                <a:cs typeface="Arial" pitchFamily="34" charset="0"/>
              </a:rPr>
              <a:t>  </a:t>
            </a:r>
            <a:endParaRPr lang="en-US" dirty="0" smtClean="0">
              <a:latin typeface="Arial" pitchFamily="34" charset="0"/>
              <a:cs typeface="Arial" pitchFamily="34" charset="0"/>
            </a:endParaRPr>
          </a:p>
          <a:p>
            <a:r>
              <a:rPr lang="en-US" b="1" dirty="0" smtClean="0">
                <a:latin typeface="Arial" pitchFamily="34" charset="0"/>
                <a:cs typeface="Arial" pitchFamily="34" charset="0"/>
              </a:rPr>
              <a:t>Introduction:</a:t>
            </a:r>
            <a:endParaRPr lang="en-US" dirty="0" smtClean="0"/>
          </a:p>
          <a:p>
            <a:pPr algn="just"/>
            <a:r>
              <a:rPr lang="en-US" dirty="0" smtClean="0">
                <a:latin typeface="Arial" pitchFamily="34" charset="0"/>
                <a:cs typeface="Arial" pitchFamily="34" charset="0"/>
              </a:rPr>
              <a:t>Vitamin C tablets contain ascorbic acid as the active ingredient; however, it is mixed with such fillers as starch which however does not obscure the endpoint. Ascorbic acid has two steps of hydrolysis (hydrogen ion), (pK</a:t>
            </a:r>
            <a:r>
              <a:rPr lang="en-US" baseline="-25000" dirty="0" smtClean="0">
                <a:latin typeface="Arial" pitchFamily="34" charset="0"/>
                <a:cs typeface="Arial" pitchFamily="34" charset="0"/>
              </a:rPr>
              <a:t>a1</a:t>
            </a:r>
            <a:r>
              <a:rPr lang="en-US" dirty="0" smtClean="0">
                <a:latin typeface="Arial" pitchFamily="34" charset="0"/>
                <a:cs typeface="Arial" pitchFamily="34" charset="0"/>
              </a:rPr>
              <a:t>=4.10, pK</a:t>
            </a:r>
            <a:r>
              <a:rPr lang="en-US" baseline="-25000" dirty="0" smtClean="0">
                <a:latin typeface="Arial" pitchFamily="34" charset="0"/>
                <a:cs typeface="Arial" pitchFamily="34" charset="0"/>
              </a:rPr>
              <a:t>a2</a:t>
            </a:r>
            <a:r>
              <a:rPr lang="en-US" dirty="0" smtClean="0">
                <a:latin typeface="Arial" pitchFamily="34" charset="0"/>
                <a:cs typeface="Arial" pitchFamily="34" charset="0"/>
              </a:rPr>
              <a:t>=11.8). Since the second one comes off only at a pH of 10 or 11 the reaction of ascorbic acid with sodium hydroxide will produce the acid salt, sodium hydrogen ascorbate, and not the normal salt:</a:t>
            </a:r>
          </a:p>
          <a:p>
            <a:pPr algn="ctr"/>
            <a:r>
              <a:rPr lang="en-US" b="1" dirty="0" smtClean="0">
                <a:latin typeface="Arial" pitchFamily="34" charset="0"/>
                <a:cs typeface="Arial" pitchFamily="34" charset="0"/>
              </a:rPr>
              <a:t>HC</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H</a:t>
            </a:r>
            <a:r>
              <a:rPr lang="en-US" b="1" baseline="-25000" dirty="0" smtClean="0">
                <a:latin typeface="Arial" pitchFamily="34" charset="0"/>
                <a:cs typeface="Arial" pitchFamily="34" charset="0"/>
              </a:rPr>
              <a:t>7</a:t>
            </a:r>
            <a:r>
              <a:rPr lang="en-US" b="1" dirty="0" smtClean="0">
                <a:latin typeface="Arial" pitchFamily="34" charset="0"/>
                <a:cs typeface="Arial" pitchFamily="34" charset="0"/>
              </a:rPr>
              <a:t>O</a:t>
            </a:r>
            <a:r>
              <a:rPr lang="en-US" b="1" baseline="-25000" dirty="0" smtClean="0">
                <a:latin typeface="Arial" pitchFamily="34" charset="0"/>
                <a:cs typeface="Arial" pitchFamily="34" charset="0"/>
              </a:rPr>
              <a:t>6 </a:t>
            </a:r>
            <a:r>
              <a:rPr lang="en-US" b="1" dirty="0" smtClean="0">
                <a:latin typeface="Arial" pitchFamily="34" charset="0"/>
                <a:cs typeface="Arial" pitchFamily="34" charset="0"/>
              </a:rPr>
              <a:t>(aq.) + NaOH(aq.) </a:t>
            </a:r>
            <a:r>
              <a:rPr lang="en-US" b="1" dirty="0" smtClean="0">
                <a:latin typeface="Arial" pitchFamily="34" charset="0"/>
                <a:cs typeface="Arial" pitchFamily="34" charset="0"/>
                <a:sym typeface="Wingdings" pitchFamily="2" charset="2"/>
              </a:rPr>
              <a:t></a:t>
            </a:r>
            <a:r>
              <a:rPr lang="en-US" b="1" dirty="0" smtClean="0">
                <a:latin typeface="Arial" pitchFamily="34" charset="0"/>
                <a:cs typeface="Arial" pitchFamily="34" charset="0"/>
              </a:rPr>
              <a:t> NaC</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H</a:t>
            </a:r>
            <a:r>
              <a:rPr lang="en-US" b="1" baseline="-25000" dirty="0" smtClean="0">
                <a:latin typeface="Arial" pitchFamily="34" charset="0"/>
                <a:cs typeface="Arial" pitchFamily="34" charset="0"/>
              </a:rPr>
              <a:t>7</a:t>
            </a:r>
            <a:r>
              <a:rPr lang="en-US" b="1" dirty="0" smtClean="0">
                <a:latin typeface="Arial" pitchFamily="34" charset="0"/>
                <a:cs typeface="Arial" pitchFamily="34" charset="0"/>
              </a:rPr>
              <a:t>O</a:t>
            </a:r>
            <a:r>
              <a:rPr lang="en-US" b="1" baseline="-25000" dirty="0" smtClean="0">
                <a:latin typeface="Arial" pitchFamily="34" charset="0"/>
                <a:cs typeface="Arial" pitchFamily="34" charset="0"/>
              </a:rPr>
              <a:t>6</a:t>
            </a:r>
            <a:r>
              <a:rPr lang="en-US" b="1" dirty="0" smtClean="0">
                <a:latin typeface="Arial" pitchFamily="34" charset="0"/>
                <a:cs typeface="Arial" pitchFamily="34" charset="0"/>
              </a:rPr>
              <a:t>(aq.) + H</a:t>
            </a:r>
            <a:r>
              <a:rPr lang="en-US" b="1" baseline="-25000" dirty="0" smtClean="0">
                <a:latin typeface="Arial" pitchFamily="34" charset="0"/>
                <a:cs typeface="Arial" pitchFamily="34" charset="0"/>
              </a:rPr>
              <a:t>2</a:t>
            </a:r>
            <a:r>
              <a:rPr lang="en-US" b="1" dirty="0" smtClean="0">
                <a:latin typeface="Arial" pitchFamily="34" charset="0"/>
                <a:cs typeface="Arial" pitchFamily="34" charset="0"/>
              </a:rPr>
              <a:t>O(l)</a:t>
            </a:r>
          </a:p>
          <a:p>
            <a:pPr algn="just"/>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pic>
        <p:nvPicPr>
          <p:cNvPr id="3" name="Picture 2"/>
          <p:cNvPicPr/>
          <p:nvPr/>
        </p:nvPicPr>
        <p:blipFill>
          <a:blip r:embed="rId2" cstate="print"/>
          <a:srcRect/>
          <a:stretch>
            <a:fillRect/>
          </a:stretch>
        </p:blipFill>
        <p:spPr bwMode="auto">
          <a:xfrm>
            <a:off x="2514600" y="4800600"/>
            <a:ext cx="38100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3970318"/>
          </a:xfrm>
          <a:prstGeom prst="rect">
            <a:avLst/>
          </a:prstGeom>
          <a:noFill/>
        </p:spPr>
        <p:txBody>
          <a:bodyPr wrap="square" rtlCol="0">
            <a:spAutoFit/>
          </a:bodyPr>
          <a:lstStyle/>
          <a:p>
            <a:pPr algn="just"/>
            <a:r>
              <a:rPr lang="en-US" dirty="0" smtClean="0"/>
              <a:t>In this experiment, calculate concentrations in a Vitamin B group mixture consisting of</a:t>
            </a:r>
          </a:p>
          <a:p>
            <a:pPr marL="342900" indent="-342900" algn="just">
              <a:buFont typeface="+mj-lt"/>
              <a:buAutoNum type="arabicPeriod"/>
            </a:pPr>
            <a:r>
              <a:rPr lang="en-US" dirty="0" smtClean="0"/>
              <a:t>Vitamin B1 (Thiamine HCl),</a:t>
            </a:r>
          </a:p>
          <a:p>
            <a:pPr marL="342900" indent="-342900" algn="just">
              <a:buFont typeface="+mj-lt"/>
              <a:buAutoNum type="arabicPeriod"/>
            </a:pPr>
            <a:r>
              <a:rPr lang="en-US" dirty="0" smtClean="0"/>
              <a:t>Vitamin B2 (Riboflavin).</a:t>
            </a:r>
          </a:p>
          <a:p>
            <a:pPr marL="342900" indent="-342900" algn="just">
              <a:buFont typeface="+mj-lt"/>
              <a:buAutoNum type="arabicPeriod"/>
            </a:pPr>
            <a:r>
              <a:rPr lang="en-US" dirty="0" smtClean="0"/>
              <a:t>Vitamin B6 (Pyridoxine HCl).</a:t>
            </a:r>
          </a:p>
          <a:p>
            <a:pPr marL="342900" indent="-342900" algn="just"/>
            <a:r>
              <a:rPr lang="en-US" dirty="0" smtClean="0"/>
              <a:t>          Components may be determined from pure or mixed standards using whole scans, a selected scan range or selected wavelengths from the wavelength scans; derivatives (up to the 4th order) of the collected scan may also be used for component determination.</a:t>
            </a:r>
          </a:p>
          <a:p>
            <a:pPr algn="just"/>
            <a:r>
              <a:rPr lang="en-US" dirty="0" smtClean="0"/>
              <a:t> </a:t>
            </a:r>
            <a:r>
              <a:rPr lang="en-US" b="1" dirty="0" smtClean="0"/>
              <a:t>Experimental:-</a:t>
            </a:r>
            <a:endParaRPr lang="en-US" dirty="0" smtClean="0"/>
          </a:p>
          <a:p>
            <a:pPr algn="just"/>
            <a:r>
              <a:rPr lang="en-US" dirty="0" smtClean="0"/>
              <a:t>       Reagents/Materials Stock solutions of vitamins B1 (1000 mg/L), B2 (50 mg/L) and B6 (1000 mg/L) were prepared by dissolving weighed amounts in 100 mL of 1% hydrochloric acid, the stock solutions were used for preparing calibration standards and sample mixtures.</a:t>
            </a:r>
          </a:p>
          <a:p>
            <a:pPr algn="just"/>
            <a:endParaRPr lang="en-US" dirty="0"/>
          </a:p>
        </p:txBody>
      </p:sp>
      <p:graphicFrame>
        <p:nvGraphicFramePr>
          <p:cNvPr id="5" name="Table 4"/>
          <p:cNvGraphicFramePr>
            <a:graphicFrameLocks noGrp="1"/>
          </p:cNvGraphicFramePr>
          <p:nvPr/>
        </p:nvGraphicFramePr>
        <p:xfrm>
          <a:off x="1524000" y="3932464"/>
          <a:ext cx="4572000" cy="2666999"/>
        </p:xfrm>
        <a:graphic>
          <a:graphicData uri="http://schemas.openxmlformats.org/drawingml/2006/table">
            <a:tbl>
              <a:tblPr firstRow="1" bandRow="1">
                <a:tableStyleId>{5C22544A-7EE6-4342-B048-85BDC9FD1C3A}</a:tableStyleId>
              </a:tblPr>
              <a:tblGrid>
                <a:gridCol w="1143000"/>
                <a:gridCol w="1143000"/>
                <a:gridCol w="1143000"/>
                <a:gridCol w="1143000"/>
              </a:tblGrid>
              <a:tr h="445234">
                <a:tc>
                  <a:txBody>
                    <a:bodyPr/>
                    <a:lstStyle/>
                    <a:p>
                      <a:pPr marL="0" marR="0" algn="ctr">
                        <a:lnSpc>
                          <a:spcPct val="100000"/>
                        </a:lnSpc>
                        <a:spcBef>
                          <a:spcPts val="0"/>
                        </a:spcBef>
                        <a:spcAft>
                          <a:spcPts val="0"/>
                        </a:spcAft>
                      </a:pPr>
                      <a:r>
                        <a:rPr lang="en-US" sz="1400" b="1" dirty="0">
                          <a:latin typeface="Times New Roman"/>
                          <a:ea typeface="Calibri"/>
                          <a:cs typeface="Arial"/>
                        </a:rPr>
                        <a:t>Type of</a:t>
                      </a:r>
                      <a:endParaRPr lang="en-US" sz="1100" dirty="0">
                        <a:latin typeface="Calibri"/>
                        <a:ea typeface="Calibri"/>
                        <a:cs typeface="Arial"/>
                      </a:endParaRPr>
                    </a:p>
                    <a:p>
                      <a:pPr marL="0" marR="0" algn="ctr">
                        <a:lnSpc>
                          <a:spcPct val="100000"/>
                        </a:lnSpc>
                        <a:spcBef>
                          <a:spcPts val="0"/>
                        </a:spcBef>
                        <a:spcAft>
                          <a:spcPts val="0"/>
                        </a:spcAft>
                      </a:pPr>
                      <a:r>
                        <a:rPr lang="en-US" sz="1400" b="1" dirty="0">
                          <a:latin typeface="Times New Roman"/>
                          <a:ea typeface="Calibri"/>
                          <a:cs typeface="Arial"/>
                        </a:rPr>
                        <a:t>Solution</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B1</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B2</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Vitamin B6</a:t>
                      </a:r>
                      <a:endParaRPr lang="en-US" sz="1100">
                        <a:latin typeface="Calibri"/>
                        <a:ea typeface="Calibri"/>
                        <a:cs typeface="Arial"/>
                      </a:endParaRPr>
                    </a:p>
                    <a:p>
                      <a:pPr marL="0" marR="0" algn="ctr">
                        <a:lnSpc>
                          <a:spcPct val="100000"/>
                        </a:lnSpc>
                        <a:spcBef>
                          <a:spcPts val="0"/>
                        </a:spcBef>
                        <a:spcAft>
                          <a:spcPts val="0"/>
                        </a:spcAft>
                      </a:pPr>
                      <a:r>
                        <a:rPr lang="en-US" sz="1400" b="1">
                          <a:latin typeface="Times New Roman"/>
                          <a:ea typeface="Calibri"/>
                          <a:cs typeface="Arial"/>
                        </a:rPr>
                        <a:t>(mg/L)</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1</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2</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0.0 </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0.0</a:t>
                      </a:r>
                      <a:endParaRPr lang="en-US" sz="1100" dirty="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Standard 3</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0.0 </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1</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 </a:t>
                      </a:r>
                      <a:endParaRPr lang="en-US" sz="1100" dirty="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a:t>
                      </a:r>
                      <a:endParaRPr lang="en-US" sz="1100" dirty="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2</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Sample 3</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 1.0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10.0</a:t>
                      </a:r>
                      <a:endParaRPr lang="en-US" sz="1100">
                        <a:latin typeface="Calibri"/>
                        <a:ea typeface="Calibri"/>
                        <a:cs typeface="Arial"/>
                      </a:endParaRPr>
                    </a:p>
                  </a:txBody>
                  <a:tcPr marL="68580" marR="68580" marT="0" marB="0"/>
                </a:tc>
              </a:tr>
              <a:tr h="317395">
                <a:tc>
                  <a:txBody>
                    <a:bodyPr/>
                    <a:lstStyle/>
                    <a:p>
                      <a:pPr marL="0" marR="0" algn="ctr">
                        <a:lnSpc>
                          <a:spcPct val="100000"/>
                        </a:lnSpc>
                        <a:spcBef>
                          <a:spcPts val="0"/>
                        </a:spcBef>
                        <a:spcAft>
                          <a:spcPts val="0"/>
                        </a:spcAft>
                      </a:pPr>
                      <a:r>
                        <a:rPr lang="en-US" sz="1400" b="1">
                          <a:latin typeface="Times New Roman"/>
                          <a:ea typeface="Calibri"/>
                          <a:cs typeface="Arial"/>
                        </a:rPr>
                        <a:t>1Sample 4</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1. 0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a:latin typeface="Times New Roman"/>
                          <a:ea typeface="Calibri"/>
                          <a:cs typeface="Arial"/>
                        </a:rPr>
                        <a:t> 10.0</a:t>
                      </a:r>
                      <a:endParaRPr lang="en-US" sz="1100">
                        <a:latin typeface="Calibri"/>
                        <a:ea typeface="Calibri"/>
                        <a:cs typeface="Arial"/>
                      </a:endParaRPr>
                    </a:p>
                  </a:txBody>
                  <a:tcPr marL="68580" marR="68580" marT="0" marB="0"/>
                </a:tc>
                <a:tc>
                  <a:txBody>
                    <a:bodyPr/>
                    <a:lstStyle/>
                    <a:p>
                      <a:pPr marL="0" marR="0" algn="ctr">
                        <a:lnSpc>
                          <a:spcPct val="100000"/>
                        </a:lnSpc>
                        <a:spcBef>
                          <a:spcPts val="0"/>
                        </a:spcBef>
                        <a:spcAft>
                          <a:spcPts val="0"/>
                        </a:spcAft>
                      </a:pPr>
                      <a:r>
                        <a:rPr lang="en-US" sz="1400" b="1" dirty="0">
                          <a:latin typeface="Times New Roman"/>
                          <a:ea typeface="Calibri"/>
                          <a:cs typeface="Arial"/>
                        </a:rPr>
                        <a:t>10.0</a:t>
                      </a:r>
                      <a:endParaRPr lang="en-US" sz="1100" dirty="0">
                        <a:latin typeface="Calibri"/>
                        <a:ea typeface="Calibri"/>
                        <a:cs typeface="Arial"/>
                      </a:endParaRPr>
                    </a:p>
                  </a:txBody>
                  <a:tcPr marL="68580" marR="68580" marT="0" marB="0"/>
                </a:tc>
              </a:tr>
            </a:tbl>
          </a:graphicData>
        </a:graphic>
      </p:graphicFrame>
      <p:sp>
        <p:nvSpPr>
          <p:cNvPr id="6" name="TextBox 5"/>
          <p:cNvSpPr txBox="1"/>
          <p:nvPr/>
        </p:nvSpPr>
        <p:spPr>
          <a:xfrm>
            <a:off x="6248400" y="4953000"/>
            <a:ext cx="2743200" cy="923330"/>
          </a:xfrm>
          <a:prstGeom prst="rect">
            <a:avLst/>
          </a:prstGeom>
          <a:noFill/>
        </p:spPr>
        <p:txBody>
          <a:bodyPr wrap="square" rtlCol="0">
            <a:spAutoFit/>
          </a:bodyPr>
          <a:lstStyle/>
          <a:p>
            <a:pPr algn="ctr"/>
            <a:r>
              <a:rPr lang="en-US" b="1" dirty="0" smtClean="0"/>
              <a:t>Table1</a:t>
            </a:r>
            <a:endParaRPr lang="en-US" dirty="0" smtClean="0"/>
          </a:p>
          <a:p>
            <a:pPr algn="ctr"/>
            <a:r>
              <a:rPr lang="en-US" dirty="0" smtClean="0"/>
              <a:t>Standard and sample mixture concentrations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rcRect/>
          <a:stretch>
            <a:fillRect/>
          </a:stretch>
        </p:blipFill>
        <p:spPr bwMode="auto">
          <a:xfrm>
            <a:off x="838200" y="3124200"/>
            <a:ext cx="7391400" cy="3505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TextBox 3"/>
          <p:cNvSpPr txBox="1"/>
          <p:nvPr/>
        </p:nvSpPr>
        <p:spPr>
          <a:xfrm>
            <a:off x="304800" y="228600"/>
            <a:ext cx="8534400" cy="3970318"/>
          </a:xfrm>
          <a:prstGeom prst="rect">
            <a:avLst/>
          </a:prstGeom>
          <a:noFill/>
        </p:spPr>
        <p:txBody>
          <a:bodyPr wrap="square" rtlCol="0">
            <a:spAutoFit/>
          </a:bodyPr>
          <a:lstStyle/>
          <a:p>
            <a:r>
              <a:rPr lang="en-US" b="1" dirty="0" smtClean="0"/>
              <a:t> The reference standards that you prepare will be measured on the UV-Vis. spectroscopy and will give you the following spectra: </a:t>
            </a:r>
          </a:p>
          <a:p>
            <a:pPr algn="ctr"/>
            <a:r>
              <a:rPr lang="en-US" b="1" dirty="0" smtClean="0"/>
              <a:t>At (λ)</a:t>
            </a:r>
            <a:r>
              <a:rPr lang="en-US" b="1" baseline="-25000" dirty="0" smtClean="0"/>
              <a:t>1</a:t>
            </a:r>
            <a:r>
              <a:rPr lang="en-US" b="1" dirty="0" smtClean="0"/>
              <a:t> :- A</a:t>
            </a:r>
            <a:r>
              <a:rPr lang="en-US" b="1" baseline="-25000" dirty="0" smtClean="0"/>
              <a:t>B1(λ1)</a:t>
            </a:r>
            <a:r>
              <a:rPr lang="en-US" b="1" dirty="0" smtClean="0"/>
              <a:t> = ε</a:t>
            </a:r>
            <a:r>
              <a:rPr lang="en-US" b="1" baseline="-25000" dirty="0" smtClean="0"/>
              <a:t>B1(λ1) </a:t>
            </a:r>
            <a:r>
              <a:rPr lang="en-US" b="1" dirty="0" smtClean="0"/>
              <a:t>b C</a:t>
            </a:r>
            <a:r>
              <a:rPr lang="en-US" b="1" baseline="-25000" dirty="0" smtClean="0"/>
              <a:t>B1S</a:t>
            </a:r>
            <a:r>
              <a:rPr lang="en-US" b="1" dirty="0" smtClean="0"/>
              <a:t>; A</a:t>
            </a:r>
            <a:r>
              <a:rPr lang="en-US" b="1" baseline="-25000" dirty="0" smtClean="0"/>
              <a:t>B6(λ1)</a:t>
            </a:r>
            <a:r>
              <a:rPr lang="en-US" b="1" dirty="0" smtClean="0"/>
              <a:t> = ε</a:t>
            </a:r>
            <a:r>
              <a:rPr lang="en-US" b="1" baseline="-25000" dirty="0" smtClean="0"/>
              <a:t>B6(λ1)</a:t>
            </a:r>
            <a:r>
              <a:rPr lang="en-US" b="1" dirty="0" smtClean="0"/>
              <a:t> b C</a:t>
            </a:r>
            <a:r>
              <a:rPr lang="en-US" b="1" baseline="-25000" dirty="0" smtClean="0"/>
              <a:t>B6S</a:t>
            </a:r>
            <a:r>
              <a:rPr lang="en-US" b="1" dirty="0" smtClean="0"/>
              <a:t>; A</a:t>
            </a:r>
            <a:r>
              <a:rPr lang="en-US" b="1" baseline="-25000" dirty="0" smtClean="0"/>
              <a:t>B2(λ1)</a:t>
            </a:r>
            <a:r>
              <a:rPr lang="en-US" b="1" dirty="0" smtClean="0"/>
              <a:t> = ε</a:t>
            </a:r>
            <a:r>
              <a:rPr lang="en-US" b="1" baseline="-25000" dirty="0" smtClean="0"/>
              <a:t>B2(λ1)</a:t>
            </a:r>
            <a:r>
              <a:rPr lang="en-US" b="1" dirty="0" smtClean="0"/>
              <a:t> b C</a:t>
            </a:r>
            <a:r>
              <a:rPr lang="en-US" b="1" baseline="-25000" dirty="0" smtClean="0"/>
              <a:t>B2S</a:t>
            </a:r>
            <a:r>
              <a:rPr lang="en-US" b="1" dirty="0" smtClean="0"/>
              <a:t> </a:t>
            </a:r>
          </a:p>
          <a:p>
            <a:pPr algn="ctr"/>
            <a:r>
              <a:rPr lang="en-US" b="1" dirty="0" smtClean="0"/>
              <a:t>At (λ)</a:t>
            </a:r>
            <a:r>
              <a:rPr lang="en-US" b="1" baseline="-25000" dirty="0" smtClean="0"/>
              <a:t>2</a:t>
            </a:r>
            <a:r>
              <a:rPr lang="en-US" b="1" dirty="0" smtClean="0"/>
              <a:t> :- A</a:t>
            </a:r>
            <a:r>
              <a:rPr lang="en-US" b="1" baseline="-25000" dirty="0" smtClean="0"/>
              <a:t>B1(λ2)</a:t>
            </a:r>
            <a:r>
              <a:rPr lang="en-US" b="1" dirty="0" smtClean="0"/>
              <a:t> = ε</a:t>
            </a:r>
            <a:r>
              <a:rPr lang="en-US" b="1" baseline="-25000" dirty="0" smtClean="0"/>
              <a:t>B1(λ2) </a:t>
            </a:r>
            <a:r>
              <a:rPr lang="en-US" b="1" dirty="0" smtClean="0"/>
              <a:t>b C</a:t>
            </a:r>
            <a:r>
              <a:rPr lang="en-US" b="1" baseline="-25000" dirty="0" smtClean="0"/>
              <a:t>B1S</a:t>
            </a:r>
            <a:r>
              <a:rPr lang="en-US" b="1" dirty="0" smtClean="0"/>
              <a:t>; A</a:t>
            </a:r>
            <a:r>
              <a:rPr lang="en-US" b="1" baseline="-25000" dirty="0" smtClean="0"/>
              <a:t>B6(λ2)</a:t>
            </a:r>
            <a:r>
              <a:rPr lang="en-US" b="1" dirty="0" smtClean="0"/>
              <a:t> = ε</a:t>
            </a:r>
            <a:r>
              <a:rPr lang="en-US" b="1" baseline="-25000" dirty="0" smtClean="0"/>
              <a:t>B6(λ2)</a:t>
            </a:r>
            <a:r>
              <a:rPr lang="en-US" b="1" dirty="0" smtClean="0"/>
              <a:t> b C</a:t>
            </a:r>
            <a:r>
              <a:rPr lang="en-US" b="1" baseline="-25000" dirty="0" smtClean="0"/>
              <a:t>B6S</a:t>
            </a:r>
            <a:r>
              <a:rPr lang="en-US" b="1" dirty="0" smtClean="0"/>
              <a:t>; A</a:t>
            </a:r>
            <a:r>
              <a:rPr lang="en-US" b="1" baseline="-25000" dirty="0" smtClean="0"/>
              <a:t>B2(λ2)</a:t>
            </a:r>
            <a:r>
              <a:rPr lang="en-US" b="1" dirty="0" smtClean="0"/>
              <a:t> = ε</a:t>
            </a:r>
            <a:r>
              <a:rPr lang="en-US" b="1" baseline="-25000" dirty="0" smtClean="0"/>
              <a:t>B2(λ2)</a:t>
            </a:r>
            <a:r>
              <a:rPr lang="en-US" b="1" dirty="0" smtClean="0"/>
              <a:t> b C</a:t>
            </a:r>
            <a:r>
              <a:rPr lang="en-US" b="1" baseline="-25000" dirty="0" smtClean="0"/>
              <a:t>B2S</a:t>
            </a:r>
            <a:endParaRPr lang="en-US" b="1" dirty="0" smtClean="0"/>
          </a:p>
          <a:p>
            <a:pPr algn="ctr"/>
            <a:r>
              <a:rPr lang="en-US" b="1" dirty="0" smtClean="0"/>
              <a:t>At (λ)</a:t>
            </a:r>
            <a:r>
              <a:rPr lang="en-US" b="1" baseline="-25000" dirty="0" smtClean="0"/>
              <a:t>3</a:t>
            </a:r>
            <a:r>
              <a:rPr lang="en-US" b="1" dirty="0" smtClean="0"/>
              <a:t> :- A</a:t>
            </a:r>
            <a:r>
              <a:rPr lang="en-US" b="1" baseline="-25000" dirty="0" smtClean="0"/>
              <a:t>B1(λ3)</a:t>
            </a:r>
            <a:r>
              <a:rPr lang="en-US" b="1" dirty="0" smtClean="0"/>
              <a:t> = ε</a:t>
            </a:r>
            <a:r>
              <a:rPr lang="en-US" b="1" baseline="-25000" dirty="0" smtClean="0"/>
              <a:t>B1(λ3) </a:t>
            </a:r>
            <a:r>
              <a:rPr lang="en-US" b="1" dirty="0" smtClean="0"/>
              <a:t>b C</a:t>
            </a:r>
            <a:r>
              <a:rPr lang="en-US" b="1" baseline="-25000" dirty="0" smtClean="0"/>
              <a:t>B1S</a:t>
            </a:r>
            <a:r>
              <a:rPr lang="en-US" b="1" dirty="0" smtClean="0"/>
              <a:t>; A</a:t>
            </a:r>
            <a:r>
              <a:rPr lang="en-US" b="1" baseline="-25000" dirty="0" smtClean="0"/>
              <a:t>B6(λ3)</a:t>
            </a:r>
            <a:r>
              <a:rPr lang="en-US" b="1" dirty="0" smtClean="0"/>
              <a:t> = ε</a:t>
            </a:r>
            <a:r>
              <a:rPr lang="en-US" b="1" baseline="-25000" dirty="0" smtClean="0"/>
              <a:t>B6(λ3)</a:t>
            </a:r>
            <a:r>
              <a:rPr lang="en-US" b="1" dirty="0" smtClean="0"/>
              <a:t> b C</a:t>
            </a:r>
            <a:r>
              <a:rPr lang="en-US" b="1" baseline="-25000" dirty="0" smtClean="0"/>
              <a:t>B6S</a:t>
            </a:r>
            <a:r>
              <a:rPr lang="en-US" b="1" dirty="0" smtClean="0"/>
              <a:t>; A</a:t>
            </a:r>
            <a:r>
              <a:rPr lang="en-US" b="1" baseline="-25000" dirty="0" smtClean="0"/>
              <a:t>B2(λ3)</a:t>
            </a:r>
            <a:r>
              <a:rPr lang="en-US" b="1" dirty="0" smtClean="0"/>
              <a:t> = ε</a:t>
            </a:r>
            <a:r>
              <a:rPr lang="en-US" b="1" baseline="-25000" dirty="0" smtClean="0"/>
              <a:t>B2(λ3)</a:t>
            </a:r>
            <a:r>
              <a:rPr lang="en-US" b="1" dirty="0" smtClean="0"/>
              <a:t> b C</a:t>
            </a:r>
            <a:r>
              <a:rPr lang="en-US" b="1" baseline="-25000" dirty="0" smtClean="0"/>
              <a:t>B2S</a:t>
            </a:r>
            <a:endParaRPr lang="en-US" b="1" dirty="0" smtClean="0"/>
          </a:p>
          <a:p>
            <a:r>
              <a:rPr lang="en-US" b="1" dirty="0" smtClean="0"/>
              <a:t>The three equations are taken from absorbances at three different wavelengths: λ</a:t>
            </a:r>
            <a:r>
              <a:rPr lang="en-US" b="1" baseline="-25000" dirty="0" smtClean="0"/>
              <a:t>1</a:t>
            </a:r>
            <a:r>
              <a:rPr lang="en-US" b="1" dirty="0" smtClean="0"/>
              <a:t>=245nm, λ</a:t>
            </a:r>
            <a:r>
              <a:rPr lang="en-US" b="1" baseline="-25000" dirty="0" smtClean="0"/>
              <a:t>2</a:t>
            </a:r>
            <a:r>
              <a:rPr lang="en-US" b="1" dirty="0" smtClean="0"/>
              <a:t>=266nm, &amp; λ</a:t>
            </a:r>
            <a:r>
              <a:rPr lang="en-US" b="1" baseline="-25000" dirty="0" smtClean="0"/>
              <a:t>3</a:t>
            </a:r>
            <a:r>
              <a:rPr lang="en-US" b="1" dirty="0" smtClean="0"/>
              <a:t>=290nm for multi-vitamins mixture solution:-    </a:t>
            </a:r>
          </a:p>
          <a:p>
            <a:pPr algn="ctr"/>
            <a:r>
              <a:rPr lang="en-US" b="1" dirty="0" smtClean="0"/>
              <a:t>A</a:t>
            </a:r>
            <a:r>
              <a:rPr lang="en-US" b="1" baseline="-25000" dirty="0" smtClean="0"/>
              <a:t>M</a:t>
            </a:r>
            <a:r>
              <a:rPr lang="en-US" b="1" dirty="0" smtClean="0"/>
              <a:t>(</a:t>
            </a:r>
            <a:r>
              <a:rPr lang="en-US" b="1" baseline="-25000" dirty="0" smtClean="0"/>
              <a:t>245</a:t>
            </a:r>
            <a:r>
              <a:rPr lang="en-US" b="1" dirty="0" smtClean="0"/>
              <a:t>) = ε</a:t>
            </a:r>
            <a:r>
              <a:rPr lang="en-US" b="1" baseline="-25000" dirty="0" smtClean="0"/>
              <a:t>B1(λ)1</a:t>
            </a:r>
            <a:r>
              <a:rPr lang="en-US" b="1" dirty="0" smtClean="0"/>
              <a:t> b C</a:t>
            </a:r>
            <a:r>
              <a:rPr lang="en-US" b="1" baseline="-25000" dirty="0" smtClean="0"/>
              <a:t>B1</a:t>
            </a:r>
            <a:r>
              <a:rPr lang="en-US" b="1" dirty="0" smtClean="0"/>
              <a:t>+ ε</a:t>
            </a:r>
            <a:r>
              <a:rPr lang="en-US" b="1" baseline="-25000" dirty="0" smtClean="0"/>
              <a:t>B2(λ)1</a:t>
            </a:r>
            <a:r>
              <a:rPr lang="en-US" b="1" dirty="0" smtClean="0"/>
              <a:t> b C</a:t>
            </a:r>
            <a:r>
              <a:rPr lang="en-US" b="1" baseline="-25000" dirty="0" smtClean="0"/>
              <a:t>B2</a:t>
            </a:r>
            <a:r>
              <a:rPr lang="en-US" b="1" dirty="0" smtClean="0"/>
              <a:t> + ε</a:t>
            </a:r>
            <a:r>
              <a:rPr lang="en-US" b="1" baseline="-25000" dirty="0" smtClean="0"/>
              <a:t>B6(λ)1 </a:t>
            </a:r>
            <a:r>
              <a:rPr lang="en-US" b="1" dirty="0" smtClean="0"/>
              <a:t>b C</a:t>
            </a:r>
            <a:r>
              <a:rPr lang="en-US" b="1" baseline="-25000" dirty="0" smtClean="0"/>
              <a:t>B6</a:t>
            </a:r>
            <a:endParaRPr lang="en-US" b="1" dirty="0" smtClean="0"/>
          </a:p>
          <a:p>
            <a:pPr algn="ctr"/>
            <a:r>
              <a:rPr lang="en-US" b="1" dirty="0" smtClean="0"/>
              <a:t>A</a:t>
            </a:r>
            <a:r>
              <a:rPr lang="en-US" b="1" baseline="-25000" dirty="0" smtClean="0"/>
              <a:t>M</a:t>
            </a:r>
            <a:r>
              <a:rPr lang="en-US" b="1" dirty="0" smtClean="0"/>
              <a:t>(</a:t>
            </a:r>
            <a:r>
              <a:rPr lang="en-US" b="1" baseline="-25000" dirty="0" smtClean="0"/>
              <a:t>266</a:t>
            </a:r>
            <a:r>
              <a:rPr lang="en-US" b="1" dirty="0" smtClean="0"/>
              <a:t>) = ε</a:t>
            </a:r>
            <a:r>
              <a:rPr lang="en-US" b="1" baseline="-25000" dirty="0" smtClean="0"/>
              <a:t>B1(λ)2</a:t>
            </a:r>
            <a:r>
              <a:rPr lang="en-US" b="1" dirty="0" smtClean="0"/>
              <a:t> b C</a:t>
            </a:r>
            <a:r>
              <a:rPr lang="en-US" b="1" baseline="-25000" dirty="0" smtClean="0"/>
              <a:t>B1</a:t>
            </a:r>
            <a:r>
              <a:rPr lang="en-US" b="1" dirty="0" smtClean="0"/>
              <a:t>+ ε</a:t>
            </a:r>
            <a:r>
              <a:rPr lang="en-US" b="1" baseline="-25000" dirty="0" smtClean="0"/>
              <a:t>B2(λ)2</a:t>
            </a:r>
            <a:r>
              <a:rPr lang="en-US" b="1" dirty="0" smtClean="0"/>
              <a:t> b C</a:t>
            </a:r>
            <a:r>
              <a:rPr lang="en-US" b="1" baseline="-25000" dirty="0" smtClean="0"/>
              <a:t>B2</a:t>
            </a:r>
            <a:r>
              <a:rPr lang="en-US" b="1" dirty="0" smtClean="0"/>
              <a:t> + ε</a:t>
            </a:r>
            <a:r>
              <a:rPr lang="en-US" b="1" baseline="-25000" dirty="0" smtClean="0"/>
              <a:t>B6(λ)2</a:t>
            </a:r>
            <a:r>
              <a:rPr lang="en-US" b="1" dirty="0" smtClean="0"/>
              <a:t> b C</a:t>
            </a:r>
            <a:r>
              <a:rPr lang="en-US" b="1" baseline="-25000" dirty="0" smtClean="0"/>
              <a:t>B6</a:t>
            </a:r>
            <a:endParaRPr lang="en-US" b="1" dirty="0" smtClean="0"/>
          </a:p>
          <a:p>
            <a:pPr algn="ctr"/>
            <a:r>
              <a:rPr lang="en-US" b="1" dirty="0" smtClean="0"/>
              <a:t>A</a:t>
            </a:r>
            <a:r>
              <a:rPr lang="en-US" b="1" baseline="-25000" dirty="0" smtClean="0"/>
              <a:t>M</a:t>
            </a:r>
            <a:r>
              <a:rPr lang="en-US" b="1" dirty="0" smtClean="0"/>
              <a:t>(</a:t>
            </a:r>
            <a:r>
              <a:rPr lang="en-US" b="1" baseline="-25000" dirty="0" smtClean="0"/>
              <a:t>290</a:t>
            </a:r>
            <a:r>
              <a:rPr lang="en-US" b="1" dirty="0" smtClean="0"/>
              <a:t>) = ε</a:t>
            </a:r>
            <a:r>
              <a:rPr lang="en-US" b="1" baseline="-25000" dirty="0" smtClean="0"/>
              <a:t>B1(λ)3</a:t>
            </a:r>
            <a:r>
              <a:rPr lang="en-US" b="1" dirty="0" smtClean="0"/>
              <a:t> b C</a:t>
            </a:r>
            <a:r>
              <a:rPr lang="en-US" b="1" baseline="-25000" dirty="0" smtClean="0"/>
              <a:t>B1</a:t>
            </a:r>
            <a:r>
              <a:rPr lang="en-US" b="1" dirty="0" smtClean="0"/>
              <a:t>+ ε</a:t>
            </a:r>
            <a:r>
              <a:rPr lang="en-US" b="1" baseline="-25000" dirty="0" smtClean="0"/>
              <a:t>B2(λ)3</a:t>
            </a:r>
            <a:r>
              <a:rPr lang="en-US" b="1" dirty="0" smtClean="0"/>
              <a:t> b C</a:t>
            </a:r>
            <a:r>
              <a:rPr lang="en-US" b="1" baseline="-25000" dirty="0" smtClean="0"/>
              <a:t>B2</a:t>
            </a:r>
            <a:r>
              <a:rPr lang="en-US" b="1" dirty="0" smtClean="0"/>
              <a:t> + ε</a:t>
            </a:r>
            <a:r>
              <a:rPr lang="en-US" b="1" baseline="-25000" dirty="0" smtClean="0"/>
              <a:t>B6(λ)3</a:t>
            </a:r>
            <a:r>
              <a:rPr lang="en-US" b="1" dirty="0" smtClean="0"/>
              <a:t> b C</a:t>
            </a:r>
            <a:r>
              <a:rPr lang="en-US" b="1" baseline="-25000" dirty="0" smtClean="0"/>
              <a:t>B6</a:t>
            </a:r>
            <a:endParaRPr lang="en-US" b="1" dirty="0" smtClean="0"/>
          </a:p>
          <a:p>
            <a:r>
              <a:rPr lang="en-US" b="1" dirty="0" smtClean="0"/>
              <a:t>Since ‘b’ is the same in all cases and = 1 cm</a:t>
            </a:r>
          </a:p>
          <a:p>
            <a:pPr algn="ctr"/>
            <a:r>
              <a:rPr lang="en-US" b="1" dirty="0" smtClean="0"/>
              <a:t> A</a:t>
            </a:r>
            <a:r>
              <a:rPr lang="en-US" b="1" baseline="-25000" dirty="0" smtClean="0"/>
              <a:t>1 </a:t>
            </a:r>
            <a:r>
              <a:rPr lang="en-US" b="1" dirty="0" smtClean="0"/>
              <a:t>=  ε</a:t>
            </a:r>
            <a:r>
              <a:rPr lang="en-US" b="1" baseline="-25000" dirty="0" smtClean="0"/>
              <a:t>B1(λ)1</a:t>
            </a:r>
            <a:r>
              <a:rPr lang="en-US" b="1" dirty="0" smtClean="0"/>
              <a:t>  C</a:t>
            </a:r>
            <a:r>
              <a:rPr lang="en-US" b="1" baseline="-25000" dirty="0" smtClean="0"/>
              <a:t>B1</a:t>
            </a:r>
            <a:r>
              <a:rPr lang="en-US" b="1" dirty="0" smtClean="0"/>
              <a:t>+ ε</a:t>
            </a:r>
            <a:r>
              <a:rPr lang="en-US" b="1" baseline="-25000" dirty="0" smtClean="0"/>
              <a:t>B2(λ)1</a:t>
            </a:r>
            <a:r>
              <a:rPr lang="en-US" b="1" dirty="0" smtClean="0"/>
              <a:t>  C</a:t>
            </a:r>
            <a:r>
              <a:rPr lang="en-US" b="1" baseline="-25000" dirty="0" smtClean="0"/>
              <a:t>B2</a:t>
            </a:r>
            <a:r>
              <a:rPr lang="en-US" b="1" dirty="0" smtClean="0"/>
              <a:t> + ε</a:t>
            </a:r>
            <a:r>
              <a:rPr lang="en-US" b="1" baseline="-25000" dirty="0" smtClean="0"/>
              <a:t>B6(λ)1 </a:t>
            </a:r>
            <a:r>
              <a:rPr lang="en-US" b="1" dirty="0" smtClean="0"/>
              <a:t> C</a:t>
            </a:r>
            <a:r>
              <a:rPr lang="en-US" b="1" baseline="-25000" dirty="0" smtClean="0"/>
              <a:t>B6</a:t>
            </a:r>
            <a:endParaRPr lang="en-US" b="1" dirty="0" smtClean="0"/>
          </a:p>
          <a:p>
            <a:pPr algn="ctr"/>
            <a:r>
              <a:rPr lang="en-US" b="1" dirty="0" smtClean="0"/>
              <a:t>A</a:t>
            </a:r>
            <a:r>
              <a:rPr lang="en-US" b="1" baseline="-25000" dirty="0" smtClean="0"/>
              <a:t>2 </a:t>
            </a:r>
            <a:r>
              <a:rPr lang="en-US" b="1" dirty="0" smtClean="0"/>
              <a:t>= ε</a:t>
            </a:r>
            <a:r>
              <a:rPr lang="en-US" b="1" baseline="-25000" dirty="0" smtClean="0"/>
              <a:t>B1(λ)2</a:t>
            </a:r>
            <a:r>
              <a:rPr lang="en-US" b="1" dirty="0" smtClean="0"/>
              <a:t>  C</a:t>
            </a:r>
            <a:r>
              <a:rPr lang="en-US" b="1" baseline="-25000" dirty="0" smtClean="0"/>
              <a:t>B1</a:t>
            </a:r>
            <a:r>
              <a:rPr lang="en-US" b="1" dirty="0" smtClean="0"/>
              <a:t>+ ε</a:t>
            </a:r>
            <a:r>
              <a:rPr lang="en-US" b="1" baseline="-25000" dirty="0" smtClean="0"/>
              <a:t>B2(λ)2</a:t>
            </a:r>
            <a:r>
              <a:rPr lang="en-US" b="1" dirty="0" smtClean="0"/>
              <a:t>  C</a:t>
            </a:r>
            <a:r>
              <a:rPr lang="en-US" b="1" baseline="-25000" dirty="0" smtClean="0"/>
              <a:t>B2</a:t>
            </a:r>
            <a:r>
              <a:rPr lang="en-US" b="1" dirty="0" smtClean="0"/>
              <a:t> + ε</a:t>
            </a:r>
            <a:r>
              <a:rPr lang="en-US" b="1" baseline="-25000" dirty="0" smtClean="0"/>
              <a:t>B6(λ)2 </a:t>
            </a:r>
            <a:r>
              <a:rPr lang="en-US" b="1" dirty="0" smtClean="0"/>
              <a:t> C</a:t>
            </a:r>
            <a:r>
              <a:rPr lang="en-US" b="1" baseline="-25000" dirty="0" smtClean="0"/>
              <a:t>B6</a:t>
            </a:r>
            <a:endParaRPr lang="en-US" b="1" dirty="0" smtClean="0"/>
          </a:p>
          <a:p>
            <a:pPr algn="ctr"/>
            <a:r>
              <a:rPr lang="en-US" b="1" dirty="0" smtClean="0"/>
              <a:t>A</a:t>
            </a:r>
            <a:r>
              <a:rPr lang="en-US" b="1" baseline="-25000" dirty="0" smtClean="0"/>
              <a:t>3 </a:t>
            </a:r>
            <a:r>
              <a:rPr lang="en-US" b="1" dirty="0" smtClean="0"/>
              <a:t>= ε</a:t>
            </a:r>
            <a:r>
              <a:rPr lang="en-US" b="1" baseline="-25000" dirty="0" smtClean="0"/>
              <a:t>B1(λ)3</a:t>
            </a:r>
            <a:r>
              <a:rPr lang="en-US" b="1" dirty="0" smtClean="0"/>
              <a:t>  C</a:t>
            </a:r>
            <a:r>
              <a:rPr lang="en-US" b="1" baseline="-25000" dirty="0" smtClean="0"/>
              <a:t>B1</a:t>
            </a:r>
            <a:r>
              <a:rPr lang="en-US" b="1" dirty="0" smtClean="0"/>
              <a:t>+ ε</a:t>
            </a:r>
            <a:r>
              <a:rPr lang="en-US" b="1" baseline="-25000" dirty="0" smtClean="0"/>
              <a:t>B2(λ)3</a:t>
            </a:r>
            <a:r>
              <a:rPr lang="en-US" b="1" dirty="0" smtClean="0"/>
              <a:t>  C</a:t>
            </a:r>
            <a:r>
              <a:rPr lang="en-US" b="1" baseline="-25000" dirty="0" smtClean="0"/>
              <a:t>B2</a:t>
            </a:r>
            <a:r>
              <a:rPr lang="en-US" b="1" dirty="0" smtClean="0"/>
              <a:t> + ε</a:t>
            </a:r>
            <a:r>
              <a:rPr lang="en-US" b="1" baseline="-25000" dirty="0" smtClean="0"/>
              <a:t>B6(λ)3 </a:t>
            </a:r>
            <a:r>
              <a:rPr lang="en-US" b="1" dirty="0" smtClean="0"/>
              <a:t> C</a:t>
            </a:r>
            <a:r>
              <a:rPr lang="en-US" b="1" baseline="-25000" dirty="0" smtClean="0"/>
              <a:t>B6</a:t>
            </a:r>
            <a:r>
              <a:rPr lang="en-US" b="1" dirty="0" smtClean="0"/>
              <a:t> </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533400" y="304800"/>
            <a:ext cx="83058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186309"/>
          </a:xfrm>
          <a:prstGeom prst="rect">
            <a:avLst/>
          </a:prstGeom>
          <a:noFill/>
        </p:spPr>
        <p:txBody>
          <a:bodyPr wrap="square" rtlCol="0">
            <a:spAutoFit/>
          </a:bodyPr>
          <a:lstStyle/>
          <a:p>
            <a:pPr algn="just"/>
            <a:r>
              <a:rPr lang="en-US" dirty="0" smtClean="0"/>
              <a:t> The spectra of the standards are shown in Figure1; all three components can be quantified, as there is a large degree of spectral difference between the components; Vitamin B2 is the only component that absorbs in the region 300 to 500 nm and has a strong absorption band at 266 nm; Vitamin B6 has a strong absorption band at 290 nm and Vitamin B1 has a strong absorption band at 245 nm:-</a:t>
            </a:r>
          </a:p>
          <a:p>
            <a:pPr algn="just"/>
            <a:r>
              <a:rPr lang="en-US" dirty="0" smtClean="0"/>
              <a:t>  Figure 2 shows the wavelength scans for samples 1 and 3 as representative examples; the multi-component analysis of the Vitamin B system was optimized by limiting the calculation range to between 225 nm and 500 nm; in the region above 500 nm there is no absorbance from any component, and in the region below 225 nm the spectra of the components have little structure; </a:t>
            </a:r>
          </a:p>
          <a:p>
            <a:pPr algn="just"/>
            <a:r>
              <a:rPr lang="en-US" dirty="0" smtClean="0"/>
              <a:t>    The results of the multi-component analysis using this reduced wavelength range are shown in Table3; the simplest way to validate the selected method of calculation is to re-measure the standards as samples and check the accuracy of results; as can be seen in Table3, the comparison of the calculated and expected results for the standards re-measured shows agreement to within 1.5%, thus validating the selected data collection and calculation parameters; the results in table3 for samples 1 to 4 show that the multi-component calculations are accurate for the chosen calculation parameters (compare with Table 1). For samples with relatively high concentrations of a component the calculated results are within 5% of the expected results. However, the % difference between the expected and calculated values increases slightly as the concentrations of individual components decreases. Generally, sample concentrations can be calculated to within 2–5%.</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1360372"/>
          </a:xfrm>
          <a:prstGeom prst="rect">
            <a:avLst/>
          </a:prstGeom>
          <a:noFill/>
        </p:spPr>
        <p:txBody>
          <a:bodyPr wrap="square" rtlCol="0">
            <a:spAutoFit/>
          </a:bodyPr>
          <a:lstStyle/>
          <a:p>
            <a:pPr algn="ctr">
              <a:lnSpc>
                <a:spcPct val="115000"/>
              </a:lnSpc>
            </a:pPr>
            <a:r>
              <a:rPr lang="en-US" sz="2000" b="1" dirty="0" smtClean="0">
                <a:latin typeface="Times New Roman"/>
                <a:ea typeface="Calibri"/>
                <a:cs typeface="Arial"/>
              </a:rPr>
              <a:t>Experiment-7</a:t>
            </a:r>
            <a:endParaRPr lang="en-US" sz="1400" dirty="0" smtClean="0">
              <a:ea typeface="Calibri"/>
              <a:cs typeface="Arial"/>
            </a:endParaRPr>
          </a:p>
          <a:p>
            <a:pPr algn="ctr">
              <a:lnSpc>
                <a:spcPct val="115000"/>
              </a:lnSpc>
            </a:pPr>
            <a:r>
              <a:rPr lang="en-US" b="1" dirty="0" smtClean="0">
                <a:latin typeface="Times New Roman"/>
                <a:ea typeface="Calibri"/>
                <a:cs typeface="Arial"/>
              </a:rPr>
              <a:t>Determination of Caffeine and Acetylsalicylic Acid in an Analgesic Tablet </a:t>
            </a:r>
            <a:endParaRPr lang="en-US" sz="1400" dirty="0" smtClean="0">
              <a:ea typeface="Calibri"/>
              <a:cs typeface="Arial"/>
            </a:endParaRPr>
          </a:p>
          <a:p>
            <a:pPr algn="ctr">
              <a:lnSpc>
                <a:spcPct val="115000"/>
              </a:lnSpc>
            </a:pPr>
            <a:r>
              <a:rPr lang="en-US" b="1" dirty="0" smtClean="0">
                <a:latin typeface="Times New Roman"/>
                <a:ea typeface="Calibri"/>
                <a:cs typeface="Arial"/>
              </a:rPr>
              <a:t>by UV-Vis. Spectroscopy</a:t>
            </a:r>
            <a:endParaRPr lang="en-US" sz="1400" dirty="0" smtClean="0">
              <a:ea typeface="Calibri"/>
              <a:cs typeface="Arial"/>
            </a:endParaRPr>
          </a:p>
          <a:p>
            <a:endParaRPr lang="en-US" dirty="0"/>
          </a:p>
        </p:txBody>
      </p:sp>
      <p:sp>
        <p:nvSpPr>
          <p:cNvPr id="3" name="TextBox 2"/>
          <p:cNvSpPr txBox="1"/>
          <p:nvPr/>
        </p:nvSpPr>
        <p:spPr>
          <a:xfrm>
            <a:off x="609600" y="1295401"/>
            <a:ext cx="8001000" cy="709233"/>
          </a:xfrm>
          <a:prstGeom prst="rect">
            <a:avLst/>
          </a:prstGeom>
          <a:noFill/>
        </p:spPr>
        <p:txBody>
          <a:bodyPr wrap="square" rtlCol="0">
            <a:spAutoFit/>
          </a:bodyPr>
          <a:lstStyle/>
          <a:p>
            <a:pPr algn="just">
              <a:lnSpc>
                <a:spcPct val="115000"/>
              </a:lnSpc>
            </a:pPr>
            <a:r>
              <a:rPr lang="en-US" dirty="0" smtClean="0">
                <a:latin typeface="Times New Roman"/>
                <a:ea typeface="Calibri"/>
                <a:cs typeface="Arial"/>
              </a:rPr>
              <a:t> When an atom or molecule absorbs energy; electrons are promoted from their ground state to an excited state.</a:t>
            </a:r>
            <a:endParaRPr lang="en-US" sz="1400" dirty="0" smtClean="0">
              <a:ea typeface="Calibri"/>
              <a:cs typeface="Arial"/>
            </a:endParaRPr>
          </a:p>
        </p:txBody>
      </p:sp>
      <p:pic>
        <p:nvPicPr>
          <p:cNvPr id="4" name="Picture 3"/>
          <p:cNvPicPr/>
          <p:nvPr/>
        </p:nvPicPr>
        <p:blipFill>
          <a:blip r:embed="rId2" cstate="print"/>
          <a:srcRect/>
          <a:stretch>
            <a:fillRect/>
          </a:stretch>
        </p:blipFill>
        <p:spPr bwMode="auto">
          <a:xfrm>
            <a:off x="1447800" y="2209800"/>
            <a:ext cx="6629400" cy="3276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04800"/>
            <a:ext cx="8305800" cy="646331"/>
          </a:xfrm>
          <a:prstGeom prst="rect">
            <a:avLst/>
          </a:prstGeom>
          <a:noFill/>
        </p:spPr>
        <p:txBody>
          <a:bodyPr wrap="square" rtlCol="0">
            <a:spAutoFit/>
          </a:bodyPr>
          <a:lstStyle/>
          <a:p>
            <a:r>
              <a:rPr lang="en-US" dirty="0" smtClean="0"/>
              <a:t>The total absorbance, </a:t>
            </a:r>
            <a:r>
              <a:rPr lang="en-US" b="1" i="1" dirty="0" smtClean="0"/>
              <a:t>A</a:t>
            </a:r>
            <a:r>
              <a:rPr lang="en-US" b="1" i="1" baseline="-25000" dirty="0" smtClean="0"/>
              <a:t>t</a:t>
            </a:r>
            <a:r>
              <a:rPr lang="en-US" i="1" dirty="0" smtClean="0"/>
              <a:t> </a:t>
            </a:r>
            <a:r>
              <a:rPr lang="en-US" dirty="0" smtClean="0"/>
              <a:t>of a sample containing more than one component that can absorb the same wavelength is the sum of the individual absorbance, </a:t>
            </a:r>
            <a:r>
              <a:rPr lang="en-US" b="1" i="1" dirty="0" smtClean="0"/>
              <a:t>A</a:t>
            </a:r>
            <a:r>
              <a:rPr lang="en-US" b="1" i="1" baseline="-25000" dirty="0" smtClean="0"/>
              <a:t>i </a:t>
            </a:r>
            <a:r>
              <a:rPr lang="en-US" b="1" i="1" dirty="0" smtClean="0"/>
              <a:t>:</a:t>
            </a:r>
            <a:endParaRPr lang="en-US" dirty="0" smtClean="0"/>
          </a:p>
        </p:txBody>
      </p:sp>
      <p:sp>
        <p:nvSpPr>
          <p:cNvPr id="5" name="TextBox 4"/>
          <p:cNvSpPr txBox="1"/>
          <p:nvPr/>
        </p:nvSpPr>
        <p:spPr>
          <a:xfrm>
            <a:off x="4038600" y="1066800"/>
            <a:ext cx="930639" cy="369332"/>
          </a:xfrm>
          <a:prstGeom prst="rect">
            <a:avLst/>
          </a:prstGeom>
          <a:noFill/>
        </p:spPr>
        <p:txBody>
          <a:bodyPr wrap="none" rtlCol="0">
            <a:spAutoFit/>
          </a:bodyPr>
          <a:lstStyle/>
          <a:p>
            <a:r>
              <a:rPr lang="en-US" b="1" i="1" dirty="0" smtClean="0"/>
              <a:t>A</a:t>
            </a:r>
            <a:r>
              <a:rPr lang="en-US" b="1" i="1" baseline="-25000" dirty="0" smtClean="0"/>
              <a:t>t</a:t>
            </a:r>
            <a:r>
              <a:rPr lang="en-US" b="1" i="1" dirty="0" smtClean="0"/>
              <a:t> </a:t>
            </a:r>
            <a:r>
              <a:rPr lang="en-US" b="1" dirty="0" smtClean="0"/>
              <a:t>= Σ </a:t>
            </a:r>
            <a:r>
              <a:rPr lang="en-US" b="1" i="1" dirty="0" smtClean="0"/>
              <a:t>A</a:t>
            </a:r>
            <a:r>
              <a:rPr lang="en-US" b="1" i="1" baseline="-25000" dirty="0" smtClean="0"/>
              <a:t>i</a:t>
            </a:r>
            <a:endParaRPr lang="en-US" dirty="0"/>
          </a:p>
        </p:txBody>
      </p:sp>
      <p:sp>
        <p:nvSpPr>
          <p:cNvPr id="6" name="TextBox 5"/>
          <p:cNvSpPr txBox="1"/>
          <p:nvPr/>
        </p:nvSpPr>
        <p:spPr>
          <a:xfrm>
            <a:off x="381000" y="1524000"/>
            <a:ext cx="8153400" cy="646331"/>
          </a:xfrm>
          <a:prstGeom prst="rect">
            <a:avLst/>
          </a:prstGeom>
          <a:noFill/>
        </p:spPr>
        <p:txBody>
          <a:bodyPr wrap="square" rtlCol="0">
            <a:spAutoFit/>
          </a:bodyPr>
          <a:lstStyle/>
          <a:p>
            <a:pPr algn="justLow"/>
            <a:r>
              <a:rPr lang="en-US" dirty="0" smtClean="0"/>
              <a:t>    It is necessary that the absorptivity of the substances be different at various wavelengths but not necessary zero for one of the components.</a:t>
            </a:r>
            <a:endParaRPr lang="en-US" dirty="0"/>
          </a:p>
        </p:txBody>
      </p:sp>
      <p:sp>
        <p:nvSpPr>
          <p:cNvPr id="7" name="TextBox 6"/>
          <p:cNvSpPr txBox="1"/>
          <p:nvPr/>
        </p:nvSpPr>
        <p:spPr>
          <a:xfrm>
            <a:off x="457200" y="2438400"/>
            <a:ext cx="8229600" cy="1569660"/>
          </a:xfrm>
          <a:prstGeom prst="rect">
            <a:avLst/>
          </a:prstGeom>
          <a:noFill/>
        </p:spPr>
        <p:txBody>
          <a:bodyPr wrap="square" rtlCol="0">
            <a:spAutoFit/>
          </a:bodyPr>
          <a:lstStyle/>
          <a:p>
            <a:pPr algn="justLow"/>
            <a:r>
              <a:rPr lang="en-US" dirty="0" smtClean="0"/>
              <a:t>     You will first determine the molar absorptivity </a:t>
            </a:r>
            <a:r>
              <a:rPr lang="en-US" sz="2400" b="1" dirty="0" smtClean="0"/>
              <a:t>ε</a:t>
            </a:r>
            <a:r>
              <a:rPr lang="en-US" dirty="0" smtClean="0"/>
              <a:t> of each component by constructing a calibration curve (absorbance vs. concentration) with standard solutions; then by measuring absorbance of the tablet solution at maximum absorption wavelength of both components, you will be able to figure out the amount of each component in the tablet.</a:t>
            </a:r>
            <a:endParaRPr lang="en-US" dirty="0"/>
          </a:p>
        </p:txBody>
      </p:sp>
      <p:sp>
        <p:nvSpPr>
          <p:cNvPr id="10" name="TextBox 9"/>
          <p:cNvSpPr txBox="1"/>
          <p:nvPr/>
        </p:nvSpPr>
        <p:spPr>
          <a:xfrm>
            <a:off x="304800" y="3898728"/>
            <a:ext cx="8534400" cy="2640723"/>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Preparation of solutions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i="1" dirty="0" smtClean="0">
                <a:latin typeface="Times New Roman"/>
                <a:ea typeface="Calibri"/>
                <a:cs typeface="Arial"/>
              </a:rPr>
              <a:t>Caffeine stock solution </a:t>
            </a:r>
            <a:r>
              <a:rPr lang="en-US" dirty="0" smtClean="0">
                <a:latin typeface="Times New Roman"/>
                <a:ea typeface="Calibri"/>
                <a:cs typeface="Arial"/>
              </a:rPr>
              <a:t>– Dissolve 0.024 g of caffeine in 50 mL volumetric flask with methanol and dilute to the mark.</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 </a:t>
            </a:r>
            <a:r>
              <a:rPr lang="en-US" i="1" dirty="0" smtClean="0">
                <a:latin typeface="Times New Roman"/>
                <a:ea typeface="Calibri"/>
                <a:cs typeface="Arial"/>
              </a:rPr>
              <a:t>Acetylsalicylic acid </a:t>
            </a:r>
            <a:r>
              <a:rPr lang="en-US" dirty="0" smtClean="0">
                <a:latin typeface="Times New Roman"/>
                <a:ea typeface="Calibri"/>
                <a:cs typeface="Arial"/>
              </a:rPr>
              <a:t>(ASA) stock solution – Dissolve 0.024 g of ASA in 50 mL volumetric flask with methanol and dilute to the mark.</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i="1" dirty="0" smtClean="0">
                <a:latin typeface="Times New Roman"/>
                <a:ea typeface="Calibri"/>
              </a:rPr>
              <a:t>Analgesic sample solution </a:t>
            </a:r>
            <a:r>
              <a:rPr lang="en-US" dirty="0" smtClean="0">
                <a:latin typeface="Times New Roman"/>
                <a:ea typeface="Calibri"/>
              </a:rPr>
              <a:t>– Dissolve 0.06~0.09 g of an analgesic tablet or the content of an analgesic capsule with 20 mL of methanol in 50 mL volumetric flask with methanol and dilute to the mark. Make three sample solutions out of three tablets.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52400"/>
            <a:ext cx="8725466" cy="709233"/>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Procedure</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Prepare working standards and sample from the stock solutions in the following manner:</a:t>
            </a:r>
            <a:endParaRPr lang="en-US" sz="1400" dirty="0" smtClean="0">
              <a:ea typeface="Calibri"/>
              <a:cs typeface="Arial"/>
            </a:endParaRPr>
          </a:p>
        </p:txBody>
      </p:sp>
      <p:graphicFrame>
        <p:nvGraphicFramePr>
          <p:cNvPr id="7" name="Table 6"/>
          <p:cNvGraphicFramePr>
            <a:graphicFrameLocks noGrp="1"/>
          </p:cNvGraphicFramePr>
          <p:nvPr/>
        </p:nvGraphicFramePr>
        <p:xfrm>
          <a:off x="1066800" y="1066801"/>
          <a:ext cx="7074535" cy="5368018"/>
        </p:xfrm>
        <a:graphic>
          <a:graphicData uri="http://schemas.openxmlformats.org/drawingml/2006/table">
            <a:tbl>
              <a:tblPr firstRow="1" bandRow="1">
                <a:tableStyleId>{D7AC3CCA-C797-4891-BE02-D94E43425B78}</a:tableStyleId>
              </a:tblPr>
              <a:tblGrid>
                <a:gridCol w="1295400"/>
                <a:gridCol w="1664335"/>
                <a:gridCol w="1371600"/>
                <a:gridCol w="2743200"/>
              </a:tblGrid>
              <a:tr h="526815">
                <a:tc>
                  <a:txBody>
                    <a:bodyPr/>
                    <a:lstStyle/>
                    <a:p>
                      <a:pPr marL="0" marR="0" algn="just">
                        <a:lnSpc>
                          <a:spcPct val="115000"/>
                        </a:lnSpc>
                        <a:spcBef>
                          <a:spcPts val="0"/>
                        </a:spcBef>
                        <a:spcAft>
                          <a:spcPts val="0"/>
                        </a:spcAft>
                      </a:pPr>
                      <a:r>
                        <a:rPr lang="en-US" sz="1600" dirty="0">
                          <a:latin typeface="Arial" pitchFamily="34" charset="0"/>
                          <a:cs typeface="Arial" pitchFamily="34" charset="0"/>
                        </a:rPr>
                        <a:t>Standard no.</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Caffeine stock added (mL)</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ASA stock added (mL)</a:t>
                      </a:r>
                      <a:endParaRPr lang="en-US" sz="1400" dirty="0">
                        <a:latin typeface="Arial" pitchFamily="34" charset="0"/>
                        <a:ea typeface="Calibri"/>
                        <a:cs typeface="Arial" pitchFamily="34" charset="0"/>
                      </a:endParaRPr>
                    </a:p>
                  </a:txBody>
                  <a:tcPr marL="68580" marR="68580" marT="0" marB="0"/>
                </a:tc>
                <a:tc>
                  <a:txBody>
                    <a:bodyPr/>
                    <a:lstStyle/>
                    <a:p>
                      <a:pPr marL="0" marR="0" algn="ctr">
                        <a:lnSpc>
                          <a:spcPct val="115000"/>
                        </a:lnSpc>
                        <a:spcBef>
                          <a:spcPts val="0"/>
                        </a:spcBef>
                        <a:spcAft>
                          <a:spcPts val="0"/>
                        </a:spcAft>
                      </a:pPr>
                      <a:r>
                        <a:rPr lang="en-US" sz="1600" dirty="0">
                          <a:latin typeface="Arial" pitchFamily="34" charset="0"/>
                          <a:cs typeface="Arial" pitchFamily="34" charset="0"/>
                        </a:rPr>
                        <a:t>Total volume (mL)</a:t>
                      </a:r>
                      <a:endParaRPr lang="en-US" sz="1400" dirty="0">
                        <a:latin typeface="Arial" pitchFamily="34" charset="0"/>
                        <a:cs typeface="Arial" pitchFamily="34" charset="0"/>
                      </a:endParaRPr>
                    </a:p>
                    <a:p>
                      <a:pPr marL="0" marR="0" algn="ctr">
                        <a:lnSpc>
                          <a:spcPct val="115000"/>
                        </a:lnSpc>
                        <a:spcBef>
                          <a:spcPts val="0"/>
                        </a:spcBef>
                        <a:spcAft>
                          <a:spcPts val="0"/>
                        </a:spcAft>
                      </a:pPr>
                      <a:r>
                        <a:rPr lang="en-US" sz="1600" dirty="0">
                          <a:latin typeface="Arial" pitchFamily="34" charset="0"/>
                          <a:cs typeface="Arial" pitchFamily="34" charset="0"/>
                        </a:rPr>
                        <a:t>Diluted w/ methanol</a:t>
                      </a:r>
                      <a:endParaRPr lang="en-US" sz="1400" dirty="0">
                        <a:latin typeface="Arial" pitchFamily="34" charset="0"/>
                        <a:ea typeface="Calibri"/>
                        <a:cs typeface="Arial" pitchFamily="34" charset="0"/>
                      </a:endParaRPr>
                    </a:p>
                  </a:txBody>
                  <a:tcPr marL="68580" marR="68580" marT="0" marB="0"/>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ASA1</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ASA2 </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ASA3</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ASA4</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ASA5</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Caffeine1</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Caffeine2</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Caffeine3</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Caffeine4</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Caffeine5</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2.5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457200" marR="0" indent="-457200" algn="just">
                        <a:lnSpc>
                          <a:spcPct val="115000"/>
                        </a:lnSpc>
                        <a:spcBef>
                          <a:spcPts val="0"/>
                        </a:spcBef>
                        <a:spcAft>
                          <a:spcPts val="0"/>
                        </a:spcAft>
                      </a:pPr>
                      <a:r>
                        <a:rPr lang="en-US" sz="1600" dirty="0">
                          <a:latin typeface="Arial" pitchFamily="34" charset="0"/>
                          <a:ea typeface="Cambria Math" pitchFamily="18" charset="0"/>
                          <a:cs typeface="Arial" pitchFamily="34" charset="0"/>
                        </a:rPr>
                        <a:t>Test</a:t>
                      </a:r>
                    </a:p>
                  </a:txBody>
                  <a:tcPr marL="68580" marR="68580" marT="0" marB="0">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0.5</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1.0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Sample1</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1</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endParaRPr lang="en-US"/>
                    </a:p>
                  </a:txBody>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326130">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Sample2</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2</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endParaRPr lang="en-US"/>
                    </a:p>
                  </a:txBody>
                  <a:tcPr/>
                </a:tc>
                <a:tc>
                  <a:txBody>
                    <a:bodyPr/>
                    <a:lstStyle/>
                    <a:p>
                      <a:pPr marL="0" marR="0" algn="ctr">
                        <a:lnSpc>
                          <a:spcPct val="115000"/>
                        </a:lnSpc>
                        <a:spcBef>
                          <a:spcPts val="0"/>
                        </a:spcBef>
                        <a:spcAft>
                          <a:spcPts val="0"/>
                        </a:spcAft>
                      </a:pPr>
                      <a:r>
                        <a:rPr lang="en-US" sz="1800" dirty="0">
                          <a:latin typeface="Arial" pitchFamily="34" charset="0"/>
                          <a:cs typeface="Arial" pitchFamily="34" charset="0"/>
                        </a:rPr>
                        <a:t>50</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tcPr>
                </a:tc>
              </a:tr>
              <a:tr h="567496">
                <a:tc>
                  <a:txBody>
                    <a:bodyPr/>
                    <a:lstStyle/>
                    <a:p>
                      <a:pPr marL="0" marR="0" algn="just">
                        <a:lnSpc>
                          <a:spcPct val="115000"/>
                        </a:lnSpc>
                        <a:spcBef>
                          <a:spcPts val="0"/>
                        </a:spcBef>
                        <a:spcAft>
                          <a:spcPts val="0"/>
                        </a:spcAft>
                      </a:pPr>
                      <a:r>
                        <a:rPr lang="en-US" sz="1600" dirty="0">
                          <a:latin typeface="Arial" pitchFamily="34" charset="0"/>
                          <a:ea typeface="Cambria Math" pitchFamily="18" charset="0"/>
                          <a:cs typeface="Arial" pitchFamily="34" charset="0"/>
                        </a:rPr>
                        <a:t>Sample3</a:t>
                      </a:r>
                    </a:p>
                  </a:txBody>
                  <a:tcPr marL="68580" marR="68580" marT="0" marB="0">
                    <a:lnR w="28575" cap="flat" cmpd="sng" algn="ctr">
                      <a:solidFill>
                        <a:schemeClr val="tx1"/>
                      </a:solidFill>
                      <a:prstDash val="sysDash"/>
                      <a:round/>
                      <a:headEnd type="none" w="med" len="med"/>
                      <a:tailEnd type="none" w="med" len="med"/>
                    </a:lnR>
                  </a:tcPr>
                </a:tc>
                <a:tc gridSpan="2">
                  <a:txBody>
                    <a:bodyPr/>
                    <a:lstStyle/>
                    <a:p>
                      <a:pPr marL="0" marR="0" algn="ctr">
                        <a:lnSpc>
                          <a:spcPct val="115000"/>
                        </a:lnSpc>
                        <a:spcBef>
                          <a:spcPts val="0"/>
                        </a:spcBef>
                        <a:spcAft>
                          <a:spcPts val="0"/>
                        </a:spcAft>
                      </a:pPr>
                      <a:r>
                        <a:rPr lang="en-US" sz="1800" dirty="0">
                          <a:latin typeface="Arial" pitchFamily="34" charset="0"/>
                          <a:cs typeface="Arial" pitchFamily="34" charset="0"/>
                        </a:rPr>
                        <a:t>2.5mL of sample solution 3</a:t>
                      </a:r>
                      <a:endParaRPr lang="en-US" sz="1800" dirty="0">
                        <a:latin typeface="Arial" pitchFamily="34" charset="0"/>
                        <a:ea typeface="Calibri"/>
                        <a:cs typeface="Arial" pitchFamily="34" charset="0"/>
                      </a:endParaRPr>
                    </a:p>
                  </a:txBody>
                  <a:tcPr marL="68580" marR="68580" marT="0" marB="0">
                    <a:lnL w="28575" cap="flat" cmpd="sng" algn="ctr">
                      <a:solidFill>
                        <a:schemeClr val="tx1"/>
                      </a:solidFill>
                      <a:prstDash val="sysDash"/>
                      <a:round/>
                      <a:headEnd type="none" w="med" len="med"/>
                      <a:tailEnd type="none" w="med" len="med"/>
                    </a:lnL>
                    <a:lnR w="28575" cap="flat" cmpd="sng" algn="ctr">
                      <a:solidFill>
                        <a:schemeClr val="tx1"/>
                      </a:solidFill>
                      <a:prstDash val="sysDash"/>
                      <a:round/>
                      <a:headEnd type="none" w="med" len="med"/>
                      <a:tailEnd type="none" w="med" len="med"/>
                    </a:lnR>
                  </a:tcPr>
                </a:tc>
                <a:tc hMerge="1">
                  <a:txBody>
                    <a:bodyPr/>
                    <a:lstStyle/>
                    <a:p>
                      <a:pPr marL="0" marR="0" algn="ctr">
                        <a:lnSpc>
                          <a:spcPct val="115000"/>
                        </a:lnSpc>
                        <a:spcBef>
                          <a:spcPts val="0"/>
                        </a:spcBef>
                        <a:spcAft>
                          <a:spcPts val="0"/>
                        </a:spcAft>
                      </a:pPr>
                      <a:endParaRPr lang="en-US" sz="1100" dirty="0">
                        <a:latin typeface="Calibri"/>
                        <a:ea typeface="Calibri"/>
                        <a:cs typeface="Arial"/>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Arial" pitchFamily="34" charset="0"/>
                          <a:cs typeface="Arial" pitchFamily="34" charset="0"/>
                        </a:rPr>
                        <a:t>50</a:t>
                      </a:r>
                    </a:p>
                  </a:txBody>
                  <a:tcPr marL="68580" marR="68580" marT="0" marB="0">
                    <a:lnL w="28575" cap="flat" cmpd="sng" algn="ctr">
                      <a:solidFill>
                        <a:schemeClr val="tx1"/>
                      </a:solidFill>
                      <a:prstDash val="sysDash"/>
                      <a:round/>
                      <a:headEnd type="none" w="med" len="med"/>
                      <a:tailEnd type="none" w="med" len="med"/>
                    </a:ln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458200" cy="1366528"/>
          </a:xfrm>
          <a:prstGeom prst="rect">
            <a:avLst/>
          </a:prstGeom>
          <a:noFill/>
        </p:spPr>
        <p:txBody>
          <a:bodyPr wrap="square" rtlCol="0">
            <a:spAutoFit/>
          </a:bodyPr>
          <a:lstStyle/>
          <a:p>
            <a:pPr marL="342900" lvl="0" indent="-342900" algn="just">
              <a:lnSpc>
                <a:spcPct val="115000"/>
              </a:lnSpc>
              <a:buFont typeface="+mj-lt"/>
              <a:buAutoNum type="arabicPeriod"/>
            </a:pPr>
            <a:r>
              <a:rPr lang="en-US" dirty="0" smtClean="0">
                <a:latin typeface="Times New Roman"/>
                <a:ea typeface="Calibri"/>
                <a:cs typeface="Arial"/>
              </a:rPr>
              <a:t>Run the spectra for ASA5 and Caffeine5; determine the wavelength of maximum absorbance (</a:t>
            </a:r>
            <a:r>
              <a:rPr lang="en-US" dirty="0" smtClean="0">
                <a:latin typeface="Times New Roman"/>
                <a:ea typeface="TimesNewRomanPSMT+1"/>
                <a:cs typeface="Arial"/>
              </a:rPr>
              <a:t>λ</a:t>
            </a:r>
            <a:r>
              <a:rPr lang="en-US" baseline="-25000" dirty="0" smtClean="0">
                <a:latin typeface="Times New Roman"/>
                <a:ea typeface="Calibri"/>
                <a:cs typeface="Arial"/>
              </a:rPr>
              <a:t>max</a:t>
            </a:r>
            <a:r>
              <a:rPr lang="en-US" dirty="0" smtClean="0">
                <a:latin typeface="Times New Roman"/>
                <a:ea typeface="Calibri"/>
                <a:cs typeface="Arial"/>
              </a:rPr>
              <a:t>) for each chemical.</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For each solution in the table, measure the absorbance at the two selected wavelengths.</a:t>
            </a:r>
            <a:endParaRPr lang="en-US" dirty="0"/>
          </a:p>
        </p:txBody>
      </p:sp>
      <p:sp>
        <p:nvSpPr>
          <p:cNvPr id="5" name="TextBox 4"/>
          <p:cNvSpPr txBox="1"/>
          <p:nvPr/>
        </p:nvSpPr>
        <p:spPr>
          <a:xfrm>
            <a:off x="381000" y="1600200"/>
            <a:ext cx="8458200" cy="4191917"/>
          </a:xfrm>
          <a:prstGeom prst="rect">
            <a:avLst/>
          </a:prstGeom>
          <a:noFill/>
        </p:spPr>
        <p:txBody>
          <a:bodyPr wrap="square" rtlCol="0">
            <a:spAutoFit/>
          </a:bodyPr>
          <a:lstStyle/>
          <a:p>
            <a:pPr algn="just">
              <a:lnSpc>
                <a:spcPct val="115000"/>
              </a:lnSpc>
            </a:pPr>
            <a:r>
              <a:rPr lang="en-US" b="1" dirty="0" smtClean="0">
                <a:latin typeface="Times New Roman"/>
                <a:ea typeface="Calibri"/>
                <a:cs typeface="Arial"/>
              </a:rPr>
              <a:t>Data Treatment</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Tabulate the absorbance at the two selected wavelengths and concentration for the ASA and caffeine standard solutions.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Plot absorbance vs. concentration (M) for both caffeine and ASA at the two selected wavelengths. Determine molar absorptivity for each component at those two wavelengths from the calibration curve.</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Calculate the expected absorbance for test at each wavelength and compare to that of the experimental values.</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Determine the weight percent of each component in the original analgesic tablets and report the standard deviation.</a:t>
            </a:r>
            <a:endParaRPr lang="en-US" sz="1400" dirty="0" smtClean="0">
              <a:ea typeface="Calibri"/>
              <a:cs typeface="Arial"/>
            </a:endParaRPr>
          </a:p>
          <a:p>
            <a:pPr marL="342900" marR="0" lvl="0" indent="-342900" algn="just">
              <a:lnSpc>
                <a:spcPct val="115000"/>
              </a:lnSpc>
              <a:spcBef>
                <a:spcPts val="0"/>
              </a:spcBef>
              <a:spcAft>
                <a:spcPts val="0"/>
              </a:spcAft>
              <a:buFont typeface="+mj-lt"/>
              <a:buAutoNum type="arabicPeriod"/>
            </a:pPr>
            <a:r>
              <a:rPr lang="en-US" dirty="0" smtClean="0">
                <a:latin typeface="Times New Roman"/>
                <a:ea typeface="Calibri"/>
                <a:cs typeface="Arial"/>
              </a:rPr>
              <a:t>Compare your result with the amount labeled on the bottle and report the precision of your results.</a:t>
            </a:r>
            <a:endParaRPr lang="en-US" sz="1400" dirty="0" smtClean="0">
              <a:ea typeface="Calibri"/>
              <a:cs typeface="Aria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Wykres 1"/>
          <p:cNvGraphicFramePr/>
          <p:nvPr/>
        </p:nvGraphicFramePr>
        <p:xfrm>
          <a:off x="1219200" y="914400"/>
          <a:ext cx="6934200" cy="43433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66800" y="5421868"/>
            <a:ext cx="7543800" cy="369332"/>
          </a:xfrm>
          <a:prstGeom prst="rect">
            <a:avLst/>
          </a:prstGeom>
          <a:noFill/>
        </p:spPr>
        <p:txBody>
          <a:bodyPr wrap="square" rtlCol="0">
            <a:spAutoFit/>
          </a:bodyPr>
          <a:lstStyle/>
          <a:p>
            <a:r>
              <a:rPr lang="en-US" b="1" dirty="0" smtClean="0">
                <a:latin typeface="Arial" pitchFamily="34" charset="0"/>
                <a:cs typeface="Arial" pitchFamily="34" charset="0"/>
              </a:rPr>
              <a:t>Titration curve of 0.1 M ascorbic acid using 0.1 M NaOH as titrant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91" name="Picture 7"/>
          <p:cNvPicPr>
            <a:picLocks noChangeAspect="1" noChangeArrowheads="1"/>
          </p:cNvPicPr>
          <p:nvPr/>
        </p:nvPicPr>
        <p:blipFill>
          <a:blip r:embed="rId2" cstate="print"/>
          <a:srcRect/>
          <a:stretch>
            <a:fillRect/>
          </a:stretch>
        </p:blipFill>
        <p:spPr bwMode="auto">
          <a:xfrm>
            <a:off x="4619625" y="1219200"/>
            <a:ext cx="4371975" cy="5334000"/>
          </a:xfrm>
          <a:prstGeom prst="rect">
            <a:avLst/>
          </a:prstGeom>
          <a:noFill/>
          <a:ln w="9525">
            <a:noFill/>
            <a:miter lim="800000"/>
            <a:headEnd/>
            <a:tailEnd/>
          </a:ln>
          <a:effectLst/>
        </p:spPr>
      </p:pic>
      <p:sp>
        <p:nvSpPr>
          <p:cNvPr id="144388" name="Rectangle 4"/>
          <p:cNvSpPr>
            <a:spLocks noGrp="1" noChangeArrowheads="1"/>
          </p:cNvSpPr>
          <p:nvPr>
            <p:ph type="title"/>
          </p:nvPr>
        </p:nvSpPr>
        <p:spPr/>
        <p:txBody>
          <a:bodyPr/>
          <a:lstStyle/>
          <a:p>
            <a:r>
              <a:rPr lang="en-US" sz="3200" b="1" dirty="0" smtClean="0">
                <a:solidFill>
                  <a:schemeClr val="tx1"/>
                </a:solidFill>
              </a:rPr>
              <a:t>pH </a:t>
            </a:r>
            <a:r>
              <a:rPr lang="en-US" sz="3200" b="1" dirty="0">
                <a:solidFill>
                  <a:schemeClr val="tx1"/>
                </a:solidFill>
              </a:rPr>
              <a:t>measurements with a Glass electrode</a:t>
            </a:r>
            <a:r>
              <a:rPr lang="en-US" sz="3200" b="1" dirty="0">
                <a:solidFill>
                  <a:schemeClr val="accent2"/>
                </a:solidFill>
              </a:rPr>
              <a:t> </a:t>
            </a:r>
          </a:p>
        </p:txBody>
      </p:sp>
      <p:sp>
        <p:nvSpPr>
          <p:cNvPr id="144389" name="Rectangle 5"/>
          <p:cNvSpPr>
            <a:spLocks noGrp="1" noChangeArrowheads="1"/>
          </p:cNvSpPr>
          <p:nvPr>
            <p:ph type="body" sz="half" idx="1"/>
          </p:nvPr>
        </p:nvSpPr>
        <p:spPr>
          <a:xfrm>
            <a:off x="76200" y="1295400"/>
            <a:ext cx="4572000" cy="5257800"/>
          </a:xfrm>
        </p:spPr>
        <p:txBody>
          <a:bodyPr>
            <a:noAutofit/>
          </a:bodyPr>
          <a:lstStyle/>
          <a:p>
            <a:pPr algn="just">
              <a:lnSpc>
                <a:spcPct val="80000"/>
              </a:lnSpc>
            </a:pPr>
            <a:r>
              <a:rPr lang="en-US" sz="2400" dirty="0"/>
              <a:t>The </a:t>
            </a:r>
            <a:r>
              <a:rPr lang="en-US" sz="2400" b="1" dirty="0"/>
              <a:t>glass electrode</a:t>
            </a:r>
            <a:r>
              <a:rPr lang="en-US" sz="2400" dirty="0"/>
              <a:t> used to measure </a:t>
            </a:r>
            <a:r>
              <a:rPr lang="en-US" sz="2400" b="1" dirty="0"/>
              <a:t>pH</a:t>
            </a:r>
            <a:r>
              <a:rPr lang="en-US" sz="2400" dirty="0"/>
              <a:t> is the most common </a:t>
            </a:r>
            <a:r>
              <a:rPr lang="en-US" sz="2400" i="1" dirty="0"/>
              <a:t>ion-selective electrode.</a:t>
            </a:r>
            <a:r>
              <a:rPr lang="en-US" sz="2400" dirty="0">
                <a:solidFill>
                  <a:schemeClr val="accent2"/>
                </a:solidFill>
              </a:rPr>
              <a:t> </a:t>
            </a:r>
          </a:p>
          <a:p>
            <a:pPr algn="just">
              <a:lnSpc>
                <a:spcPct val="80000"/>
              </a:lnSpc>
            </a:pPr>
            <a:r>
              <a:rPr lang="en-US" sz="2400" dirty="0"/>
              <a:t>A typical pH </a:t>
            </a:r>
            <a:r>
              <a:rPr lang="en-US" sz="2400" b="1" dirty="0"/>
              <a:t>combination electrode,</a:t>
            </a:r>
            <a:r>
              <a:rPr lang="en-US" sz="2400" dirty="0"/>
              <a:t> incorporating both glass and reference electrodes in one body</a:t>
            </a:r>
            <a:r>
              <a:rPr lang="en-US" sz="2400" dirty="0" smtClean="0"/>
              <a:t>.</a:t>
            </a:r>
            <a:endParaRPr lang="en-US" sz="2400" dirty="0"/>
          </a:p>
          <a:p>
            <a:pPr algn="just">
              <a:lnSpc>
                <a:spcPct val="80000"/>
              </a:lnSpc>
            </a:pPr>
            <a:r>
              <a:rPr lang="en-US" sz="2400" dirty="0"/>
              <a:t>Glass combination electrode with a </a:t>
            </a:r>
            <a:r>
              <a:rPr lang="en-US" sz="2400" dirty="0" smtClean="0">
                <a:solidFill>
                  <a:srgbClr val="FF0000"/>
                </a:solidFill>
              </a:rPr>
              <a:t>silver-silver chloride</a:t>
            </a:r>
            <a:r>
              <a:rPr lang="en-US" sz="2400" dirty="0" smtClean="0"/>
              <a:t> </a:t>
            </a:r>
            <a:r>
              <a:rPr lang="en-US" sz="2400" dirty="0"/>
              <a:t>reference electrode. The glass electrode is immersed in a solution of unknown pH so that the porous plug on the lower right is below the surface of the liquid. The two silver electrodes measure the voltage across the glass membrane.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6" name="Picture 4"/>
          <p:cNvPicPr>
            <a:picLocks noChangeAspect="1" noChangeArrowheads="1"/>
          </p:cNvPicPr>
          <p:nvPr/>
        </p:nvPicPr>
        <p:blipFill>
          <a:blip r:embed="rId2" cstate="print"/>
          <a:srcRect/>
          <a:stretch>
            <a:fillRect/>
          </a:stretch>
        </p:blipFill>
        <p:spPr bwMode="auto">
          <a:xfrm>
            <a:off x="609600" y="762000"/>
            <a:ext cx="7953375" cy="2014538"/>
          </a:xfrm>
          <a:prstGeom prst="rect">
            <a:avLst/>
          </a:prstGeom>
          <a:noFill/>
          <a:ln w="9525">
            <a:noFill/>
            <a:miter lim="800000"/>
            <a:headEnd/>
            <a:tailEnd/>
          </a:ln>
          <a:effectLst/>
        </p:spPr>
      </p:pic>
      <p:sp>
        <p:nvSpPr>
          <p:cNvPr id="146438" name="Rectangle 6"/>
          <p:cNvSpPr>
            <a:spLocks noGrp="1" noChangeArrowheads="1"/>
          </p:cNvSpPr>
          <p:nvPr>
            <p:ph type="body" idx="1"/>
          </p:nvPr>
        </p:nvSpPr>
        <p:spPr>
          <a:xfrm>
            <a:off x="457200" y="2971800"/>
            <a:ext cx="8229600" cy="3154363"/>
          </a:xfrm>
        </p:spPr>
        <p:txBody>
          <a:bodyPr>
            <a:normAutofit/>
          </a:bodyPr>
          <a:lstStyle/>
          <a:p>
            <a:pPr algn="just">
              <a:lnSpc>
                <a:spcPct val="80000"/>
              </a:lnSpc>
            </a:pPr>
            <a:r>
              <a:rPr lang="en-US" sz="2400" dirty="0"/>
              <a:t>The potential difference between inner and outer silver-silver chloride electrodes depends on the chloride concentration in each electrode compartment and on the potential difference across the glass membrane. </a:t>
            </a:r>
          </a:p>
          <a:p>
            <a:pPr algn="just">
              <a:lnSpc>
                <a:spcPct val="80000"/>
              </a:lnSpc>
            </a:pPr>
            <a:r>
              <a:rPr lang="en-US" sz="2400" dirty="0"/>
              <a:t>Because [Cl</a:t>
            </a:r>
            <a:r>
              <a:rPr lang="en-US" sz="2400" baseline="30000" dirty="0"/>
              <a:t>−</a:t>
            </a:r>
            <a:r>
              <a:rPr lang="en-US" sz="2400" dirty="0"/>
              <a:t>] is fixed in each compartment and because [H</a:t>
            </a:r>
            <a:r>
              <a:rPr lang="en-US" sz="2400" baseline="30000" dirty="0"/>
              <a:t>+</a:t>
            </a:r>
            <a:r>
              <a:rPr lang="en-US" sz="2400" dirty="0"/>
              <a:t>] is fixed on the inside of the glass membrane, the only variable is the pH of analyte solution outside the glass membrane. </a:t>
            </a:r>
          </a:p>
          <a:p>
            <a:pPr algn="just">
              <a:lnSpc>
                <a:spcPct val="80000"/>
              </a:lnSpc>
            </a:pPr>
            <a:r>
              <a:rPr lang="en-US" sz="2400" i="1" dirty="0"/>
              <a:t>The voltage of the ideal pH electrode changes by 59.16 mV for every pH-unit change of analyte activity at 25°C</a:t>
            </a:r>
            <a:r>
              <a:rPr lang="en-US" sz="2400" dirty="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a:t>Errors in pH measurement</a:t>
            </a:r>
            <a:endParaRPr lang="en-CA"/>
          </a:p>
        </p:txBody>
      </p:sp>
      <p:sp>
        <p:nvSpPr>
          <p:cNvPr id="178179" name="Rectangle 3"/>
          <p:cNvSpPr>
            <a:spLocks noGrp="1" noChangeArrowheads="1"/>
          </p:cNvSpPr>
          <p:nvPr>
            <p:ph type="body" idx="1"/>
          </p:nvPr>
        </p:nvSpPr>
        <p:spPr/>
        <p:txBody>
          <a:bodyPr/>
          <a:lstStyle/>
          <a:p>
            <a:pPr marL="533400" indent="-533400">
              <a:lnSpc>
                <a:spcPct val="90000"/>
              </a:lnSpc>
              <a:buFontTx/>
              <a:buAutoNum type="arabicPeriod"/>
            </a:pPr>
            <a:r>
              <a:rPr lang="en-US" sz="2800"/>
              <a:t>Standards.</a:t>
            </a:r>
          </a:p>
          <a:p>
            <a:pPr marL="533400" indent="-533400">
              <a:lnSpc>
                <a:spcPct val="90000"/>
              </a:lnSpc>
              <a:buFontTx/>
              <a:buAutoNum type="arabicPeriod"/>
            </a:pPr>
            <a:r>
              <a:rPr lang="en-US" sz="2800"/>
              <a:t>Junction potential</a:t>
            </a:r>
          </a:p>
          <a:p>
            <a:pPr marL="533400" indent="-533400">
              <a:lnSpc>
                <a:spcPct val="90000"/>
              </a:lnSpc>
              <a:buFontTx/>
              <a:buAutoNum type="arabicPeriod"/>
            </a:pPr>
            <a:r>
              <a:rPr lang="en-US" sz="2800"/>
              <a:t>Junction potential drift.</a:t>
            </a:r>
          </a:p>
          <a:p>
            <a:pPr marL="533400" indent="-533400">
              <a:lnSpc>
                <a:spcPct val="90000"/>
              </a:lnSpc>
              <a:buFontTx/>
              <a:buAutoNum type="arabicPeriod"/>
            </a:pPr>
            <a:r>
              <a:rPr lang="en-US" sz="2800"/>
              <a:t>Sodium error.</a:t>
            </a:r>
          </a:p>
          <a:p>
            <a:pPr marL="533400" indent="-533400">
              <a:lnSpc>
                <a:spcPct val="90000"/>
              </a:lnSpc>
              <a:buFontTx/>
              <a:buAutoNum type="arabicPeriod"/>
            </a:pPr>
            <a:r>
              <a:rPr lang="en-US" sz="2800"/>
              <a:t>Acid error.</a:t>
            </a:r>
          </a:p>
          <a:p>
            <a:pPr marL="533400" indent="-533400">
              <a:lnSpc>
                <a:spcPct val="90000"/>
              </a:lnSpc>
              <a:buFontTx/>
              <a:buAutoNum type="arabicPeriod"/>
            </a:pPr>
            <a:r>
              <a:rPr lang="en-US" sz="2800"/>
              <a:t>Equilibration time.</a:t>
            </a:r>
          </a:p>
          <a:p>
            <a:pPr marL="533400" indent="-533400">
              <a:lnSpc>
                <a:spcPct val="90000"/>
              </a:lnSpc>
              <a:buFontTx/>
              <a:buAutoNum type="arabicPeriod"/>
            </a:pPr>
            <a:r>
              <a:rPr lang="en-US" sz="2800"/>
              <a:t>Hydration of glass.</a:t>
            </a:r>
          </a:p>
          <a:p>
            <a:pPr marL="533400" indent="-533400">
              <a:lnSpc>
                <a:spcPct val="90000"/>
              </a:lnSpc>
              <a:buFontTx/>
              <a:buAutoNum type="arabicPeriod"/>
            </a:pPr>
            <a:r>
              <a:rPr lang="en-US" sz="2800"/>
              <a:t>Temperature.</a:t>
            </a:r>
          </a:p>
          <a:p>
            <a:pPr marL="533400" indent="-533400">
              <a:lnSpc>
                <a:spcPct val="90000"/>
              </a:lnSpc>
              <a:buFontTx/>
              <a:buAutoNum type="arabicPeriod"/>
            </a:pPr>
            <a:r>
              <a:rPr lang="en-US" sz="2800"/>
              <a:t>Cleaning.</a:t>
            </a:r>
            <a:endParaRPr lang="en-CA"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5334000" cy="5386090"/>
          </a:xfrm>
          <a:prstGeom prst="rect">
            <a:avLst/>
          </a:prstGeom>
          <a:noFill/>
        </p:spPr>
        <p:txBody>
          <a:bodyPr wrap="square" rtlCol="0">
            <a:spAutoFit/>
          </a:bodyPr>
          <a:lstStyle/>
          <a:p>
            <a:r>
              <a:rPr lang="en-US" sz="2400" b="1" u="sng" dirty="0" smtClean="0"/>
              <a:t>Procedure (pH-metric titration)</a:t>
            </a:r>
            <a:endParaRPr lang="en-US" sz="2400" b="1" dirty="0" smtClean="0"/>
          </a:p>
          <a:p>
            <a:pPr marL="342900" lvl="0" indent="-342900" algn="just">
              <a:buFont typeface="+mj-lt"/>
              <a:buAutoNum type="arabicPeriod"/>
            </a:pPr>
            <a:r>
              <a:rPr lang="en-US" sz="2000" dirty="0" smtClean="0"/>
              <a:t>Place a tablet of Vitamin C in a beaker, add about 50 mL of warm distilled water, and crush the tablet with a glass stirring rod. Cool down the solution.</a:t>
            </a:r>
          </a:p>
          <a:p>
            <a:pPr marL="342900" lvl="0" indent="-342900" algn="just">
              <a:buFont typeface="+mj-lt"/>
              <a:buAutoNum type="arabicPeriod"/>
            </a:pPr>
            <a:r>
              <a:rPr lang="en-US" sz="2000" dirty="0" smtClean="0"/>
              <a:t>Dilute the sample in your volumetric flask to the total volume of 100-150 mL with distilled water.</a:t>
            </a:r>
          </a:p>
          <a:p>
            <a:pPr marL="342900" lvl="0" indent="-342900" algn="just">
              <a:buFont typeface="+mj-lt"/>
              <a:buAutoNum type="arabicPeriod"/>
            </a:pPr>
            <a:r>
              <a:rPr lang="en-US" sz="2000" dirty="0" smtClean="0"/>
              <a:t>Place the beaker on magnetic stirrer insert the magnet in it, as well as pH-electrode. Ask the assistant to control the correctness of the installation and some advices.</a:t>
            </a:r>
          </a:p>
          <a:p>
            <a:pPr marL="342900" lvl="0" indent="-342900" algn="just">
              <a:buFont typeface="+mj-lt"/>
              <a:buAutoNum type="arabicPeriod"/>
            </a:pPr>
            <a:r>
              <a:rPr lang="en-US" sz="2000" dirty="0" smtClean="0"/>
              <a:t>Measure and note pH; Repeat this adding small portions of the titrant base NaOH (few drops each), noting also the actual volume of titrant added (total). Finish titration when pH exceeds 12</a:t>
            </a:r>
            <a:r>
              <a:rPr lang="en-US" dirty="0" smtClean="0"/>
              <a:t>.</a:t>
            </a:r>
          </a:p>
        </p:txBody>
      </p:sp>
      <p:pic>
        <p:nvPicPr>
          <p:cNvPr id="5" name="Picture 4"/>
          <p:cNvPicPr/>
          <p:nvPr/>
        </p:nvPicPr>
        <p:blipFill>
          <a:blip r:embed="rId2" cstate="print">
            <a:lum bright="-20000" contrast="30000"/>
          </a:blip>
          <a:srcRect/>
          <a:stretch>
            <a:fillRect/>
          </a:stretch>
        </p:blipFill>
        <p:spPr bwMode="auto">
          <a:xfrm>
            <a:off x="5334000" y="762000"/>
            <a:ext cx="33528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800"/>
          <a:ext cx="8229600" cy="792480"/>
        </p:xfrm>
        <a:graphic>
          <a:graphicData uri="http://schemas.openxmlformats.org/drawingml/2006/table">
            <a:tbl>
              <a:tblPr firstRow="1" bandRow="1">
                <a:tableStyleId>{5C22544A-7EE6-4342-B048-85BDC9FD1C3A}</a:tableStyleId>
              </a:tblPr>
              <a:tblGrid>
                <a:gridCol w="1600200"/>
                <a:gridCol w="685800"/>
                <a:gridCol w="1371600"/>
                <a:gridCol w="1676400"/>
                <a:gridCol w="1143000"/>
                <a:gridCol w="1752600"/>
              </a:tblGrid>
              <a:tr h="370840">
                <a:tc>
                  <a:txBody>
                    <a:bodyPr/>
                    <a:lstStyle/>
                    <a:p>
                      <a:pPr algn="ctr"/>
                      <a:r>
                        <a:rPr lang="en-US" sz="2000" dirty="0" smtClean="0">
                          <a:solidFill>
                            <a:schemeClr val="tx1"/>
                          </a:solidFill>
                        </a:rPr>
                        <a:t>V</a:t>
                      </a:r>
                      <a:r>
                        <a:rPr lang="en-US" sz="2000" baseline="0" dirty="0" smtClean="0">
                          <a:solidFill>
                            <a:schemeClr val="tx1"/>
                          </a:solidFill>
                        </a:rPr>
                        <a:t> of NaOH</a:t>
                      </a:r>
                      <a:endParaRPr lang="en-US" sz="2000" dirty="0">
                        <a:solidFill>
                          <a:schemeClr val="tx1"/>
                        </a:solidFill>
                      </a:endParaRPr>
                    </a:p>
                  </a:txBody>
                  <a:tcPr>
                    <a:lnL w="28575"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pH</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DV=V</a:t>
                      </a:r>
                      <a:r>
                        <a:rPr lang="en-US" sz="2000" baseline="-25000" dirty="0" smtClean="0">
                          <a:solidFill>
                            <a:schemeClr val="tx1"/>
                          </a:solidFill>
                        </a:rPr>
                        <a:t>2</a:t>
                      </a:r>
                      <a:r>
                        <a:rPr lang="en-US" sz="2000" baseline="0" dirty="0" smtClean="0">
                          <a:solidFill>
                            <a:schemeClr val="tx1"/>
                          </a:solidFill>
                        </a:rPr>
                        <a:t>-V</a:t>
                      </a:r>
                      <a:r>
                        <a:rPr lang="en-US" sz="2000" baseline="-25000" dirty="0" smtClean="0">
                          <a:solidFill>
                            <a:schemeClr val="tx1"/>
                          </a:solidFill>
                        </a:rPr>
                        <a:t>1</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err="1" smtClean="0">
                          <a:solidFill>
                            <a:schemeClr val="tx1"/>
                          </a:solidFill>
                        </a:rPr>
                        <a:t>DpH</a:t>
                      </a:r>
                      <a:r>
                        <a:rPr lang="en-US" sz="2000" dirty="0" smtClean="0">
                          <a:solidFill>
                            <a:schemeClr val="tx1"/>
                          </a:solidFill>
                        </a:rPr>
                        <a:t>=pH</a:t>
                      </a:r>
                      <a:r>
                        <a:rPr lang="en-US" sz="2000" baseline="-25000" dirty="0" smtClean="0">
                          <a:solidFill>
                            <a:schemeClr val="tx1"/>
                          </a:solidFill>
                        </a:rPr>
                        <a:t>2</a:t>
                      </a:r>
                      <a:r>
                        <a:rPr lang="en-US" sz="2000" baseline="0" dirty="0" smtClean="0">
                          <a:solidFill>
                            <a:schemeClr val="tx1"/>
                          </a:solidFill>
                        </a:rPr>
                        <a:t>-pH</a:t>
                      </a:r>
                      <a:r>
                        <a:rPr lang="en-US" sz="2000" baseline="-25000" dirty="0" smtClean="0">
                          <a:solidFill>
                            <a:schemeClr val="tx1"/>
                          </a:solidFill>
                        </a:rPr>
                        <a:t>1</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err="1" smtClean="0">
                          <a:solidFill>
                            <a:schemeClr val="tx1"/>
                          </a:solidFill>
                        </a:rPr>
                        <a:t>DpH</a:t>
                      </a:r>
                      <a:r>
                        <a:rPr lang="en-US" sz="2000" dirty="0" smtClean="0">
                          <a:solidFill>
                            <a:schemeClr val="tx1"/>
                          </a:solidFill>
                        </a:rPr>
                        <a:t>/DV</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rPr>
                        <a:t>AV=(V</a:t>
                      </a:r>
                      <a:r>
                        <a:rPr lang="en-US" sz="2000" baseline="-25000" dirty="0" smtClean="0">
                          <a:solidFill>
                            <a:schemeClr val="tx1"/>
                          </a:solidFill>
                        </a:rPr>
                        <a:t>1</a:t>
                      </a:r>
                      <a:r>
                        <a:rPr lang="en-US" sz="2000" dirty="0" smtClean="0">
                          <a:solidFill>
                            <a:schemeClr val="tx1"/>
                          </a:solidFill>
                        </a:rPr>
                        <a:t>+V</a:t>
                      </a:r>
                      <a:r>
                        <a:rPr lang="en-US" sz="2000" baseline="-25000" dirty="0" smtClean="0">
                          <a:solidFill>
                            <a:schemeClr val="tx1"/>
                          </a:solidFill>
                        </a:rPr>
                        <a:t>2 </a:t>
                      </a:r>
                      <a:r>
                        <a:rPr lang="en-US" sz="2000" baseline="0" dirty="0" smtClean="0">
                          <a:solidFill>
                            <a:schemeClr val="tx1"/>
                          </a:solidFill>
                        </a:rPr>
                        <a:t>)</a:t>
                      </a:r>
                      <a:r>
                        <a:rPr lang="en-US" sz="2000" dirty="0" smtClean="0">
                          <a:solidFill>
                            <a:schemeClr val="tx1"/>
                          </a:solidFill>
                        </a:rPr>
                        <a:t>/2</a:t>
                      </a: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lgDash"/>
                      <a:round/>
                      <a:headEnd type="none" w="med" len="med"/>
                      <a:tailEnd type="none" w="med" len="med"/>
                    </a:lnR>
                    <a:lnT w="28575" cap="flat" cmpd="sng" algn="ctr">
                      <a:solidFill>
                        <a:schemeClr val="tx1"/>
                      </a:solidFill>
                      <a:prstDash val="lgDash"/>
                      <a:round/>
                      <a:headEnd type="none" w="med" len="med"/>
                      <a:tailEnd type="none" w="med" len="med"/>
                    </a:lnT>
                    <a:lnB w="28575" cap="flat" cmpd="sng" algn="ctr">
                      <a:solidFill>
                        <a:schemeClr val="tx1"/>
                      </a:solidFill>
                      <a:prstDash val="solid"/>
                      <a:round/>
                      <a:headEnd type="none" w="med" len="med"/>
                      <a:tailEnd type="none" w="med" len="med"/>
                    </a:lnB>
                    <a:noFill/>
                  </a:tcPr>
                </a:tc>
              </a:tr>
              <a:tr h="370840">
                <a:tc>
                  <a:txBody>
                    <a:bodyPr/>
                    <a:lstStyle/>
                    <a:p>
                      <a:pPr algn="ctr"/>
                      <a:endParaRPr lang="en-US" sz="2000" dirty="0">
                        <a:solidFill>
                          <a:schemeClr val="tx1"/>
                        </a:solidFill>
                      </a:endParaRPr>
                    </a:p>
                  </a:txBody>
                  <a:tcPr>
                    <a:lnL w="28575"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c>
                  <a:txBody>
                    <a:bodyPr/>
                    <a:lstStyle/>
                    <a:p>
                      <a:pPr algn="ctr"/>
                      <a:endParaRPr lang="en-US" sz="20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lgDash"/>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lgDash"/>
                      <a:round/>
                      <a:headEnd type="none" w="med" len="med"/>
                      <a:tailEnd type="none" w="med" len="med"/>
                    </a:lnB>
                    <a:noFill/>
                  </a:tcPr>
                </a:tc>
              </a:tr>
            </a:tbl>
          </a:graphicData>
        </a:graphic>
      </p:graphicFrame>
      <p:sp>
        <p:nvSpPr>
          <p:cNvPr id="5" name="TextBox 4"/>
          <p:cNvSpPr txBox="1"/>
          <p:nvPr/>
        </p:nvSpPr>
        <p:spPr>
          <a:xfrm>
            <a:off x="457200" y="2743200"/>
            <a:ext cx="8305800" cy="3508653"/>
          </a:xfrm>
          <a:prstGeom prst="rect">
            <a:avLst/>
          </a:prstGeom>
          <a:noFill/>
        </p:spPr>
        <p:txBody>
          <a:bodyPr wrap="square" rtlCol="0">
            <a:spAutoFit/>
          </a:bodyPr>
          <a:lstStyle/>
          <a:p>
            <a:r>
              <a:rPr lang="en-US" sz="2400" b="1" u="sng" dirty="0" smtClean="0"/>
              <a:t>Processing the results </a:t>
            </a:r>
            <a:endParaRPr lang="en-US" sz="2400" b="1" dirty="0" smtClean="0"/>
          </a:p>
          <a:p>
            <a:pPr algn="just"/>
            <a:r>
              <a:rPr lang="en-US" sz="2000" dirty="0" smtClean="0"/>
              <a:t>   Using a computer data-sheet, plot the titration curve obtained and determine as exactly as possible the volume of titrant corresponding to the inflection point. </a:t>
            </a:r>
          </a:p>
          <a:p>
            <a:pPr algn="just"/>
            <a:r>
              <a:rPr lang="en-US" sz="2000" b="1" dirty="0" smtClean="0"/>
              <a:t>   For more aspiring students </a:t>
            </a:r>
            <a:r>
              <a:rPr lang="en-US" sz="2000" dirty="0" smtClean="0"/>
              <a:t>:- </a:t>
            </a:r>
          </a:p>
          <a:p>
            <a:pPr algn="just"/>
            <a:r>
              <a:rPr lang="en-US" sz="2000" dirty="0" smtClean="0"/>
              <a:t>   The preciseness of determination of the inflection point can be very improved if calculating the first and second derivatives of the titration curve.</a:t>
            </a:r>
          </a:p>
          <a:p>
            <a:pPr algn="just"/>
            <a:r>
              <a:rPr lang="en-US" sz="2000" dirty="0" smtClean="0"/>
              <a:t>   Record all the numbers obtained, as well as the calculations made. </a:t>
            </a:r>
          </a:p>
          <a:p>
            <a:pPr algn="just"/>
            <a:r>
              <a:rPr lang="en-US" sz="2000" dirty="0" smtClean="0"/>
              <a:t> Note your observation concerning the comparison of your result with the factory value.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457200"/>
            <a:ext cx="8001000" cy="5386090"/>
          </a:xfrm>
          <a:prstGeom prst="rect">
            <a:avLst/>
          </a:prstGeom>
          <a:noFill/>
        </p:spPr>
        <p:txBody>
          <a:bodyPr wrap="square" rtlCol="0">
            <a:spAutoFit/>
          </a:bodyPr>
          <a:lstStyle/>
          <a:p>
            <a:pPr algn="ctr"/>
            <a:r>
              <a:rPr lang="en-US" sz="2800" b="1" dirty="0" smtClean="0"/>
              <a:t>Multi-Component Analysis of a Vitamin B Mixture</a:t>
            </a:r>
          </a:p>
          <a:p>
            <a:pPr algn="ctr"/>
            <a:r>
              <a:rPr lang="en-US" sz="2800" b="1" dirty="0" smtClean="0"/>
              <a:t> by UV-Vis. Spectroscopy</a:t>
            </a:r>
            <a:endParaRPr lang="en-US" sz="2800" dirty="0" smtClean="0"/>
          </a:p>
          <a:p>
            <a:pPr algn="just"/>
            <a:r>
              <a:rPr lang="en-US" b="1" dirty="0" smtClean="0">
                <a:latin typeface="Arial" pitchFamily="34" charset="0"/>
                <a:cs typeface="Arial" pitchFamily="34" charset="0"/>
              </a:rPr>
              <a:t>Outcomes:-</a:t>
            </a: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After completing this experiment, the student should be able to: </a:t>
            </a:r>
            <a:endParaRPr lang="en-US" dirty="0" smtClean="0"/>
          </a:p>
          <a:p>
            <a:pPr marL="342900" lvl="0" indent="-342900" algn="just">
              <a:buFont typeface="+mj-lt"/>
              <a:buAutoNum type="arabicPeriod"/>
            </a:pPr>
            <a:r>
              <a:rPr lang="en-US" dirty="0" smtClean="0"/>
              <a:t>Prepare standard solutions of mixture.</a:t>
            </a:r>
          </a:p>
          <a:p>
            <a:pPr marL="342900" lvl="0" indent="-342900" algn="just">
              <a:buFont typeface="+mj-lt"/>
              <a:buAutoNum type="arabicPeriod"/>
            </a:pPr>
            <a:r>
              <a:rPr lang="en-US" dirty="0" smtClean="0"/>
              <a:t>Prepare 1% of HCl from 36% HCl.</a:t>
            </a:r>
          </a:p>
          <a:p>
            <a:pPr marL="342900" lvl="0" indent="-342900" algn="just">
              <a:buFont typeface="+mj-lt"/>
              <a:buAutoNum type="arabicPeriod"/>
            </a:pPr>
            <a:r>
              <a:rPr lang="en-US" dirty="0" smtClean="0"/>
              <a:t>The conditions of accurate multi-component determination by UV-Vis. spectroscopy requires on Beer’s Law.</a:t>
            </a:r>
          </a:p>
          <a:p>
            <a:pPr marL="342900" lvl="0" indent="-342900" algn="just">
              <a:buFont typeface="+mj-lt"/>
              <a:buAutoNum type="arabicPeriod"/>
            </a:pPr>
            <a:r>
              <a:rPr lang="en-US" dirty="0" smtClean="0"/>
              <a:t>The calculations of determination of Mixtures by UV. Vis. Absorption Spectroscopy.</a:t>
            </a:r>
          </a:p>
          <a:p>
            <a:pPr algn="just"/>
            <a:r>
              <a:rPr lang="en-US" dirty="0" smtClean="0"/>
              <a:t>A UV-Vis. multi-component analysis mathematically separates each component of the sample; this requires the </a:t>
            </a:r>
            <a:r>
              <a:rPr lang="en-US" b="1" dirty="0" smtClean="0"/>
              <a:t>measurement of spectra for known standards of all the components</a:t>
            </a:r>
            <a:r>
              <a:rPr lang="en-US" dirty="0" smtClean="0"/>
              <a:t> which are present at any significant level in the sample.</a:t>
            </a:r>
          </a:p>
          <a:p>
            <a:pPr algn="just"/>
            <a:r>
              <a:rPr lang="en-US" dirty="0" smtClean="0"/>
              <a:t>    The mathematical method attempts to minimize the sum of the squares of the residual spectrum; this is done by constructing a matrix of the cross-products of each pair of standard scans, and then solving this with respect to the cross-product of the standard scans with the sample scan, the final step is to calculate the actual sample component concentrations from the known concentrations in each standard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5139869"/>
          </a:xfrm>
          <a:prstGeom prst="rect">
            <a:avLst/>
          </a:prstGeom>
          <a:noFill/>
        </p:spPr>
        <p:txBody>
          <a:bodyPr wrap="square" rtlCol="0">
            <a:spAutoFit/>
          </a:bodyPr>
          <a:lstStyle/>
          <a:p>
            <a:pPr algn="just"/>
            <a:r>
              <a:rPr lang="en-US" sz="2000" dirty="0" smtClean="0"/>
              <a:t>Accurate multi-component determination by UV-Visible spectroscopy requires that the following conditions are met:</a:t>
            </a:r>
          </a:p>
          <a:p>
            <a:pPr marL="342900" lvl="0" indent="-342900" algn="just">
              <a:buFont typeface="+mj-lt"/>
              <a:buAutoNum type="arabicPeriod"/>
            </a:pPr>
            <a:r>
              <a:rPr lang="en-US" sz="2000" dirty="0" smtClean="0"/>
              <a:t>All components of the mixture can be identified, and absorb within the wavelength range of the instrument.</a:t>
            </a:r>
          </a:p>
          <a:p>
            <a:pPr marL="342900" lvl="0" indent="-342900" algn="just">
              <a:buFont typeface="+mj-lt"/>
              <a:buAutoNum type="arabicPeriod"/>
            </a:pPr>
            <a:r>
              <a:rPr lang="en-US" sz="2000" dirty="0" smtClean="0"/>
              <a:t>The absorbances of the components in the mixture follow Beer’s law.</a:t>
            </a:r>
          </a:p>
          <a:p>
            <a:pPr marL="342900" lvl="0" indent="-342900" algn="just">
              <a:buFont typeface="+mj-lt"/>
              <a:buAutoNum type="arabicPeriod"/>
            </a:pPr>
            <a:r>
              <a:rPr lang="en-US" sz="2000" dirty="0" smtClean="0"/>
              <a:t>There is some degree of spectral difference between the components, the greater the similarity between the spectra of the individual components the more difficult the analysis.</a:t>
            </a:r>
          </a:p>
          <a:p>
            <a:pPr marL="342900" lvl="0" indent="-342900" algn="just">
              <a:buFont typeface="+mj-lt"/>
              <a:buAutoNum type="arabicPeriod"/>
            </a:pPr>
            <a:r>
              <a:rPr lang="en-US" sz="2000" dirty="0" smtClean="0"/>
              <a:t>The spectrum of the mixture is the sum of components, i.e., the components must not interact to cause photometric or wavelength shifts.</a:t>
            </a:r>
          </a:p>
          <a:p>
            <a:pPr marL="342900" lvl="0" indent="-342900" algn="just">
              <a:buFont typeface="+mj-lt"/>
              <a:buAutoNum type="arabicPeriod"/>
            </a:pPr>
            <a:r>
              <a:rPr lang="en-US" sz="2000" dirty="0" smtClean="0"/>
              <a:t>There should be no interaction between components and the solvent.</a:t>
            </a:r>
          </a:p>
          <a:p>
            <a:pPr marL="342900" lvl="0" indent="-342900" algn="just">
              <a:buFont typeface="+mj-lt"/>
              <a:buAutoNum type="arabicPeriod"/>
            </a:pPr>
            <a:r>
              <a:rPr lang="en-US" sz="2000" dirty="0" smtClean="0"/>
              <a:t>Very large or very small absorbances should be avoided.</a:t>
            </a:r>
          </a:p>
          <a:p>
            <a:pPr marL="342900" lvl="0" indent="-342900" algn="just">
              <a:buFont typeface="+mj-lt"/>
              <a:buAutoNum type="arabicPeriod"/>
            </a:pPr>
            <a:r>
              <a:rPr lang="en-US" sz="2000" dirty="0" smtClean="0"/>
              <a:t>There should be no absorbances in the analytical wavelength region due to impurities.</a:t>
            </a:r>
          </a:p>
          <a:p>
            <a:pPr marL="342900" lvl="0" indent="-342900" algn="ctr"/>
            <a:r>
              <a:rPr lang="en-US" sz="2400" b="1" dirty="0" smtClean="0"/>
              <a:t> If any of these assumptions do not hold, then the multi-component analysis is invalid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2144</Words>
  <Application>Microsoft Office PowerPoint</Application>
  <PresentationFormat>On-screen Show (4:3)</PresentationFormat>
  <Paragraphs>206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pH measurements with a Glass electrode </vt:lpstr>
      <vt:lpstr>Slide 4</vt:lpstr>
      <vt:lpstr>Errors in pH measurement</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Dr.Ali</dc:creator>
  <cp:lastModifiedBy>Dr.Ali</cp:lastModifiedBy>
  <cp:revision>1</cp:revision>
  <dcterms:created xsi:type="dcterms:W3CDTF">2017-02-20T20:45:36Z</dcterms:created>
  <dcterms:modified xsi:type="dcterms:W3CDTF">2017-02-20T20:48:47Z</dcterms:modified>
</cp:coreProperties>
</file>