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1"/>
  </p:notesMasterIdLst>
  <p:sldIdLst>
    <p:sldId id="256" r:id="rId2"/>
    <p:sldId id="257" r:id="rId3"/>
    <p:sldId id="295" r:id="rId4"/>
    <p:sldId id="296" r:id="rId5"/>
    <p:sldId id="258" r:id="rId6"/>
    <p:sldId id="297" r:id="rId7"/>
    <p:sldId id="259" r:id="rId8"/>
    <p:sldId id="260" r:id="rId9"/>
    <p:sldId id="262" r:id="rId10"/>
    <p:sldId id="264" r:id="rId11"/>
    <p:sldId id="263" r:id="rId12"/>
    <p:sldId id="261" r:id="rId13"/>
    <p:sldId id="268" r:id="rId14"/>
    <p:sldId id="269" r:id="rId15"/>
    <p:sldId id="271" r:id="rId16"/>
    <p:sldId id="272" r:id="rId17"/>
    <p:sldId id="274" r:id="rId18"/>
    <p:sldId id="275" r:id="rId19"/>
    <p:sldId id="276" r:id="rId20"/>
    <p:sldId id="277" r:id="rId21"/>
    <p:sldId id="279" r:id="rId22"/>
    <p:sldId id="280" r:id="rId23"/>
    <p:sldId id="282" r:id="rId24"/>
    <p:sldId id="283" r:id="rId25"/>
    <p:sldId id="287" r:id="rId26"/>
    <p:sldId id="288" r:id="rId27"/>
    <p:sldId id="289" r:id="rId28"/>
    <p:sldId id="290" r:id="rId29"/>
    <p:sldId id="291" r:id="rId3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FC98F4B-E251-4E4F-8CFA-FD378C736D26}" type="datetimeFigureOut">
              <a:rPr lang="ar-IQ" smtClean="0"/>
              <a:pPr/>
              <a:t>06/03/1438</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EDC718F-3672-42EE-9C43-74F7FD96580E}"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018AE4C-52DE-491E-9CFC-496187461D97}" type="slidenum">
              <a:rPr lang="ar-EG"/>
              <a:pPr>
                <a:defRPr/>
              </a:pPr>
              <a:t>6</a:t>
            </a:fld>
            <a:endParaRPr lang="en-US"/>
          </a:p>
        </p:txBody>
      </p:sp>
      <p:sp>
        <p:nvSpPr>
          <p:cNvPr id="73731" name="Rectangle 2"/>
          <p:cNvSpPr>
            <a:spLocks noGrp="1" noRot="1" noChangeAspect="1" noChangeArrowheads="1" noTextEdit="1"/>
          </p:cNvSpPr>
          <p:nvPr>
            <p:ph type="sldImg"/>
          </p:nvPr>
        </p:nvSpPr>
        <p:spPr>
          <a:xfrm>
            <a:off x="1157288" y="681038"/>
            <a:ext cx="4545012" cy="3408362"/>
          </a:xfrm>
          <a:ln/>
        </p:spPr>
      </p:sp>
      <p:sp>
        <p:nvSpPr>
          <p:cNvPr id="73732" name="Rectangle 3"/>
          <p:cNvSpPr>
            <a:spLocks noGrp="1" noChangeArrowheads="1"/>
          </p:cNvSpPr>
          <p:nvPr>
            <p:ph type="body" idx="1"/>
          </p:nvPr>
        </p:nvSpPr>
        <p:spPr>
          <a:xfrm>
            <a:off x="914400" y="4316497"/>
            <a:ext cx="5029200" cy="4167705"/>
          </a:xfrm>
          <a:noFill/>
          <a:ln/>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30A9786-B2C9-4E72-9E8A-82F3D8865E8A}" type="datetimeFigureOut">
              <a:rPr lang="ar-IQ" smtClean="0"/>
              <a:pPr/>
              <a:t>06/03/1438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EE2678B-02F4-4014-BADC-29E3014466A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30A9786-B2C9-4E72-9E8A-82F3D8865E8A}" type="datetimeFigureOut">
              <a:rPr lang="ar-IQ" smtClean="0"/>
              <a:pPr/>
              <a:t>06/03/1438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EE2678B-02F4-4014-BADC-29E3014466A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30A9786-B2C9-4E72-9E8A-82F3D8865E8A}" type="datetimeFigureOut">
              <a:rPr lang="ar-IQ" smtClean="0"/>
              <a:pPr/>
              <a:t>06/03/1438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EE2678B-02F4-4014-BADC-29E3014466A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30A9786-B2C9-4E72-9E8A-82F3D8865E8A}" type="datetimeFigureOut">
              <a:rPr lang="ar-IQ" smtClean="0"/>
              <a:pPr/>
              <a:t>06/03/1438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EE2678B-02F4-4014-BADC-29E3014466A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30A9786-B2C9-4E72-9E8A-82F3D8865E8A}" type="datetimeFigureOut">
              <a:rPr lang="ar-IQ" smtClean="0"/>
              <a:pPr/>
              <a:t>06/03/1438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EE2678B-02F4-4014-BADC-29E3014466A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30A9786-B2C9-4E72-9E8A-82F3D8865E8A}" type="datetimeFigureOut">
              <a:rPr lang="ar-IQ" smtClean="0"/>
              <a:pPr/>
              <a:t>06/03/1438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EE2678B-02F4-4014-BADC-29E3014466A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30A9786-B2C9-4E72-9E8A-82F3D8865E8A}" type="datetimeFigureOut">
              <a:rPr lang="ar-IQ" smtClean="0"/>
              <a:pPr/>
              <a:t>06/03/1438</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EE2678B-02F4-4014-BADC-29E3014466A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30A9786-B2C9-4E72-9E8A-82F3D8865E8A}" type="datetimeFigureOut">
              <a:rPr lang="ar-IQ" smtClean="0"/>
              <a:pPr/>
              <a:t>06/03/1438</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EE2678B-02F4-4014-BADC-29E3014466A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30A9786-B2C9-4E72-9E8A-82F3D8865E8A}" type="datetimeFigureOut">
              <a:rPr lang="ar-IQ" smtClean="0"/>
              <a:pPr/>
              <a:t>06/03/1438</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EE2678B-02F4-4014-BADC-29E3014466A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30A9786-B2C9-4E72-9E8A-82F3D8865E8A}" type="datetimeFigureOut">
              <a:rPr lang="ar-IQ" smtClean="0"/>
              <a:pPr/>
              <a:t>06/03/1438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EE2678B-02F4-4014-BADC-29E3014466A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30A9786-B2C9-4E72-9E8A-82F3D8865E8A}" type="datetimeFigureOut">
              <a:rPr lang="ar-IQ" smtClean="0"/>
              <a:pPr/>
              <a:t>06/03/1438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EE2678B-02F4-4014-BADC-29E3014466A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30A9786-B2C9-4E72-9E8A-82F3D8865E8A}" type="datetimeFigureOut">
              <a:rPr lang="ar-IQ" smtClean="0"/>
              <a:pPr/>
              <a:t>06/03/1438</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EE2678B-02F4-4014-BADC-29E3014466A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ANTIDIABETIC </a:t>
            </a:r>
            <a:r>
              <a:rPr lang="en-US"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AND</a:t>
            </a:r>
            <a:br>
              <a:rPr lang="en-US"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n-US"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HYPOGLYCEMIC DRUGS</a:t>
            </a:r>
            <a:endParaRPr lang="ar-IQ"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428604"/>
            <a:ext cx="8715436" cy="5697559"/>
          </a:xfrm>
        </p:spPr>
        <p:txBody>
          <a:bodyPr>
            <a:normAutofit/>
          </a:bodyPr>
          <a:lstStyle/>
          <a:p>
            <a:pPr algn="l" rtl="0"/>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Acarbose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and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miglitol</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inhibit </a:t>
            </a:r>
            <a:r>
              <a:rPr lang="el-GR"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α-</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glucosidase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enzymes such as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sucrase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and maltase in the brush border</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of the small intestine. As a result, postprandial elevations in blood glucose conc. after carbohydrate ingestion are blunted. </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Delayed gastric emptying may be another mechanism for the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antihyperglycemic</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effect of these oligosaccharides.</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85728"/>
            <a:ext cx="8715436" cy="6357982"/>
          </a:xfrm>
        </p:spPr>
        <p:txBody>
          <a:bodyPr>
            <a:norm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The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thiazolidinedione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derivatives decrease insulin resistance by potentiating insulin sensitivity in the liver, adipose tissue, and skeletal muscle. Uptake of glucose into adipose tissue and skeletal muscle is enhanced, while hepatic glucose production is reduced.</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500042"/>
            <a:ext cx="8786874" cy="6072230"/>
          </a:xfrm>
        </p:spPr>
        <p:txBody>
          <a:bodyPr>
            <a:normAutofit/>
          </a:bodyPr>
          <a:lstStyle/>
          <a:p>
            <a:pPr algn="l" rtl="0"/>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Repaglinide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and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nateglinide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are oral agents of the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meglitinide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class and differ structurally from the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sulfonylureas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However, they also</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bind to K+ channels on pancreatic cells, resulting in increased insulin secretion. Compared to the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sulfonylureas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the hypoglycemic effects of the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meglitinides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are shorter in duration.</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357166"/>
            <a:ext cx="8715436" cy="6286544"/>
          </a:xfrm>
        </p:spPr>
        <p:txBody>
          <a:bodyPr>
            <a:normAutofit fontScale="92500" lnSpcReduction="20000"/>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To varying degrees, the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antidiabetics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may all produce a nearly identical clinical condition of hypoglycemia.</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CNS symptoms predominate in hypoglycemia because the brain depends almost entirely on glucose as an energy source. However, during prolonged starvation, the brain can utilize</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ketones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derived from free fatty acids. In contrast to the brain, other major organs such as the heart, liver, and skeletal muscle often function during hypoglycemia because they can use various fuel sources, particularly free fatty acids.</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142852"/>
            <a:ext cx="8715436" cy="6500858"/>
          </a:xfrm>
        </p:spPr>
        <p:txBody>
          <a:bodyPr>
            <a:normAutofit/>
          </a:bodyPr>
          <a:lstStyle/>
          <a:p>
            <a:pPr algn="l" rtl="0">
              <a:buNone/>
            </a:pPr>
            <a:r>
              <a:rPr lang="en-US" b="1"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CLINICAL MANIFESTATIONS</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Hypoglycemia and its secondary effects on the CNS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neuroglycopenia</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are the most common adverse effects related to insulin and the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sulfonylureas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The clinical presentations of patients with hypoglycemia are extremely variable.</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Delirium, confusion, or manic behavior and coma.</a:t>
            </a:r>
          </a:p>
          <a:p>
            <a:pPr algn="l" rtl="0"/>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357166"/>
            <a:ext cx="8786874" cy="6215106"/>
          </a:xfrm>
        </p:spPr>
        <p:txBody>
          <a:bodyPr>
            <a:norm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The findings classically associated with hypoglycemia, such as tremor, sweating, tachycardia, confusion, coma, and seizures, frequently may not occur. The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glycemic</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threshold is the glucose conc. </a:t>
            </a:r>
            <a:r>
              <a:rPr lang="en-US" b="1" smtClean="0">
                <a:effectLst>
                  <a:outerShdw blurRad="38100" dist="38100" dir="2700000" algn="tl">
                    <a:srgbClr val="000000">
                      <a:alpha val="43137"/>
                    </a:srgbClr>
                  </a:outerShdw>
                </a:effectLst>
                <a:latin typeface="Tahoma" pitchFamily="34" charset="0"/>
                <a:ea typeface="Tahoma" pitchFamily="34" charset="0"/>
                <a:cs typeface="Tahoma" pitchFamily="34" charset="0"/>
              </a:rPr>
              <a:t>below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which clinical manifestations develop, this  threshold is host variable.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00042"/>
            <a:ext cx="8229600" cy="6072230"/>
          </a:xfrm>
        </p:spPr>
        <p:txBody>
          <a:bodyPr>
            <a:normAutofit fontScale="92500"/>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Sinus tachycardia,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atrial</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fibrillation, and ventricular premature contractions are the most common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dysrhythmias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associated with hypoglycemia.</a:t>
            </a:r>
          </a:p>
          <a:p>
            <a:pPr algn="l" rtl="0"/>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Acarbose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and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miglitol</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are not likely to cause hypoglycemia based on their mechanism of action of inhibiting α-</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glucosidase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The most common adverse effects associated with therapeutic use of them are gastrointestinal, including nausea, bloating, abdominal pain,</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flatulence, and diarrhea.</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42852"/>
            <a:ext cx="9144000" cy="6715148"/>
          </a:xfrm>
        </p:spPr>
        <p:txBody>
          <a:bodyPr>
            <a:normAutofit fontScale="92500" lnSpcReduction="20000"/>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Hypoglycemia may not occur until 18 hours after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lente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insulin (Intermediate-acting overdose), may persist for up to 53 hours after insulin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glargine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(Long-acting) overdose, and may persist up to 6 days after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ultralente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insulin overdose.</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Death after insulin overdose cannot be correlated directly with either the dose or preparation type. Some patients have died with doses estimated in the hundreds of units, whereas others have survived in doses of the thousands of units. Mortality and morbidity may correlate better with delay in recognition of the problem, duration of symptoms, onset of therapy, and type of complications.</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428604"/>
            <a:ext cx="8715436" cy="6215106"/>
          </a:xfrm>
        </p:spPr>
        <p:txBody>
          <a:bodyPr>
            <a:normAutofit/>
          </a:bodyPr>
          <a:lstStyle/>
          <a:p>
            <a:pPr algn="l" rtl="0">
              <a:buNone/>
            </a:pPr>
            <a:r>
              <a:rPr lang="en-US"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DIAGNOSTIC TESTING</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Suspicion of possible hypoglycemia, particularly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neuroglycopenia</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is important in the patient with an abnormal neurologic examination.</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The most frequent reasons for failure to diagnose hypoglycemia and mismanaging patients are the wrong conclusions that the patient is not hypoglycemic but rather is psychotic, epileptic or intoxicated because of an “odor of alcohol” on the breath.</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428604"/>
            <a:ext cx="8786874" cy="6143668"/>
          </a:xfrm>
        </p:spPr>
        <p:txBody>
          <a:bodyPr>
            <a:norm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Serum glucose conc. are accurate, but treatment cannot be delayed pending the results of laboratory testing. Glucose reagent strip testing can be performed at the bedside. The sensitivity of these tests for detecting hypoglycemia is excellent, but these tests are not perfect.</a:t>
            </a:r>
            <a:r>
              <a:rPr lang="en-US" dirty="0" smtClean="0"/>
              <a:t> </a:t>
            </a:r>
          </a:p>
          <a:p>
            <a:pPr algn="l" rtl="0">
              <a:buNone/>
            </a:pP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928670"/>
            <a:ext cx="8715436" cy="5643602"/>
          </a:xfrm>
        </p:spPr>
        <p:txBody>
          <a:bodyPr>
            <a:normAutofit/>
          </a:bodyPr>
          <a:lstStyle/>
          <a:p>
            <a:pPr algn="l" rtl="0"/>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Normal fasting range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of  blood glucose </a:t>
            </a:r>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 60–100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mg/</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dL</a:t>
            </a:r>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(3.3–5.6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mmol</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/L)</a:t>
            </a:r>
          </a:p>
          <a:p>
            <a:pPr algn="l" rtl="0"/>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In general, </a:t>
            </a:r>
            <a:r>
              <a:rPr lang="en-US" b="1" dirty="0" err="1">
                <a:effectLst>
                  <a:outerShdw blurRad="38100" dist="38100" dir="2700000" algn="tl">
                    <a:srgbClr val="000000">
                      <a:alpha val="43137"/>
                    </a:srgbClr>
                  </a:outerShdw>
                </a:effectLst>
                <a:latin typeface="Tahoma" pitchFamily="34" charset="0"/>
                <a:ea typeface="Tahoma" pitchFamily="34" charset="0"/>
                <a:cs typeface="Tahoma" pitchFamily="34" charset="0"/>
              </a:rPr>
              <a:t>neurohormonal</a:t>
            </a:r>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 control of glucose production in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healthy individuals </a:t>
            </a:r>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maintains a fasting serum glucose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conc. </a:t>
            </a:r>
            <a:r>
              <a:rPr lang="en-US" b="1" dirty="0">
                <a:effectLst>
                  <a:outerShdw blurRad="38100" dist="38100" dir="2700000" algn="tl">
                    <a:srgbClr val="000000">
                      <a:alpha val="43137"/>
                    </a:srgbClr>
                  </a:outerShdw>
                </a:effectLst>
                <a:latin typeface="Tahoma" pitchFamily="34" charset="0"/>
                <a:ea typeface="Tahoma" pitchFamily="34" charset="0"/>
                <a:cs typeface="Tahoma" pitchFamily="34" charset="0"/>
              </a:rPr>
              <a:t>in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this range.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85728"/>
            <a:ext cx="8229600" cy="6429420"/>
          </a:xfrm>
        </p:spPr>
        <p:txBody>
          <a:bodyPr>
            <a:norm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Renal function test may indicate the presence of renal impairment as a causative factor of hypoglycemia. This commonly occurs in diabetics taking insulin, who often develop renal failure after they have had the disease for several years. Insulin half-life increases as renal function</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declines. Measures of hepatic function may be a clue to liver disease as a cause of hypoglycemia.</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500042"/>
            <a:ext cx="8643998" cy="6143668"/>
          </a:xfrm>
        </p:spPr>
        <p:txBody>
          <a:bodyPr>
            <a:normAutofit/>
          </a:bodyPr>
          <a:lstStyle/>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MANAGEMENT</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Treatment centers on the correction of hypoglycemia. Symptomatic patients with hypoglycemia require immediate treatment with 0.5–1 g/kg concentrated intravenous dextrose.</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229600" cy="5929354"/>
          </a:xfrm>
        </p:spPr>
        <p:txBody>
          <a:bodyPr>
            <a:norm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Glucagon should not be considered as an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antihypoglycemic</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agent except in some uncommon situation. Glucagon has a delay onset of action. It also stimulates insulin release from the pancreas, which may lead to prolonged hypoglycemia.</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14290"/>
            <a:ext cx="8229600" cy="5911873"/>
          </a:xfrm>
        </p:spPr>
        <p:txBody>
          <a:bodyPr/>
          <a:lstStyle/>
          <a:p>
            <a:pPr algn="l" rtl="0"/>
            <a:endPar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Single-dose activated charcoal is expected to be beneficial for these overdoses.</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Multiple-dose activated charcoal and whole-bowel irrigation may be of benefit and should be considered after overdose of modified-release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antidiabetics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drugs.</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857232"/>
            <a:ext cx="8786874" cy="5715040"/>
          </a:xfrm>
        </p:spPr>
        <p:txBody>
          <a:bodyPr>
            <a:norm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Urinary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alkalinization</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to a pH of 7–8 can reduce the half-life of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chlorpropamide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from 49 hours to approximately 13 hours. Urinary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alkalinization</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is not useful for other oral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antidiabetics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because of their limited renal excretion.</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285728"/>
            <a:ext cx="8786874" cy="6357982"/>
          </a:xfrm>
        </p:spPr>
        <p:txBody>
          <a:bodyPr/>
          <a:lstStyle/>
          <a:p>
            <a:pPr algn="l" rtl="0">
              <a:buNone/>
            </a:pPr>
            <a:r>
              <a:rPr lang="en-US"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METFORMIN-ASSOCIATED METABOLIC</a:t>
            </a:r>
          </a:p>
          <a:p>
            <a:pPr algn="l" rtl="0">
              <a:buNone/>
            </a:pPr>
            <a:r>
              <a:rPr lang="en-US"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ACIDOSIS WITH HYPERLACTATEMIA</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The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biguanides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are uniquely associated with the occurrence of metabolic acidosis with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hyperlactatemia</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Phenformin</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causes lactic acid production by several mechanisms including interference with cellular</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aerobic metabolism and subsequent enhanced anaerobic metabolism.</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57166"/>
            <a:ext cx="8229600" cy="5768997"/>
          </a:xfrm>
        </p:spPr>
        <p:txBody>
          <a:bodyPr>
            <a:normAutofit/>
          </a:bodyPr>
          <a:lstStyle/>
          <a:p>
            <a:pPr algn="l" rtl="0"/>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Phenformin</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suppresses hepatic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gluconeogenesis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from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pyruvate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and</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causes a decrease in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hepatocellular</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pH, resulting in decreased lactate consumption and hepatic lactate uptake.</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Metformin</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-associated metabolic acidosis with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hyperlactatemia</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occurs 20 times less commonly than that occurring with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phenformin</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428604"/>
            <a:ext cx="8786874" cy="6429396"/>
          </a:xfrm>
        </p:spPr>
        <p:txBody>
          <a:bodyPr>
            <a:no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Metabolic acidosis with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hyperlactatemia</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related to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metformin</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usually occurs in the presence of an underlying condition, particularly renal impairment. Other risk factors include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cardiorespiratory</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insufficiency, septicemia, liver disease, history of metabolic acidosis with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hyperlactatemia</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advanced age, alcohol abuse, and use of radiologic contrast media.</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85728"/>
            <a:ext cx="8715436" cy="6357982"/>
          </a:xfrm>
        </p:spPr>
        <p:txBody>
          <a:bodyPr>
            <a:noAutofit/>
          </a:bodyPr>
          <a:lstStyle/>
          <a:p>
            <a:pPr algn="l" rtl="0"/>
            <a:r>
              <a:rPr lang="en-US" sz="2800"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Metformin</a:t>
            </a:r>
            <a:r>
              <a:rPr lang="en-US" sz="28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-associated metabolic acidosis with </a:t>
            </a:r>
            <a:r>
              <a:rPr lang="en-US" sz="2800"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hyperlactatemia</a:t>
            </a:r>
            <a:r>
              <a:rPr lang="en-US" sz="28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is a potentially lethal condition. Recognition and awareness of this disorder are important. Symptoms may be nonspecific and include abdominal pain, nausea, vomiting, and dizziness. However, gastrointestinal symptoms are common adverse effects  associated with therapeutic use of </a:t>
            </a:r>
            <a:r>
              <a:rPr lang="en-US" sz="2800"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metformin</a:t>
            </a:r>
            <a:r>
              <a:rPr lang="en-US" sz="28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and do not necessarily  require discontinuation of the drug. More severe clinical manifestations include confusion, depression, hypothermia, respiratory insufficiency, and hypotension. </a:t>
            </a:r>
            <a:endParaRPr lang="ar-IQ" sz="2800"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00108"/>
            <a:ext cx="8472518" cy="5126055"/>
          </a:xfrm>
        </p:spPr>
        <p:txBody>
          <a:bodyPr>
            <a:norm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Aggressive airway management and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vasopressor</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therapy may be required. </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Intravenous  sodium bicarbonate in critically ill patients with metabolic acidosis with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hyperlactatemia</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also used. </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14290"/>
            <a:ext cx="8715436" cy="6643710"/>
          </a:xfrm>
        </p:spPr>
        <p:txBody>
          <a:bodyPr>
            <a:normAutofit lnSpcReduction="10000"/>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Diabetes mellitus</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Is a chronic metabolic disorder characterized   by </a:t>
            </a:r>
            <a:r>
              <a:rPr lang="en-US" b="1"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a high blood glucose conc.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(fasting plasma glucose &gt; 7.0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mmol</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/l, or plasma glucose &gt; 11.1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mmol</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/l   2 hours  after a meal) caused by </a:t>
            </a:r>
            <a:r>
              <a:rPr lang="en-US" b="1"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insulin deficiency, </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often combined with </a:t>
            </a:r>
            <a:r>
              <a:rPr lang="en-US" b="1"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insulin resistance.</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In DM, the body fails to maintain normal blood glucose conc. The two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glycemic</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complications of DM and its therapy are hyperglycemia and hypoglycemia.</a:t>
            </a:r>
            <a:endParaRPr lang="ar-IQ"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algn="l" rtl="0">
              <a:buNone/>
            </a:pPr>
            <a:endParaRPr lang="en-US" b="1" dirty="0" smtClean="0">
              <a:solidFill>
                <a:srgbClr val="00B050"/>
              </a:solidFill>
              <a:latin typeface="Tahoma" pitchFamily="34" charset="0"/>
              <a:ea typeface="Tahoma" pitchFamily="34" charset="0"/>
              <a:cs typeface="Tahoma" pitchFamily="34" charset="0"/>
            </a:endParaRPr>
          </a:p>
          <a:p>
            <a:pPr>
              <a:buFont typeface="Wingdings" pitchFamily="2" charset="2"/>
              <a:buNone/>
            </a:pPr>
            <a:r>
              <a:rPr lang="ar-IQ" b="1" dirty="0" smtClean="0">
                <a:latin typeface="Tahoma" pitchFamily="34" charset="0"/>
                <a:ea typeface="Tahoma" pitchFamily="34" charset="0"/>
                <a:cs typeface="Tahoma" pitchFamily="34" charset="0"/>
              </a:rPr>
              <a:t> </a:t>
            </a:r>
            <a:endParaRPr lang="en-US" b="1" dirty="0" smtClean="0">
              <a:latin typeface="Tahoma" pitchFamily="34" charset="0"/>
              <a:ea typeface="Tahoma" pitchFamily="34" charset="0"/>
              <a:cs typeface="Tahoma" pitchFamily="34" charset="0"/>
            </a:endParaRPr>
          </a:p>
          <a:p>
            <a:pPr algn="l" rtl="0"/>
            <a:endParaRPr lang="ar-IQ"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85728"/>
            <a:ext cx="8229600" cy="6286544"/>
          </a:xfrm>
        </p:spPr>
        <p:txBody>
          <a:bodyPr>
            <a:noAutofit/>
          </a:bodyPr>
          <a:lstStyle/>
          <a:p>
            <a:pPr algn="l" rtl="0"/>
            <a:r>
              <a:rPr lang="en-US" altLang="zh-TW" sz="28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Types of diabetes mellitus</a:t>
            </a:r>
          </a:p>
          <a:p>
            <a:pPr lvl="1" algn="l" rtl="0">
              <a:defRPr/>
            </a:pPr>
            <a:r>
              <a:rPr lang="en-US" altLang="zh-TW" b="1" dirty="0" smtClean="0">
                <a:solidFill>
                  <a:srgbClr val="FFC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Type 1</a:t>
            </a:r>
            <a:r>
              <a:rPr lang="en-US" altLang="zh-TW"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Insulin-dependent diabetes mellitus (IDDM)</a:t>
            </a:r>
          </a:p>
          <a:p>
            <a:pPr lvl="2" algn="l" rtl="0">
              <a:defRPr/>
            </a:pPr>
            <a:r>
              <a:rPr lang="en-US" altLang="zh-TW" sz="28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Destruction of pancreatic beta cells</a:t>
            </a:r>
          </a:p>
          <a:p>
            <a:pPr lvl="2" algn="l" rtl="0">
              <a:defRPr/>
            </a:pPr>
            <a:r>
              <a:rPr lang="en-US" altLang="zh-TW" sz="28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Is the result of an autoimmune process</a:t>
            </a:r>
          </a:p>
          <a:p>
            <a:pPr lvl="1" algn="l" rtl="0">
              <a:defRPr/>
            </a:pPr>
            <a:r>
              <a:rPr lang="en-US" altLang="zh-TW" b="1" dirty="0" smtClean="0">
                <a:solidFill>
                  <a:srgbClr val="FFC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Type 2</a:t>
            </a:r>
            <a:r>
              <a:rPr lang="en-US" altLang="zh-TW"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Non-insulin dependent diabetes mellitus (NIDDM)</a:t>
            </a:r>
          </a:p>
          <a:p>
            <a:pPr lvl="2" algn="l" rtl="0">
              <a:defRPr/>
            </a:pPr>
            <a:r>
              <a:rPr lang="en-US" altLang="zh-TW" sz="28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Results from a combination of insulin resistance and altered insulin secretion</a:t>
            </a:r>
          </a:p>
          <a:p>
            <a:pPr lvl="1" algn="l" rtl="0">
              <a:defRPr/>
            </a:pPr>
            <a:r>
              <a:rPr lang="en-US" altLang="zh-TW" b="1" dirty="0" smtClean="0">
                <a:solidFill>
                  <a:srgbClr val="FFC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Gestational diabetes</a:t>
            </a:r>
          </a:p>
          <a:p>
            <a:pPr lvl="2" algn="l" rtl="0">
              <a:defRPr/>
            </a:pPr>
            <a:r>
              <a:rPr lang="en-US" sz="28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Glucose intolerance during pregnancy</a:t>
            </a:r>
            <a:endParaRPr lang="ar-IQ" sz="2800"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214290"/>
            <a:ext cx="8643998" cy="6357982"/>
          </a:xfrm>
        </p:spPr>
        <p:txBody>
          <a:bodyPr>
            <a:norm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Medications used for treatment of</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DM include:</a:t>
            </a:r>
          </a:p>
          <a:p>
            <a:pPr algn="l" rtl="0">
              <a:buBlip>
                <a:blip r:embed="rId2"/>
              </a:buBlip>
            </a:pPr>
            <a:r>
              <a:rPr lang="en-US"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Insulin</a:t>
            </a:r>
          </a:p>
          <a:p>
            <a:pPr algn="l" rtl="0">
              <a:buBlip>
                <a:blip r:embed="rId2"/>
              </a:buBlip>
            </a:pPr>
            <a:r>
              <a:rPr lang="en-US"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oral agents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p>
          <a:p>
            <a:pPr lvl="1" algn="l" rtl="0">
              <a:buFont typeface="Wingdings" pitchFamily="2" charset="2"/>
              <a:buChar char="ü"/>
            </a:pPr>
            <a:r>
              <a:rPr lang="en-US" b="1" dirty="0" err="1"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Sulfonylureas</a:t>
            </a:r>
            <a:endParaRPr lang="en-US" b="1"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lvl="1" algn="l" rtl="0">
              <a:buFont typeface="Wingdings" pitchFamily="2" charset="2"/>
              <a:buChar char="ü"/>
            </a:pPr>
            <a:r>
              <a:rPr lang="en-US" b="1"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b="1" dirty="0" err="1"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biguanides</a:t>
            </a:r>
            <a:endParaRPr lang="en-US" b="1"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lvl="1" algn="l" rtl="0">
              <a:buFont typeface="Wingdings" pitchFamily="2" charset="2"/>
              <a:buChar char="ü"/>
            </a:pPr>
            <a:r>
              <a:rPr lang="en-US" b="1"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α-</a:t>
            </a:r>
            <a:r>
              <a:rPr lang="en-US" b="1" dirty="0" err="1"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glucosidase</a:t>
            </a:r>
            <a:r>
              <a:rPr lang="en-US" b="1"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 inhibitors</a:t>
            </a:r>
          </a:p>
          <a:p>
            <a:pPr lvl="1" algn="l" rtl="0">
              <a:buFont typeface="Wingdings" pitchFamily="2" charset="2"/>
              <a:buChar char="ü"/>
            </a:pPr>
            <a:r>
              <a:rPr lang="en-US" b="1" dirty="0" err="1"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Thiazolidinediones</a:t>
            </a:r>
            <a:endParaRPr lang="en-US" b="1"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lvl="1" algn="l" rtl="0">
              <a:buFont typeface="Wingdings" pitchFamily="2" charset="2"/>
              <a:buChar char="ü"/>
            </a:pPr>
            <a:r>
              <a:rPr lang="en-US" b="1" dirty="0" err="1"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Meglitinides</a:t>
            </a:r>
            <a:endParaRPr lang="en-US" b="1"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lvl="1" algn="l" rtl="0">
              <a:buNone/>
            </a:pPr>
            <a:endParaRPr lang="ar-IQ" b="1" dirty="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Line 2"/>
          <p:cNvSpPr>
            <a:spLocks noChangeShapeType="1"/>
          </p:cNvSpPr>
          <p:nvPr/>
        </p:nvSpPr>
        <p:spPr bwMode="auto">
          <a:xfrm>
            <a:off x="785786" y="857232"/>
            <a:ext cx="7315200" cy="0"/>
          </a:xfrm>
          <a:prstGeom prst="line">
            <a:avLst/>
          </a:prstGeom>
          <a:noFill/>
          <a:ln w="38100">
            <a:solidFill>
              <a:srgbClr val="D50312"/>
            </a:solidFill>
            <a:round/>
            <a:headEnd/>
            <a:tailEnd/>
          </a:ln>
        </p:spPr>
        <p:txBody>
          <a:bodyPr wrap="none" anchor="ctr"/>
          <a:lstStyle/>
          <a:p>
            <a:endParaRPr lang="ar-IQ"/>
          </a:p>
        </p:txBody>
      </p:sp>
      <p:sp>
        <p:nvSpPr>
          <p:cNvPr id="771075" name="Rectangle 3"/>
          <p:cNvSpPr>
            <a:spLocks noGrp="1" noChangeArrowheads="1"/>
          </p:cNvSpPr>
          <p:nvPr>
            <p:ph type="title"/>
          </p:nvPr>
        </p:nvSpPr>
        <p:spPr>
          <a:xfrm>
            <a:off x="500063" y="214313"/>
            <a:ext cx="7772400" cy="714357"/>
          </a:xfrm>
        </p:spPr>
        <p:txBody>
          <a:bodyPr>
            <a:normAutofit fontScale="90000"/>
          </a:bodyPr>
          <a:lstStyle/>
          <a:p>
            <a:pPr>
              <a:defRPr/>
            </a:pPr>
            <a:r>
              <a:rPr lang="en-US" sz="4000" b="1" dirty="0">
                <a:ea typeface="+mj-ea"/>
              </a:rPr>
              <a:t>Major </a:t>
            </a:r>
            <a:r>
              <a:rPr lang="en-US" sz="4000" b="1" dirty="0" smtClean="0">
                <a:ea typeface="+mj-ea"/>
              </a:rPr>
              <a:t>classes </a:t>
            </a:r>
            <a:r>
              <a:rPr lang="en-US" sz="4000" b="1" dirty="0">
                <a:ea typeface="+mj-ea"/>
              </a:rPr>
              <a:t>of </a:t>
            </a:r>
            <a:r>
              <a:rPr lang="en-US" sz="4000" b="1" dirty="0" smtClean="0">
                <a:ea typeface="+mj-ea"/>
              </a:rPr>
              <a:t>oral </a:t>
            </a:r>
            <a:r>
              <a:rPr lang="en-US" sz="4000" b="1" dirty="0" err="1" smtClean="0">
                <a:ea typeface="+mj-ea"/>
              </a:rPr>
              <a:t>antidiabetic</a:t>
            </a:r>
            <a:r>
              <a:rPr lang="en-US" sz="4000" b="1" dirty="0" smtClean="0">
                <a:ea typeface="+mj-ea"/>
              </a:rPr>
              <a:t> drugs</a:t>
            </a:r>
            <a:endParaRPr lang="en-US" sz="4000" b="1" dirty="0">
              <a:ea typeface="+mj-ea"/>
            </a:endParaRPr>
          </a:p>
        </p:txBody>
      </p:sp>
      <p:sp>
        <p:nvSpPr>
          <p:cNvPr id="771076" name="Rectangle 4"/>
          <p:cNvSpPr>
            <a:spLocks noGrp="1" noChangeArrowheads="1"/>
          </p:cNvSpPr>
          <p:nvPr>
            <p:ph type="body" sz="half" idx="1"/>
          </p:nvPr>
        </p:nvSpPr>
        <p:spPr>
          <a:xfrm>
            <a:off x="214282" y="1000108"/>
            <a:ext cx="4281518" cy="5715040"/>
          </a:xfrm>
        </p:spPr>
        <p:txBody>
          <a:bodyPr>
            <a:normAutofit fontScale="85000" lnSpcReduction="20000"/>
          </a:bodyPr>
          <a:lstStyle/>
          <a:p>
            <a:pPr algn="l" rtl="0">
              <a:lnSpc>
                <a:spcPct val="90000"/>
              </a:lnSpc>
              <a:buFont typeface="Wingdings" pitchFamily="2" charset="2"/>
              <a:buNone/>
              <a:defRPr/>
            </a:pPr>
            <a:r>
              <a:rPr lang="en-US" sz="2600" b="1" dirty="0">
                <a:latin typeface="Tahoma" pitchFamily="34" charset="0"/>
                <a:ea typeface="Tahoma" pitchFamily="34" charset="0"/>
                <a:cs typeface="Tahoma" pitchFamily="34" charset="0"/>
              </a:rPr>
              <a:t>1. Drugs that sensitize   the body to insulin and/or control hepatic glucose production</a:t>
            </a:r>
          </a:p>
          <a:p>
            <a:pPr algn="l" rtl="0">
              <a:lnSpc>
                <a:spcPct val="90000"/>
              </a:lnSpc>
              <a:buFont typeface="Wingdings" pitchFamily="2" charset="2"/>
              <a:buNone/>
              <a:defRPr/>
            </a:pPr>
            <a:endParaRPr lang="en-US" sz="2600" b="1" dirty="0">
              <a:latin typeface="Tahoma" pitchFamily="34" charset="0"/>
              <a:ea typeface="Tahoma" pitchFamily="34" charset="0"/>
              <a:cs typeface="Tahoma" pitchFamily="34" charset="0"/>
            </a:endParaRPr>
          </a:p>
          <a:p>
            <a:pPr algn="l" rtl="0">
              <a:lnSpc>
                <a:spcPct val="90000"/>
              </a:lnSpc>
              <a:buFont typeface="Wingdings" pitchFamily="2" charset="2"/>
              <a:buNone/>
              <a:defRPr/>
            </a:pPr>
            <a:endParaRPr lang="en-US" sz="2600" b="1" dirty="0" smtClean="0">
              <a:latin typeface="Tahoma" pitchFamily="34" charset="0"/>
              <a:ea typeface="Tahoma" pitchFamily="34" charset="0"/>
              <a:cs typeface="Tahoma" pitchFamily="34" charset="0"/>
            </a:endParaRPr>
          </a:p>
          <a:p>
            <a:pPr algn="l" rtl="0">
              <a:lnSpc>
                <a:spcPct val="90000"/>
              </a:lnSpc>
              <a:buFont typeface="Wingdings" pitchFamily="2" charset="2"/>
              <a:buNone/>
              <a:defRPr/>
            </a:pPr>
            <a:endParaRPr lang="en-US" sz="2600" b="1" dirty="0" smtClean="0">
              <a:latin typeface="Tahoma" pitchFamily="34" charset="0"/>
              <a:ea typeface="Tahoma" pitchFamily="34" charset="0"/>
              <a:cs typeface="Tahoma" pitchFamily="34" charset="0"/>
            </a:endParaRPr>
          </a:p>
          <a:p>
            <a:pPr algn="l" rtl="0">
              <a:lnSpc>
                <a:spcPct val="90000"/>
              </a:lnSpc>
              <a:buFont typeface="Wingdings" pitchFamily="2" charset="2"/>
              <a:buNone/>
              <a:defRPr/>
            </a:pPr>
            <a:endParaRPr lang="en-US" sz="2600" b="1" dirty="0" smtClean="0">
              <a:latin typeface="Tahoma" pitchFamily="34" charset="0"/>
              <a:ea typeface="Tahoma" pitchFamily="34" charset="0"/>
              <a:cs typeface="Tahoma" pitchFamily="34" charset="0"/>
            </a:endParaRPr>
          </a:p>
          <a:p>
            <a:pPr algn="l" rtl="0">
              <a:lnSpc>
                <a:spcPct val="90000"/>
              </a:lnSpc>
              <a:buFont typeface="Wingdings" pitchFamily="2" charset="2"/>
              <a:buNone/>
              <a:defRPr/>
            </a:pPr>
            <a:r>
              <a:rPr lang="en-US" sz="2600" b="1" dirty="0" smtClean="0">
                <a:latin typeface="Tahoma" pitchFamily="34" charset="0"/>
                <a:ea typeface="Tahoma" pitchFamily="34" charset="0"/>
                <a:cs typeface="Tahoma" pitchFamily="34" charset="0"/>
              </a:rPr>
              <a:t>2</a:t>
            </a:r>
            <a:r>
              <a:rPr lang="en-US" sz="2600" b="1" dirty="0">
                <a:latin typeface="Tahoma" pitchFamily="34" charset="0"/>
                <a:ea typeface="Tahoma" pitchFamily="34" charset="0"/>
                <a:cs typeface="Tahoma" pitchFamily="34" charset="0"/>
              </a:rPr>
              <a:t>. Drugs that stimulate the pancreas to make more </a:t>
            </a:r>
            <a:r>
              <a:rPr lang="en-US" sz="2600" b="1" dirty="0" smtClean="0">
                <a:latin typeface="Tahoma" pitchFamily="34" charset="0"/>
                <a:ea typeface="Tahoma" pitchFamily="34" charset="0"/>
                <a:cs typeface="Tahoma" pitchFamily="34" charset="0"/>
              </a:rPr>
              <a:t>insulin( Insulin </a:t>
            </a:r>
            <a:r>
              <a:rPr lang="en-US" sz="2600" b="1" dirty="0" err="1" smtClean="0">
                <a:latin typeface="Tahoma" pitchFamily="34" charset="0"/>
                <a:ea typeface="Tahoma" pitchFamily="34" charset="0"/>
                <a:cs typeface="Tahoma" pitchFamily="34" charset="0"/>
              </a:rPr>
              <a:t>secretagogues</a:t>
            </a:r>
            <a:r>
              <a:rPr lang="en-US" sz="2600" b="1" dirty="0" smtClean="0">
                <a:latin typeface="Tahoma" pitchFamily="34" charset="0"/>
                <a:ea typeface="Tahoma" pitchFamily="34" charset="0"/>
                <a:cs typeface="Tahoma" pitchFamily="34" charset="0"/>
              </a:rPr>
              <a:t>) </a:t>
            </a:r>
            <a:endParaRPr lang="en-US" sz="2600" b="1" dirty="0">
              <a:latin typeface="Tahoma" pitchFamily="34" charset="0"/>
              <a:ea typeface="Tahoma" pitchFamily="34" charset="0"/>
              <a:cs typeface="Tahoma" pitchFamily="34" charset="0"/>
            </a:endParaRPr>
          </a:p>
          <a:p>
            <a:pPr algn="l" rtl="0">
              <a:lnSpc>
                <a:spcPct val="90000"/>
              </a:lnSpc>
              <a:buFont typeface="Wingdings" pitchFamily="2" charset="2"/>
              <a:buNone/>
              <a:defRPr/>
            </a:pPr>
            <a:endParaRPr lang="en-US" sz="2600" b="1" dirty="0" smtClean="0">
              <a:latin typeface="Tahoma" pitchFamily="34" charset="0"/>
              <a:ea typeface="Tahoma" pitchFamily="34" charset="0"/>
              <a:cs typeface="Tahoma" pitchFamily="34" charset="0"/>
            </a:endParaRPr>
          </a:p>
          <a:p>
            <a:pPr algn="l" rtl="0">
              <a:lnSpc>
                <a:spcPct val="90000"/>
              </a:lnSpc>
              <a:buFont typeface="Wingdings" pitchFamily="2" charset="2"/>
              <a:buNone/>
              <a:defRPr/>
            </a:pPr>
            <a:endParaRPr lang="en-US" sz="2600" b="1" dirty="0" smtClean="0">
              <a:latin typeface="Tahoma" pitchFamily="34" charset="0"/>
              <a:ea typeface="Tahoma" pitchFamily="34" charset="0"/>
              <a:cs typeface="Tahoma" pitchFamily="34" charset="0"/>
            </a:endParaRPr>
          </a:p>
          <a:p>
            <a:pPr algn="l" rtl="0">
              <a:lnSpc>
                <a:spcPct val="90000"/>
              </a:lnSpc>
              <a:buFont typeface="Wingdings" pitchFamily="2" charset="2"/>
              <a:buNone/>
              <a:defRPr/>
            </a:pPr>
            <a:endParaRPr lang="en-US" sz="2600" b="1" dirty="0" smtClean="0">
              <a:latin typeface="Tahoma" pitchFamily="34" charset="0"/>
              <a:ea typeface="Tahoma" pitchFamily="34" charset="0"/>
              <a:cs typeface="Tahoma" pitchFamily="34" charset="0"/>
            </a:endParaRPr>
          </a:p>
          <a:p>
            <a:pPr algn="l" rtl="0">
              <a:lnSpc>
                <a:spcPct val="90000"/>
              </a:lnSpc>
              <a:buFont typeface="Wingdings" pitchFamily="2" charset="2"/>
              <a:buNone/>
              <a:defRPr/>
            </a:pPr>
            <a:endParaRPr lang="en-US" sz="2600" b="1" dirty="0">
              <a:latin typeface="Tahoma" pitchFamily="34" charset="0"/>
              <a:ea typeface="Tahoma" pitchFamily="34" charset="0"/>
              <a:cs typeface="Tahoma" pitchFamily="34" charset="0"/>
            </a:endParaRPr>
          </a:p>
          <a:p>
            <a:pPr algn="l" rtl="0">
              <a:lnSpc>
                <a:spcPct val="90000"/>
              </a:lnSpc>
              <a:buFont typeface="Wingdings" pitchFamily="2" charset="2"/>
              <a:buNone/>
              <a:defRPr/>
            </a:pPr>
            <a:r>
              <a:rPr lang="en-US" sz="2600" b="1" dirty="0">
                <a:latin typeface="Tahoma" pitchFamily="34" charset="0"/>
                <a:ea typeface="Tahoma" pitchFamily="34" charset="0"/>
                <a:cs typeface="Tahoma" pitchFamily="34" charset="0"/>
              </a:rPr>
              <a:t>3. Drugs that slow the</a:t>
            </a:r>
          </a:p>
          <a:p>
            <a:pPr algn="l" rtl="0">
              <a:lnSpc>
                <a:spcPct val="90000"/>
              </a:lnSpc>
              <a:buFont typeface="Wingdings" pitchFamily="2" charset="2"/>
              <a:buNone/>
              <a:defRPr/>
            </a:pPr>
            <a:r>
              <a:rPr lang="en-US" sz="2600" b="1" dirty="0">
                <a:latin typeface="Tahoma" pitchFamily="34" charset="0"/>
                <a:ea typeface="Tahoma" pitchFamily="34" charset="0"/>
                <a:cs typeface="Tahoma" pitchFamily="34" charset="0"/>
              </a:rPr>
              <a:t>    absorption of starches</a:t>
            </a:r>
          </a:p>
          <a:p>
            <a:pPr>
              <a:lnSpc>
                <a:spcPct val="90000"/>
              </a:lnSpc>
              <a:buFont typeface="Wingdings" pitchFamily="2" charset="2"/>
              <a:buNone/>
              <a:defRPr/>
            </a:pPr>
            <a:endParaRPr lang="en-US" sz="2600" dirty="0">
              <a:ea typeface="+mn-ea"/>
            </a:endParaRPr>
          </a:p>
          <a:p>
            <a:pPr lvl="1">
              <a:lnSpc>
                <a:spcPct val="90000"/>
              </a:lnSpc>
              <a:buFontTx/>
              <a:buNone/>
              <a:defRPr/>
            </a:pPr>
            <a:r>
              <a:rPr lang="en-US" sz="2600" dirty="0">
                <a:ea typeface="+mn-ea"/>
              </a:rPr>
              <a:t> </a:t>
            </a:r>
          </a:p>
        </p:txBody>
      </p:sp>
      <p:sp>
        <p:nvSpPr>
          <p:cNvPr id="771077" name="Text Box 5"/>
          <p:cNvSpPr txBox="1">
            <a:spLocks noGrp="1" noChangeArrowheads="1"/>
          </p:cNvSpPr>
          <p:nvPr>
            <p:ph type="body" sz="half" idx="2"/>
          </p:nvPr>
        </p:nvSpPr>
        <p:spPr>
          <a:xfrm>
            <a:off x="5410200" y="928670"/>
            <a:ext cx="3733800" cy="5500705"/>
          </a:xfrm>
        </p:spPr>
        <p:txBody>
          <a:bodyPr/>
          <a:lstStyle/>
          <a:p>
            <a:pPr lvl="1">
              <a:lnSpc>
                <a:spcPct val="90000"/>
              </a:lnSpc>
              <a:buFont typeface="Wingdings" pitchFamily="2" charset="2"/>
              <a:buNone/>
              <a:defRPr/>
            </a:pPr>
            <a:r>
              <a:rPr lang="en-US" sz="2600" b="1" dirty="0" err="1" smtClean="0">
                <a:ea typeface="+mn-ea"/>
              </a:rPr>
              <a:t>Biguanides</a:t>
            </a:r>
            <a:endParaRPr lang="en-US" sz="2600" b="1" dirty="0" smtClean="0">
              <a:ea typeface="+mn-ea"/>
            </a:endParaRPr>
          </a:p>
          <a:p>
            <a:pPr lvl="1">
              <a:lnSpc>
                <a:spcPct val="90000"/>
              </a:lnSpc>
              <a:buFontTx/>
              <a:buNone/>
              <a:defRPr/>
            </a:pPr>
            <a:r>
              <a:rPr lang="en-US" sz="2600" b="1" dirty="0" err="1" smtClean="0">
                <a:ea typeface="+mn-ea"/>
              </a:rPr>
              <a:t>Thiazolidinediones</a:t>
            </a:r>
            <a:endParaRPr lang="en-US" sz="2600" b="1" dirty="0">
              <a:ea typeface="+mn-ea"/>
            </a:endParaRPr>
          </a:p>
          <a:p>
            <a:pPr lvl="1">
              <a:lnSpc>
                <a:spcPct val="90000"/>
              </a:lnSpc>
              <a:defRPr/>
            </a:pPr>
            <a:endParaRPr lang="en-US" sz="2600" b="1" dirty="0">
              <a:ea typeface="+mn-ea"/>
            </a:endParaRPr>
          </a:p>
          <a:p>
            <a:pPr lvl="1">
              <a:lnSpc>
                <a:spcPct val="90000"/>
              </a:lnSpc>
              <a:buFontTx/>
              <a:buNone/>
              <a:defRPr/>
            </a:pPr>
            <a:endParaRPr lang="ar-IQ" sz="2600" b="1" dirty="0" smtClean="0">
              <a:ea typeface="+mn-ea"/>
            </a:endParaRPr>
          </a:p>
          <a:p>
            <a:pPr lvl="1">
              <a:lnSpc>
                <a:spcPct val="90000"/>
              </a:lnSpc>
              <a:buFontTx/>
              <a:buNone/>
              <a:defRPr/>
            </a:pPr>
            <a:endParaRPr lang="en-US" sz="2600" b="1" dirty="0" smtClean="0">
              <a:ea typeface="+mn-ea"/>
            </a:endParaRPr>
          </a:p>
          <a:p>
            <a:pPr lvl="1">
              <a:lnSpc>
                <a:spcPct val="90000"/>
              </a:lnSpc>
              <a:buFontTx/>
              <a:buNone/>
              <a:defRPr/>
            </a:pPr>
            <a:endParaRPr lang="en-US" sz="2600" b="1" dirty="0">
              <a:ea typeface="+mn-ea"/>
            </a:endParaRPr>
          </a:p>
          <a:p>
            <a:pPr lvl="1">
              <a:lnSpc>
                <a:spcPct val="90000"/>
              </a:lnSpc>
              <a:buFontTx/>
              <a:buNone/>
              <a:defRPr/>
            </a:pPr>
            <a:r>
              <a:rPr lang="en-US" sz="2600" b="1" dirty="0" err="1" smtClean="0">
                <a:ea typeface="+mn-ea"/>
              </a:rPr>
              <a:t>Sulfonylureas</a:t>
            </a:r>
            <a:endParaRPr lang="en-US" sz="2600" b="1" dirty="0">
              <a:ea typeface="+mn-ea"/>
            </a:endParaRPr>
          </a:p>
          <a:p>
            <a:pPr lvl="1">
              <a:lnSpc>
                <a:spcPct val="90000"/>
              </a:lnSpc>
              <a:buFontTx/>
              <a:buNone/>
              <a:defRPr/>
            </a:pPr>
            <a:r>
              <a:rPr lang="en-US" sz="2600" b="1" dirty="0" err="1">
                <a:ea typeface="+mn-ea"/>
              </a:rPr>
              <a:t>Meglitinides</a:t>
            </a:r>
            <a:endParaRPr lang="en-US" sz="2600" b="1" dirty="0">
              <a:ea typeface="+mn-ea"/>
            </a:endParaRPr>
          </a:p>
          <a:p>
            <a:pPr lvl="1">
              <a:lnSpc>
                <a:spcPct val="90000"/>
              </a:lnSpc>
              <a:buFontTx/>
              <a:buNone/>
              <a:defRPr/>
            </a:pPr>
            <a:endParaRPr lang="en-US" sz="2600" b="1" dirty="0">
              <a:ea typeface="+mn-ea"/>
            </a:endParaRPr>
          </a:p>
          <a:p>
            <a:pPr lvl="1">
              <a:lnSpc>
                <a:spcPct val="90000"/>
              </a:lnSpc>
              <a:buFontTx/>
              <a:buNone/>
              <a:defRPr/>
            </a:pPr>
            <a:endParaRPr lang="en-US" sz="2600" b="1" dirty="0">
              <a:ea typeface="+mn-ea"/>
            </a:endParaRPr>
          </a:p>
          <a:p>
            <a:pPr lvl="1">
              <a:lnSpc>
                <a:spcPct val="90000"/>
              </a:lnSpc>
              <a:buFontTx/>
              <a:buNone/>
              <a:defRPr/>
            </a:pPr>
            <a:r>
              <a:rPr lang="en-US" sz="2600" b="1" dirty="0">
                <a:ea typeface="+mn-ea"/>
              </a:rPr>
              <a:t>Alpha-</a:t>
            </a:r>
            <a:r>
              <a:rPr lang="en-US" sz="2600" b="1" dirty="0" err="1">
                <a:ea typeface="+mn-ea"/>
              </a:rPr>
              <a:t>glucosidase</a:t>
            </a:r>
            <a:r>
              <a:rPr lang="en-US" sz="2600" b="1" dirty="0">
                <a:ea typeface="+mn-ea"/>
              </a:rPr>
              <a:t> inhibitors</a:t>
            </a:r>
          </a:p>
          <a:p>
            <a:pPr>
              <a:lnSpc>
                <a:spcPct val="90000"/>
              </a:lnSpc>
              <a:spcBef>
                <a:spcPct val="50000"/>
              </a:spcBef>
              <a:buFont typeface="Wingdings" pitchFamily="2" charset="2"/>
              <a:buNone/>
              <a:defRPr/>
            </a:pPr>
            <a:endParaRPr lang="en-US" sz="2600" dirty="0">
              <a:ea typeface="+mn-ea"/>
            </a:endParaRPr>
          </a:p>
        </p:txBody>
      </p:sp>
      <p:sp>
        <p:nvSpPr>
          <p:cNvPr id="37894" name="AutoShape 6"/>
          <p:cNvSpPr>
            <a:spLocks noChangeArrowheads="1"/>
          </p:cNvSpPr>
          <p:nvPr/>
        </p:nvSpPr>
        <p:spPr bwMode="auto">
          <a:xfrm>
            <a:off x="4643438" y="1428736"/>
            <a:ext cx="685800" cy="533400"/>
          </a:xfrm>
          <a:prstGeom prst="rightArrow">
            <a:avLst>
              <a:gd name="adj1" fmla="val 50000"/>
              <a:gd name="adj2" fmla="val 32143"/>
            </a:avLst>
          </a:prstGeom>
          <a:gradFill rotWithShape="0">
            <a:gsLst>
              <a:gs pos="0">
                <a:srgbClr val="762F00"/>
              </a:gs>
              <a:gs pos="100000">
                <a:srgbClr val="FF6600"/>
              </a:gs>
            </a:gsLst>
            <a:lin ang="0" scaled="1"/>
          </a:gradFill>
          <a:ln w="9525">
            <a:noFill/>
            <a:miter lim="800000"/>
            <a:headEnd/>
            <a:tailEnd/>
          </a:ln>
        </p:spPr>
        <p:txBody>
          <a:bodyPr wrap="none" anchor="ctr"/>
          <a:lstStyle/>
          <a:p>
            <a:endParaRPr lang="ar-IQ"/>
          </a:p>
        </p:txBody>
      </p:sp>
      <p:sp>
        <p:nvSpPr>
          <p:cNvPr id="37895" name="AutoShape 7"/>
          <p:cNvSpPr>
            <a:spLocks noChangeArrowheads="1"/>
          </p:cNvSpPr>
          <p:nvPr/>
        </p:nvSpPr>
        <p:spPr bwMode="auto">
          <a:xfrm>
            <a:off x="4648200" y="3733800"/>
            <a:ext cx="685800" cy="533400"/>
          </a:xfrm>
          <a:prstGeom prst="rightArrow">
            <a:avLst>
              <a:gd name="adj1" fmla="val 50000"/>
              <a:gd name="adj2" fmla="val 32143"/>
            </a:avLst>
          </a:prstGeom>
          <a:gradFill rotWithShape="0">
            <a:gsLst>
              <a:gs pos="0">
                <a:srgbClr val="762F00"/>
              </a:gs>
              <a:gs pos="100000">
                <a:srgbClr val="FF6600"/>
              </a:gs>
            </a:gsLst>
            <a:lin ang="0" scaled="1"/>
          </a:gradFill>
          <a:ln w="9525">
            <a:noFill/>
            <a:miter lim="800000"/>
            <a:headEnd/>
            <a:tailEnd/>
          </a:ln>
        </p:spPr>
        <p:txBody>
          <a:bodyPr wrap="none" anchor="ctr"/>
          <a:lstStyle/>
          <a:p>
            <a:endParaRPr lang="ar-IQ"/>
          </a:p>
        </p:txBody>
      </p:sp>
      <p:sp>
        <p:nvSpPr>
          <p:cNvPr id="37896" name="AutoShape 8"/>
          <p:cNvSpPr>
            <a:spLocks noChangeArrowheads="1"/>
          </p:cNvSpPr>
          <p:nvPr/>
        </p:nvSpPr>
        <p:spPr bwMode="auto">
          <a:xfrm>
            <a:off x="4648200" y="5334000"/>
            <a:ext cx="685800" cy="533400"/>
          </a:xfrm>
          <a:prstGeom prst="rightArrow">
            <a:avLst>
              <a:gd name="adj1" fmla="val 50000"/>
              <a:gd name="adj2" fmla="val 32143"/>
            </a:avLst>
          </a:prstGeom>
          <a:gradFill rotWithShape="0">
            <a:gsLst>
              <a:gs pos="0">
                <a:srgbClr val="762F00"/>
              </a:gs>
              <a:gs pos="100000">
                <a:srgbClr val="FF6600"/>
              </a:gs>
            </a:gsLst>
            <a:lin ang="0" scaled="1"/>
          </a:gradFill>
          <a:ln w="9525">
            <a:noFill/>
            <a:miter lim="800000"/>
            <a:headEnd/>
            <a:tailEnd/>
          </a:ln>
        </p:spPr>
        <p:txBody>
          <a:bodyPr wrap="none" anchor="ctr"/>
          <a:lstStyle/>
          <a:p>
            <a:endParaRPr lang="ar-IQ"/>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57166"/>
            <a:ext cx="8229600" cy="6143668"/>
          </a:xfrm>
        </p:spPr>
        <p:txBody>
          <a:bodyPr>
            <a:normAutofit/>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Insulin is synthesized in the β-islet cells of the pancreas.</a:t>
            </a:r>
          </a:p>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Insulin is </a:t>
            </a:r>
            <a:r>
              <a:rPr lang="en-US"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released</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from pancreatic B cells in response to a variety of stimuli</a:t>
            </a:r>
            <a:r>
              <a:rPr lang="en-US"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especially glucose.</a:t>
            </a:r>
          </a:p>
          <a:p>
            <a:pPr algn="l" rtl="0">
              <a:buNone/>
            </a:pPr>
            <a:endParaRPr lang="en-US" dirty="0" smtClean="0"/>
          </a:p>
          <a:p>
            <a:pPr algn="l" rtl="0">
              <a:buNone/>
            </a:pPr>
            <a:endParaRPr lang="ar-IQ"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00042"/>
            <a:ext cx="8229600" cy="5626121"/>
          </a:xfrm>
        </p:spPr>
        <p:txBody>
          <a:bodyPr/>
          <a:lstStyle/>
          <a:p>
            <a:pPr algn="l" rtl="0"/>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The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sulfonylureas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stimulate the β cells of the pancreas to release insulin; therefore, they are ineffective in type I DM resulting</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from islet cell destruction</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14290"/>
            <a:ext cx="8715436" cy="6429420"/>
          </a:xfrm>
        </p:spPr>
        <p:txBody>
          <a:bodyPr>
            <a:normAutofit fontScale="92500"/>
          </a:bodyPr>
          <a:lstStyle/>
          <a:p>
            <a:pPr algn="l" rtl="0"/>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Metformin</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is an oral compound approved for treatment of type II DM. Its glucose-stabilizing effect is caused by several mechanisms, the most important of which appears to involve inhibition</a:t>
            </a:r>
          </a:p>
          <a:p>
            <a:pPr algn="l" rtl="0">
              <a:buNone/>
            </a:pP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of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gluconeogenesis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and subsequent decreased hepatic glucose output. Enhanced peripheral glucose uptake also plays a significant role in maintaining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euglycemia</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b="1" dirty="0" err="1" smtClean="0">
                <a:effectLst>
                  <a:outerShdw blurRad="38100" dist="38100" dir="2700000" algn="tl">
                    <a:srgbClr val="000000">
                      <a:alpha val="43137"/>
                    </a:srgbClr>
                  </a:outerShdw>
                </a:effectLst>
                <a:latin typeface="Tahoma" pitchFamily="34" charset="0"/>
                <a:ea typeface="Tahoma" pitchFamily="34" charset="0"/>
                <a:cs typeface="Tahoma" pitchFamily="34" charset="0"/>
              </a:rPr>
              <a:t>Metformin’s</a:t>
            </a:r>
            <a:r>
              <a:rPr lang="en-US"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ability to lower blood glucose conc. also occurs as a result of decreased fatty acid oxidation and increased intestinal use of glucose.</a:t>
            </a:r>
            <a:endParaRPr lang="ar-IQ"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735</TotalTime>
  <Words>1425</Words>
  <Application>Microsoft Office PowerPoint</Application>
  <PresentationFormat>On-screen Show (4:3)</PresentationFormat>
  <Paragraphs>100</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سمة Office</vt:lpstr>
      <vt:lpstr>ANTIDIABETIC AND HYPOGLYCEMIC DRUGS</vt:lpstr>
      <vt:lpstr>Slide 2</vt:lpstr>
      <vt:lpstr>Slide 3</vt:lpstr>
      <vt:lpstr>Slide 4</vt:lpstr>
      <vt:lpstr>Slide 5</vt:lpstr>
      <vt:lpstr>Major classes of oral antidiabetic drugs</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ANTIDIABETICS AND HYPOGLYCEMICS</dc:title>
  <dc:creator>user</dc:creator>
  <cp:lastModifiedBy>Acer</cp:lastModifiedBy>
  <cp:revision>50</cp:revision>
  <dcterms:created xsi:type="dcterms:W3CDTF">2014-10-29T20:13:56Z</dcterms:created>
  <dcterms:modified xsi:type="dcterms:W3CDTF">2016-12-05T06:28:22Z</dcterms:modified>
</cp:coreProperties>
</file>