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8" r:id="rId3"/>
    <p:sldId id="257" r:id="rId4"/>
    <p:sldId id="258" r:id="rId5"/>
    <p:sldId id="259" r:id="rId6"/>
    <p:sldId id="260" r:id="rId7"/>
    <p:sldId id="264" r:id="rId8"/>
    <p:sldId id="265" r:id="rId9"/>
    <p:sldId id="266" r:id="rId10"/>
    <p:sldId id="268" r:id="rId11"/>
    <p:sldId id="262" r:id="rId12"/>
    <p:sldId id="263" r:id="rId13"/>
    <p:sldId id="270" r:id="rId14"/>
    <p:sldId id="273" r:id="rId15"/>
    <p:sldId id="291" r:id="rId16"/>
    <p:sldId id="275" r:id="rId17"/>
    <p:sldId id="276" r:id="rId18"/>
    <p:sldId id="277" r:id="rId19"/>
    <p:sldId id="279" r:id="rId20"/>
    <p:sldId id="285" r:id="rId21"/>
    <p:sldId id="287"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4E70FCB-00EE-4CC9-82E0-02CF529D5839}" type="datetimeFigureOut">
              <a:rPr lang="ar-IQ" smtClean="0"/>
              <a:pPr/>
              <a:t>25/12/1435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FDA54D-F375-4CCF-8B19-A07F9AAF4062}"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4E70FCB-00EE-4CC9-82E0-02CF529D5839}" type="datetimeFigureOut">
              <a:rPr lang="ar-IQ" smtClean="0"/>
              <a:pPr/>
              <a:t>25/12/1435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FDA54D-F375-4CCF-8B19-A07F9AAF406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4E70FCB-00EE-4CC9-82E0-02CF529D5839}" type="datetimeFigureOut">
              <a:rPr lang="ar-IQ" smtClean="0"/>
              <a:pPr/>
              <a:t>25/12/1435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FDA54D-F375-4CCF-8B19-A07F9AAF406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4E70FCB-00EE-4CC9-82E0-02CF529D5839}" type="datetimeFigureOut">
              <a:rPr lang="ar-IQ" smtClean="0"/>
              <a:pPr/>
              <a:t>25/12/1435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FDA54D-F375-4CCF-8B19-A07F9AAF406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4E70FCB-00EE-4CC9-82E0-02CF529D5839}" type="datetimeFigureOut">
              <a:rPr lang="ar-IQ" smtClean="0"/>
              <a:pPr/>
              <a:t>25/12/1435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FDA54D-F375-4CCF-8B19-A07F9AAF4062}"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4E70FCB-00EE-4CC9-82E0-02CF529D5839}" type="datetimeFigureOut">
              <a:rPr lang="ar-IQ" smtClean="0"/>
              <a:pPr/>
              <a:t>25/12/1435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FDA54D-F375-4CCF-8B19-A07F9AAF4062}"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4E70FCB-00EE-4CC9-82E0-02CF529D5839}" type="datetimeFigureOut">
              <a:rPr lang="ar-IQ" smtClean="0"/>
              <a:pPr/>
              <a:t>25/12/1435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2FDA54D-F375-4CCF-8B19-A07F9AAF4062}"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4E70FCB-00EE-4CC9-82E0-02CF529D5839}" type="datetimeFigureOut">
              <a:rPr lang="ar-IQ" smtClean="0"/>
              <a:pPr/>
              <a:t>25/12/1435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2FDA54D-F375-4CCF-8B19-A07F9AAF4062}"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4E70FCB-00EE-4CC9-82E0-02CF529D5839}" type="datetimeFigureOut">
              <a:rPr lang="ar-IQ" smtClean="0"/>
              <a:pPr/>
              <a:t>25/12/1435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2FDA54D-F375-4CCF-8B19-A07F9AAF406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4E70FCB-00EE-4CC9-82E0-02CF529D5839}" type="datetimeFigureOut">
              <a:rPr lang="ar-IQ" smtClean="0"/>
              <a:pPr/>
              <a:t>25/12/1435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FDA54D-F375-4CCF-8B19-A07F9AAF4062}"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4E70FCB-00EE-4CC9-82E0-02CF529D5839}" type="datetimeFigureOut">
              <a:rPr lang="ar-IQ" smtClean="0"/>
              <a:pPr/>
              <a:t>25/12/1435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FDA54D-F375-4CCF-8B19-A07F9AAF4062}"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4E70FCB-00EE-4CC9-82E0-02CF529D5839}" type="datetimeFigureOut">
              <a:rPr lang="ar-IQ" smtClean="0"/>
              <a:pPr/>
              <a:t>25/12/1435</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2FDA54D-F375-4CCF-8B19-A07F9AAF4062}"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8243918" cy="1470025"/>
          </a:xfrm>
        </p:spPr>
        <p:txBody>
          <a:bodyPr>
            <a:normAutofit fontScale="90000"/>
          </a:bodyPr>
          <a:lstStyle/>
          <a:p>
            <a:r>
              <a:rPr lang="en-US" sz="54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β-adrenergic antagonists </a:t>
            </a:r>
            <a:endParaRPr lang="ar-IQ" sz="5400"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71480"/>
            <a:ext cx="8229600" cy="5554683"/>
          </a:xfrm>
        </p:spPr>
        <p:txBody>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Their β 1 -adrenergic selectivity, however, is incomplete, and adverse reactions secondary to β 2 -adrenergic antagonism may occur with therapeutic dosage as well as in overdose.</a:t>
            </a:r>
            <a:endParaRPr lang="ar-IQ"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In overdose,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cardioselectivity</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is largely lost, and deaths attributable to the β 1 -adrenergic selective agents have been reported</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142852"/>
            <a:ext cx="8858312" cy="6500858"/>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β-adrenergic antagonists with membrane stabilizing effects which inhibit fast sodium channels have no significant membrane stabilization with therapeutic use of β-adrenergic antagonists, but this property contributes to toxicity in overdose.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Propranolol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possesses the most membrane-stabilizing activity of this class, and its poisoning is characterized by coma, seizures, hypotension,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bradycardia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impaired AV conduction, and prolonged QRS interval. </a:t>
            </a:r>
          </a:p>
          <a:p>
            <a:pPr algn="l" rtl="0"/>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14290"/>
            <a:ext cx="8229600" cy="5911873"/>
          </a:xfrm>
        </p:spPr>
        <p:txBody>
          <a:bodyPr>
            <a:normAutofit lnSpcReduction="10000"/>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β-adrenergic antagonists with intrinsic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sympathomimetic</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activity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Acebutolol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Pindolol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act as partial agonists at β-adrenergic receptors. This property avoids the severe decrease in resting heart rate that occurs with β-adrenergic antagonism in susceptible patients.</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β-adrenergic antagonists with ISA would theoretically make them safer than the other β-adrenergic antagonists. </a:t>
            </a:r>
          </a:p>
          <a:p>
            <a:pPr algn="l" rtl="0"/>
            <a:endParaRPr lang="ar-IQ" b="1" dirty="0">
              <a:latin typeface="Tahoma" pitchFamily="34" charset="0"/>
              <a:ea typeface="Tahoma" pitchFamily="34" charset="0"/>
              <a:cs typeface="Tahom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229600" cy="5697559"/>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In overdose, the more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lipophilic</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β-adrenergic antagonists may cause delirium, coma, and seizures even in the absence of hypotension. </a:t>
            </a:r>
          </a:p>
          <a:p>
            <a:pPr algn="l" rtl="0"/>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Atenolol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the least lipid soluble of the β-adrenergic antagonists, appears to be one of the safer β-adrenergic antagonists when taken in overdose.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715436" cy="6429420"/>
          </a:xfrm>
        </p:spPr>
        <p:txBody>
          <a:bodyPr>
            <a:normAutofit/>
          </a:bodyPr>
          <a:lstStyle/>
          <a:p>
            <a:pPr algn="l" rtl="0"/>
            <a:r>
              <a:rPr lang="en-US" b="1" dirty="0" smtClean="0">
                <a:solidFill>
                  <a:srgbClr val="FF0000"/>
                </a:solidFill>
                <a:latin typeface="Tahoma" pitchFamily="34" charset="0"/>
                <a:ea typeface="Tahoma" pitchFamily="34" charset="0"/>
                <a:cs typeface="Tahoma" pitchFamily="34" charset="0"/>
              </a:rPr>
              <a:t>DIAGNOSTIC TESTING</a:t>
            </a:r>
          </a:p>
          <a:p>
            <a:pPr algn="l" rtl="0"/>
            <a:r>
              <a:rPr lang="en-US" b="1" dirty="0" smtClean="0">
                <a:solidFill>
                  <a:schemeClr val="tx2">
                    <a:lumMod val="60000"/>
                    <a:lumOff val="40000"/>
                  </a:schemeClr>
                </a:solidFill>
                <a:latin typeface="Tahoma" pitchFamily="34" charset="0"/>
                <a:ea typeface="Tahoma" pitchFamily="34" charset="0"/>
                <a:cs typeface="Tahoma" pitchFamily="34" charset="0"/>
              </a:rPr>
              <a:t>ECG</a:t>
            </a:r>
            <a:r>
              <a:rPr lang="en-US" b="1" dirty="0" smtClean="0">
                <a:latin typeface="Tahoma" pitchFamily="34" charset="0"/>
                <a:ea typeface="Tahoma" pitchFamily="34" charset="0"/>
                <a:cs typeface="Tahoma" pitchFamily="34" charset="0"/>
              </a:rPr>
              <a:t> and continuous cardiac monitoring performed.</a:t>
            </a:r>
          </a:p>
          <a:p>
            <a:pPr algn="l" rtl="0"/>
            <a:r>
              <a:rPr lang="en-US" b="1" dirty="0" smtClean="0">
                <a:solidFill>
                  <a:schemeClr val="tx2">
                    <a:lumMod val="60000"/>
                    <a:lumOff val="40000"/>
                  </a:schemeClr>
                </a:solidFill>
                <a:latin typeface="Tahoma" pitchFamily="34" charset="0"/>
                <a:ea typeface="Tahoma" pitchFamily="34" charset="0"/>
                <a:cs typeface="Tahoma" pitchFamily="34" charset="0"/>
              </a:rPr>
              <a:t>Serum glucose </a:t>
            </a:r>
            <a:r>
              <a:rPr lang="en-US" b="1" dirty="0" smtClean="0">
                <a:latin typeface="Tahoma" pitchFamily="34" charset="0"/>
                <a:ea typeface="Tahoma" pitchFamily="34" charset="0"/>
                <a:cs typeface="Tahoma" pitchFamily="34" charset="0"/>
              </a:rPr>
              <a:t>conc. should be measured because β-adrenergic antagonists may cause hypoglycemia.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 </a:t>
            </a:r>
            <a:r>
              <a:rPr lang="en-US" b="1" dirty="0" smtClean="0">
                <a:solidFill>
                  <a:schemeClr val="tx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chest radiograph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should be obtained if the patient is at risk for or experiencing symptoms of congestive heart failure.</a:t>
            </a:r>
          </a:p>
          <a:p>
            <a:pPr algn="l" rtl="0"/>
            <a:endParaRPr lang="en-US" b="1" dirty="0" smtClean="0">
              <a:latin typeface="Tahoma" pitchFamily="34" charset="0"/>
              <a:ea typeface="Tahoma" pitchFamily="34" charset="0"/>
              <a:cs typeface="Tahoma" pitchFamily="34" charset="0"/>
            </a:endParaRPr>
          </a:p>
          <a:p>
            <a:pPr algn="l" rtl="0"/>
            <a:endParaRPr lang="en-US" b="1" dirty="0" smtClean="0">
              <a:latin typeface="Tahoma" pitchFamily="34" charset="0"/>
              <a:ea typeface="Tahoma" pitchFamily="34" charset="0"/>
              <a:cs typeface="Tahom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85728"/>
            <a:ext cx="8929718" cy="6143668"/>
          </a:xfrm>
        </p:spPr>
        <p:txBody>
          <a:bodyPr/>
          <a:lstStyle/>
          <a:p>
            <a:pPr algn="l" rtl="0"/>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MANAGEMENT</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Most patients respond to simple measures, and aggressive therapy is rarely required.</a:t>
            </a:r>
          </a:p>
          <a:p>
            <a:pPr algn="l" rtl="0"/>
            <a:r>
              <a:rPr lang="en-US"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The airway and ventilation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should be maintained with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endotracheal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intubation if necessary. Because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laryngoscopy</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may induce a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vagal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response, it is reasonable to give atropine before intubation of patients with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bradycardia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r>
            <a:endParaRPr lang="ar-IQ"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endParaRPr>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500042"/>
            <a:ext cx="8786874" cy="6072230"/>
          </a:xfrm>
        </p:spPr>
        <p:txBody>
          <a:bodyPr>
            <a:normAutofit fontScale="92500" lnSpcReduction="20000"/>
          </a:bodyPr>
          <a:lstStyle/>
          <a:p>
            <a:pPr algn="l" rtl="0"/>
            <a:r>
              <a:rPr lang="en-US" b="1" dirty="0" smtClean="0">
                <a:latin typeface="Tahoma" pitchFamily="34" charset="0"/>
                <a:ea typeface="Tahoma" pitchFamily="34" charset="0"/>
                <a:cs typeface="Tahoma" pitchFamily="34" charset="0"/>
              </a:rPr>
              <a:t>Gastrointestinal (GI) decontamination is warranted for all persons who have ingested significant amounts of a β-adrenergic antagonist.</a:t>
            </a:r>
          </a:p>
          <a:p>
            <a:pPr algn="l" rtl="0"/>
            <a:r>
              <a:rPr lang="en-US" b="1" dirty="0" smtClean="0">
                <a:solidFill>
                  <a:schemeClr val="accent2">
                    <a:lumMod val="60000"/>
                    <a:lumOff val="40000"/>
                  </a:schemeClr>
                </a:solidFill>
                <a:latin typeface="Tahoma" pitchFamily="34" charset="0"/>
                <a:ea typeface="Tahoma" pitchFamily="34" charset="0"/>
                <a:cs typeface="Tahoma" pitchFamily="34" charset="0"/>
              </a:rPr>
              <a:t>Induction of emesis </a:t>
            </a:r>
            <a:r>
              <a:rPr lang="en-US" b="1" dirty="0" smtClean="0">
                <a:solidFill>
                  <a:schemeClr val="accent2">
                    <a:lumMod val="40000"/>
                    <a:lumOff val="60000"/>
                  </a:schemeClr>
                </a:solidFill>
                <a:latin typeface="Tahoma" pitchFamily="34" charset="0"/>
                <a:ea typeface="Tahoma" pitchFamily="34" charset="0"/>
                <a:cs typeface="Tahoma" pitchFamily="34" charset="0"/>
              </a:rPr>
              <a:t>is</a:t>
            </a:r>
            <a:r>
              <a:rPr lang="en-US" b="1" dirty="0" smtClean="0">
                <a:latin typeface="Tahoma" pitchFamily="34" charset="0"/>
                <a:ea typeface="Tahoma" pitchFamily="34" charset="0"/>
                <a:cs typeface="Tahoma" pitchFamily="34" charset="0"/>
              </a:rPr>
              <a:t> </a:t>
            </a:r>
            <a:r>
              <a:rPr lang="en-US" b="1" dirty="0" smtClean="0">
                <a:solidFill>
                  <a:schemeClr val="accent2">
                    <a:lumMod val="40000"/>
                    <a:lumOff val="60000"/>
                  </a:schemeClr>
                </a:solidFill>
                <a:latin typeface="Tahoma" pitchFamily="34" charset="0"/>
                <a:ea typeface="Tahoma" pitchFamily="34" charset="0"/>
                <a:cs typeface="Tahoma" pitchFamily="34" charset="0"/>
              </a:rPr>
              <a:t>contraindicated</a:t>
            </a:r>
            <a:r>
              <a:rPr lang="en-US" b="1" dirty="0" smtClean="0">
                <a:latin typeface="Tahoma" pitchFamily="34" charset="0"/>
                <a:ea typeface="Tahoma" pitchFamily="34" charset="0"/>
                <a:cs typeface="Tahoma" pitchFamily="34" charset="0"/>
              </a:rPr>
              <a:t> because of the potential for deterioration of mental status and vital signs in these patients and because vomiting increases </a:t>
            </a:r>
            <a:r>
              <a:rPr lang="en-US" b="1" dirty="0" err="1" smtClean="0">
                <a:latin typeface="Tahoma" pitchFamily="34" charset="0"/>
                <a:ea typeface="Tahoma" pitchFamily="34" charset="0"/>
                <a:cs typeface="Tahoma" pitchFamily="34" charset="0"/>
              </a:rPr>
              <a:t>vagal</a:t>
            </a:r>
            <a:r>
              <a:rPr lang="en-US" b="1" dirty="0" smtClean="0">
                <a:latin typeface="Tahoma" pitchFamily="34" charset="0"/>
                <a:ea typeface="Tahoma" pitchFamily="34" charset="0"/>
                <a:cs typeface="Tahoma" pitchFamily="34" charset="0"/>
              </a:rPr>
              <a:t> stimulation and may worsen </a:t>
            </a:r>
            <a:r>
              <a:rPr lang="en-US" b="1" dirty="0" err="1" smtClean="0">
                <a:latin typeface="Tahoma" pitchFamily="34" charset="0"/>
                <a:ea typeface="Tahoma" pitchFamily="34" charset="0"/>
                <a:cs typeface="Tahoma" pitchFamily="34" charset="0"/>
              </a:rPr>
              <a:t>bradycardia</a:t>
            </a:r>
            <a:r>
              <a:rPr lang="en-US" b="1" dirty="0" smtClean="0">
                <a:latin typeface="Tahoma" pitchFamily="34" charset="0"/>
                <a:ea typeface="Tahoma" pitchFamily="34" charset="0"/>
                <a:cs typeface="Tahoma" pitchFamily="34" charset="0"/>
              </a:rPr>
              <a:t>. </a:t>
            </a:r>
          </a:p>
          <a:p>
            <a:pPr algn="l" rtl="0"/>
            <a:r>
              <a:rPr lang="en-US" b="1" dirty="0" err="1" smtClean="0">
                <a:solidFill>
                  <a:schemeClr val="accent2">
                    <a:lumMod val="60000"/>
                    <a:lumOff val="40000"/>
                  </a:schemeClr>
                </a:solidFill>
                <a:latin typeface="Tahoma" pitchFamily="34" charset="0"/>
                <a:ea typeface="Tahoma" pitchFamily="34" charset="0"/>
                <a:cs typeface="Tahoma" pitchFamily="34" charset="0"/>
              </a:rPr>
              <a:t>Orogastric</a:t>
            </a:r>
            <a:r>
              <a:rPr lang="en-US" b="1" dirty="0" smtClean="0">
                <a:solidFill>
                  <a:schemeClr val="accent2">
                    <a:lumMod val="60000"/>
                    <a:lumOff val="40000"/>
                  </a:schemeClr>
                </a:solidFill>
                <a:latin typeface="Tahoma" pitchFamily="34" charset="0"/>
                <a:ea typeface="Tahoma" pitchFamily="34" charset="0"/>
                <a:cs typeface="Tahoma" pitchFamily="34" charset="0"/>
              </a:rPr>
              <a:t> </a:t>
            </a:r>
            <a:r>
              <a:rPr lang="en-US" b="1" dirty="0" err="1" smtClean="0">
                <a:solidFill>
                  <a:schemeClr val="accent2">
                    <a:lumMod val="60000"/>
                    <a:lumOff val="40000"/>
                  </a:schemeClr>
                </a:solidFill>
                <a:latin typeface="Tahoma" pitchFamily="34" charset="0"/>
                <a:ea typeface="Tahoma" pitchFamily="34" charset="0"/>
                <a:cs typeface="Tahoma" pitchFamily="34" charset="0"/>
              </a:rPr>
              <a:t>lavage</a:t>
            </a:r>
            <a:r>
              <a:rPr lang="en-US" b="1" dirty="0" smtClean="0">
                <a:solidFill>
                  <a:schemeClr val="accent2">
                    <a:lumMod val="60000"/>
                    <a:lumOff val="40000"/>
                  </a:schemeClr>
                </a:solidFill>
                <a:latin typeface="Tahoma" pitchFamily="34" charset="0"/>
                <a:ea typeface="Tahoma" pitchFamily="34" charset="0"/>
                <a:cs typeface="Tahoma" pitchFamily="34" charset="0"/>
              </a:rPr>
              <a:t> </a:t>
            </a:r>
            <a:r>
              <a:rPr lang="en-US" b="1" dirty="0" smtClean="0">
                <a:latin typeface="Tahoma" pitchFamily="34" charset="0"/>
                <a:ea typeface="Tahoma" pitchFamily="34" charset="0"/>
                <a:cs typeface="Tahoma" pitchFamily="34" charset="0"/>
              </a:rPr>
              <a:t>is recommended for patients with significant symptoms such as seizures, hypotension, or </a:t>
            </a:r>
            <a:r>
              <a:rPr lang="en-US" b="1" dirty="0" err="1" smtClean="0">
                <a:latin typeface="Tahoma" pitchFamily="34" charset="0"/>
                <a:ea typeface="Tahoma" pitchFamily="34" charset="0"/>
                <a:cs typeface="Tahoma" pitchFamily="34" charset="0"/>
              </a:rPr>
              <a:t>bradycardia</a:t>
            </a:r>
            <a:r>
              <a:rPr lang="en-US" b="1" dirty="0" smtClean="0">
                <a:latin typeface="Tahoma" pitchFamily="34" charset="0"/>
                <a:ea typeface="Tahoma" pitchFamily="34" charset="0"/>
                <a:cs typeface="Tahoma" pitchFamily="34" charset="0"/>
              </a:rPr>
              <a:t> if the drug is still expected to be in the stomach.</a:t>
            </a:r>
            <a:endParaRPr lang="ar-IQ" b="1" dirty="0">
              <a:latin typeface="Tahoma" pitchFamily="34" charset="0"/>
              <a:ea typeface="Tahoma" pitchFamily="34" charset="0"/>
              <a:cs typeface="Tahom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1142984"/>
            <a:ext cx="8715436" cy="5500726"/>
          </a:xfrm>
        </p:spPr>
        <p:txBody>
          <a:bodyPr>
            <a:normAutofit/>
          </a:bodyPr>
          <a:lstStyle/>
          <a:p>
            <a:pPr algn="l" rtl="0"/>
            <a:r>
              <a:rPr lang="en-US" b="1" dirty="0" err="1" smtClean="0">
                <a:latin typeface="Tahoma" pitchFamily="34" charset="0"/>
                <a:ea typeface="Tahoma" pitchFamily="34" charset="0"/>
                <a:cs typeface="Tahoma" pitchFamily="34" charset="0"/>
              </a:rPr>
              <a:t>Orogastric</a:t>
            </a:r>
            <a:r>
              <a:rPr lang="en-US" b="1" dirty="0" smtClean="0">
                <a:latin typeface="Tahoma" pitchFamily="34" charset="0"/>
                <a:ea typeface="Tahoma" pitchFamily="34" charset="0"/>
                <a:cs typeface="Tahoma" pitchFamily="34" charset="0"/>
              </a:rPr>
              <a:t> </a:t>
            </a:r>
            <a:r>
              <a:rPr lang="en-US" b="1" dirty="0" err="1" smtClean="0">
                <a:latin typeface="Tahoma" pitchFamily="34" charset="0"/>
                <a:ea typeface="Tahoma" pitchFamily="34" charset="0"/>
                <a:cs typeface="Tahoma" pitchFamily="34" charset="0"/>
              </a:rPr>
              <a:t>lavage</a:t>
            </a:r>
            <a:r>
              <a:rPr lang="en-US" b="1" dirty="0" smtClean="0">
                <a:latin typeface="Tahoma" pitchFamily="34" charset="0"/>
                <a:ea typeface="Tahoma" pitchFamily="34" charset="0"/>
                <a:cs typeface="Tahoma" pitchFamily="34" charset="0"/>
              </a:rPr>
              <a:t> causes </a:t>
            </a:r>
            <a:r>
              <a:rPr lang="en-US" b="1" dirty="0" err="1" smtClean="0">
                <a:latin typeface="Tahoma" pitchFamily="34" charset="0"/>
                <a:ea typeface="Tahoma" pitchFamily="34" charset="0"/>
                <a:cs typeface="Tahoma" pitchFamily="34" charset="0"/>
              </a:rPr>
              <a:t>vagal</a:t>
            </a:r>
            <a:r>
              <a:rPr lang="en-US" b="1" dirty="0" smtClean="0">
                <a:latin typeface="Tahoma" pitchFamily="34" charset="0"/>
                <a:ea typeface="Tahoma" pitchFamily="34" charset="0"/>
                <a:cs typeface="Tahoma" pitchFamily="34" charset="0"/>
              </a:rPr>
              <a:t> stimulation and carries the risk of worsening </a:t>
            </a:r>
            <a:r>
              <a:rPr lang="en-US" b="1" dirty="0" err="1" smtClean="0">
                <a:latin typeface="Tahoma" pitchFamily="34" charset="0"/>
                <a:ea typeface="Tahoma" pitchFamily="34" charset="0"/>
                <a:cs typeface="Tahoma" pitchFamily="34" charset="0"/>
              </a:rPr>
              <a:t>bradycardia</a:t>
            </a:r>
            <a:r>
              <a:rPr lang="en-US" b="1" dirty="0" smtClean="0">
                <a:latin typeface="Tahoma" pitchFamily="34" charset="0"/>
                <a:ea typeface="Tahoma" pitchFamily="34" charset="0"/>
                <a:cs typeface="Tahoma" pitchFamily="34" charset="0"/>
              </a:rPr>
              <a:t>, so it is reasonable to </a:t>
            </a:r>
            <a:r>
              <a:rPr lang="en-US" b="1" dirty="0" err="1" smtClean="0">
                <a:latin typeface="Tahoma" pitchFamily="34" charset="0"/>
                <a:ea typeface="Tahoma" pitchFamily="34" charset="0"/>
                <a:cs typeface="Tahoma" pitchFamily="34" charset="0"/>
              </a:rPr>
              <a:t>pretreat</a:t>
            </a:r>
            <a:r>
              <a:rPr lang="en-US" b="1" dirty="0" smtClean="0">
                <a:latin typeface="Tahoma" pitchFamily="34" charset="0"/>
                <a:ea typeface="Tahoma" pitchFamily="34" charset="0"/>
                <a:cs typeface="Tahoma" pitchFamily="34" charset="0"/>
              </a:rPr>
              <a:t> patients with standard doses of atropine.</a:t>
            </a:r>
            <a:endParaRPr lang="ar-IQ" b="1" dirty="0">
              <a:latin typeface="Tahoma" pitchFamily="34" charset="0"/>
              <a:ea typeface="Tahoma" pitchFamily="34" charset="0"/>
              <a:cs typeface="Tahom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214290"/>
            <a:ext cx="9144000" cy="6429420"/>
          </a:xfrm>
        </p:spPr>
        <p:txBody>
          <a:bodyPr>
            <a:normAutofit lnSpcReduction="10000"/>
          </a:bodyPr>
          <a:lstStyle/>
          <a:p>
            <a:pPr algn="l" rtl="0"/>
            <a:r>
              <a:rPr lang="en-US"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Activated charcoal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alone for persons with minor symptoms after an overdose with one of the more water-soluble β-adrenergic antagonists who present later than 1 hour after ingestion. </a:t>
            </a:r>
          </a:p>
          <a:p>
            <a:pPr algn="l" rtl="0"/>
            <a:r>
              <a:rPr lang="en-US"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Whole-bowel irrigation</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with polyethylene glycol should be considered in patients who have ingested sustained-release preparations</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Seizures in a patient with relatively</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normal vital signs should be treated with </a:t>
            </a:r>
            <a:r>
              <a:rPr lang="en-US"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benzodiazepines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followed by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propofol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if benzodiazepines fail. </a:t>
            </a:r>
            <a:endParaRPr lang="ar-IQ"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l" rtl="0"/>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785794"/>
            <a:ext cx="9144000" cy="5857916"/>
          </a:xfrm>
        </p:spPr>
        <p:txBody>
          <a:bodyPr>
            <a:normAutofit/>
          </a:bodyPr>
          <a:lstStyle/>
          <a:p>
            <a:pPr algn="l" rtl="0"/>
            <a:r>
              <a:rPr lang="en-US" sz="3600" b="1" dirty="0" smtClean="0">
                <a:effectLst>
                  <a:outerShdw blurRad="38100" dist="38100" dir="2700000" algn="tl">
                    <a:srgbClr val="000000">
                      <a:alpha val="43137"/>
                    </a:srgbClr>
                  </a:outerShdw>
                </a:effectLst>
                <a:latin typeface="Tahoma" pitchFamily="34" charset="0"/>
                <a:ea typeface="Tahoma" pitchFamily="34" charset="0"/>
                <a:cs typeface="+mj-cs"/>
              </a:rPr>
              <a:t>Also management with the </a:t>
            </a:r>
            <a:r>
              <a:rPr lang="en-US" sz="3600"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mj-cs"/>
              </a:rPr>
              <a:t>glucagon</a:t>
            </a:r>
          </a:p>
          <a:p>
            <a:pPr algn="l" rtl="0">
              <a:buNone/>
            </a:pPr>
            <a:r>
              <a:rPr lang="en-US" sz="3600"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mj-cs"/>
              </a:rPr>
              <a:t>  </a:t>
            </a:r>
            <a:r>
              <a:rPr lang="en-US" sz="3600" b="1" dirty="0" smtClean="0">
                <a:effectLst>
                  <a:outerShdw blurRad="38100" dist="38100" dir="2700000" algn="tl">
                    <a:srgbClr val="000000">
                      <a:alpha val="43137"/>
                    </a:srgbClr>
                  </a:outerShdw>
                </a:effectLst>
                <a:latin typeface="Tahoma" pitchFamily="34" charset="0"/>
                <a:ea typeface="Tahoma" pitchFamily="34" charset="0"/>
                <a:cs typeface="+mj-cs"/>
              </a:rPr>
              <a:t>( has </a:t>
            </a:r>
            <a:r>
              <a:rPr lang="en-US" sz="3600" b="1" dirty="0" err="1" smtClean="0">
                <a:effectLst>
                  <a:outerShdw blurRad="38100" dist="38100" dir="2700000" algn="tl">
                    <a:srgbClr val="000000">
                      <a:alpha val="43137"/>
                    </a:srgbClr>
                  </a:outerShdw>
                </a:effectLst>
                <a:latin typeface="Tahoma" pitchFamily="34" charset="0"/>
                <a:ea typeface="Tahoma" pitchFamily="34" charset="0"/>
                <a:cs typeface="+mj-cs"/>
              </a:rPr>
              <a:t>inotropic</a:t>
            </a:r>
            <a:r>
              <a:rPr lang="en-US" sz="3600" b="1" dirty="0" smtClean="0">
                <a:effectLst>
                  <a:outerShdw blurRad="38100" dist="38100" dir="2700000" algn="tl">
                    <a:srgbClr val="000000">
                      <a:alpha val="43137"/>
                    </a:srgbClr>
                  </a:outerShdw>
                </a:effectLst>
                <a:latin typeface="Tahoma" pitchFamily="34" charset="0"/>
                <a:ea typeface="Tahoma" pitchFamily="34" charset="0"/>
                <a:cs typeface="+mj-cs"/>
              </a:rPr>
              <a:t> effect)</a:t>
            </a:r>
            <a:r>
              <a:rPr lang="en-US" sz="3600"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mj-cs"/>
              </a:rPr>
              <a:t> </a:t>
            </a:r>
          </a:p>
          <a:p>
            <a:pPr algn="l" rtl="0"/>
            <a:r>
              <a:rPr lang="en-US" sz="3600" b="1" dirty="0" smtClean="0">
                <a:effectLst>
                  <a:outerShdw blurRad="38100" dist="38100" dir="2700000" algn="tl">
                    <a:srgbClr val="000000">
                      <a:alpha val="43137"/>
                    </a:srgbClr>
                  </a:outerShdw>
                </a:effectLst>
                <a:latin typeface="Tahoma" pitchFamily="34" charset="0"/>
                <a:ea typeface="Tahoma" pitchFamily="34" charset="0"/>
                <a:cs typeface="+mj-cs"/>
              </a:rPr>
              <a:t>followed by </a:t>
            </a:r>
            <a:r>
              <a:rPr lang="en-US" sz="3600"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mj-cs"/>
              </a:rPr>
              <a:t>calcium</a:t>
            </a:r>
            <a:r>
              <a:rPr lang="en-US" sz="3600" b="1" dirty="0" smtClean="0">
                <a:effectLst>
                  <a:outerShdw blurRad="38100" dist="38100" dir="2700000" algn="tl">
                    <a:srgbClr val="000000">
                      <a:alpha val="43137"/>
                    </a:srgbClr>
                  </a:outerShdw>
                </a:effectLst>
                <a:cs typeface="+mj-cs"/>
              </a:rPr>
              <a:t> (reverses hypotension)</a:t>
            </a:r>
            <a:endParaRPr lang="en-US" sz="3600"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mj-cs"/>
            </a:endParaRPr>
          </a:p>
          <a:p>
            <a:pPr algn="l" rtl="0"/>
            <a:r>
              <a:rPr lang="en-US" sz="3600"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mj-cs"/>
              </a:rPr>
              <a:t>high-dose insulin, </a:t>
            </a:r>
          </a:p>
          <a:p>
            <a:pPr algn="l" rtl="0"/>
            <a:r>
              <a:rPr lang="en-US" sz="3600" b="1" dirty="0" smtClean="0">
                <a:effectLst>
                  <a:outerShdw blurRad="38100" dist="38100" dir="2700000" algn="tl">
                    <a:srgbClr val="000000">
                      <a:alpha val="43137"/>
                    </a:srgbClr>
                  </a:outerShdw>
                </a:effectLst>
                <a:latin typeface="Tahoma" pitchFamily="34" charset="0"/>
                <a:ea typeface="Tahoma" pitchFamily="34" charset="0"/>
                <a:cs typeface="+mj-cs"/>
              </a:rPr>
              <a:t>a </a:t>
            </a:r>
            <a:r>
              <a:rPr lang="en-US" sz="3600"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mj-cs"/>
              </a:rPr>
              <a:t>catecholamine</a:t>
            </a:r>
            <a:r>
              <a:rPr lang="en-US" sz="3600" b="1" dirty="0" smtClean="0">
                <a:effectLst>
                  <a:outerShdw blurRad="38100" dist="38100" dir="2700000" algn="tl">
                    <a:srgbClr val="000000">
                      <a:alpha val="43137"/>
                    </a:srgbClr>
                  </a:outerShdw>
                </a:effectLst>
                <a:latin typeface="Tahoma" pitchFamily="34" charset="0"/>
                <a:ea typeface="Tahoma" pitchFamily="34" charset="0"/>
                <a:cs typeface="+mj-cs"/>
              </a:rPr>
              <a:t>, and if this fails, </a:t>
            </a:r>
            <a:r>
              <a:rPr lang="en-US" sz="3600" b="1" dirty="0" err="1"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mj-cs"/>
              </a:rPr>
              <a:t>phosphodiesterase</a:t>
            </a:r>
            <a:r>
              <a:rPr lang="en-US" sz="3600" b="1" dirty="0" smtClean="0">
                <a:solidFill>
                  <a:schemeClr val="accent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mj-cs"/>
              </a:rPr>
              <a:t> inhibitors</a:t>
            </a:r>
            <a:r>
              <a:rPr lang="en-US" sz="3600" b="1" dirty="0" smtClean="0">
                <a:effectLst>
                  <a:outerShdw blurRad="38100" dist="38100" dir="2700000" algn="tl">
                    <a:srgbClr val="000000">
                      <a:alpha val="43137"/>
                    </a:srgbClr>
                  </a:outerShdw>
                </a:effectLst>
                <a:latin typeface="Tahoma" pitchFamily="34" charset="0"/>
                <a:ea typeface="Tahoma" pitchFamily="34" charset="0"/>
                <a:cs typeface="+mj-cs"/>
              </a:rPr>
              <a:t>. </a:t>
            </a:r>
            <a:endParaRPr lang="ar-IQ" sz="3600" b="1" dirty="0">
              <a:effectLst>
                <a:outerShdw blurRad="38100" dist="38100" dir="2700000" algn="tl">
                  <a:srgbClr val="000000">
                    <a:alpha val="43137"/>
                  </a:srgbClr>
                </a:outerShdw>
              </a:effectLst>
              <a:latin typeface="Tahoma" pitchFamily="34" charset="0"/>
              <a:ea typeface="Tahoma" pitchFamily="34" charset="0"/>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285860"/>
            <a:ext cx="9144000" cy="4840303"/>
          </a:xfrm>
        </p:spPr>
        <p:txBody>
          <a:bodyPr>
            <a:no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β-adrenergic antagonists are commonly used to treat hypertension, angina, tremor, migraine, and panic attacks.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357166"/>
            <a:ext cx="8715436" cy="6215106"/>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INSULIN AND GLUCOSE</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There is evidence that high-dose insulin combined with sufficient glucose to maintain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euglycemia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is beneficial in patients with β-adrenergic antagonist poisoning. </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Glucose should be monitored every half hour for the first 4 hours and titrated to maintain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euglycemia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r>
          </a:p>
          <a:p>
            <a:pPr algn="l" rtl="0"/>
            <a:endPar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l" rtl="0"/>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357166"/>
            <a:ext cx="8643998" cy="6215106"/>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PHOSPHODIESTERASE INHIBITORS</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Milrinone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They are theoretically beneficial in β-adrenergic antagonist overdose because they inhibit the breakdown of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cAMP</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by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phosphodiesterase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and hence increase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cAMP</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independently of β-adrenergic receptor stimulation.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642918"/>
            <a:ext cx="8715436" cy="5483245"/>
          </a:xfrm>
        </p:spPr>
        <p:txBody>
          <a:bodyPr>
            <a:normAutofit lnSpcReduction="10000"/>
          </a:bodyPr>
          <a:lstStyle/>
          <a:p>
            <a:pPr algn="l" rtl="0"/>
            <a:r>
              <a:rPr lang="en-US" sz="3600"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ACTION</a:t>
            </a:r>
          </a:p>
          <a:p>
            <a:pPr algn="l" rtl="0"/>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β-adrenergic antagonists competitively antagonize the effects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of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catecholamines</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β-adrenergic receptors and blunt the </a:t>
            </a:r>
            <a:r>
              <a:rPr lang="en-US" b="1" dirty="0" err="1">
                <a:effectLst>
                  <a:outerShdw blurRad="38100" dist="38100" dir="2700000" algn="tl">
                    <a:srgbClr val="000000">
                      <a:alpha val="43137"/>
                    </a:srgbClr>
                  </a:outerShdw>
                </a:effectLst>
                <a:latin typeface="Tahoma" pitchFamily="34" charset="0"/>
                <a:ea typeface="Tahoma" pitchFamily="34" charset="0"/>
                <a:cs typeface="Tahoma" pitchFamily="34" charset="0"/>
              </a:rPr>
              <a:t>chronotropic</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and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inotropic</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response to </a:t>
            </a:r>
            <a:r>
              <a:rPr lang="en-US" b="1" dirty="0" err="1">
                <a:effectLst>
                  <a:outerShdw blurRad="38100" dist="38100" dir="2700000" algn="tl">
                    <a:srgbClr val="000000">
                      <a:alpha val="43137"/>
                    </a:srgbClr>
                  </a:outerShdw>
                </a:effectLst>
                <a:latin typeface="Tahoma" pitchFamily="34" charset="0"/>
                <a:ea typeface="Tahoma" pitchFamily="34" charset="0"/>
                <a:cs typeface="Tahoma" pitchFamily="34" charset="0"/>
              </a:rPr>
              <a:t>catecholamines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Slowing </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the rate of SA node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discharge</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Inhibit </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ectopic pacemakers and slow conduction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through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atrial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and AV nodal tissue.</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229600" cy="6215106"/>
          </a:xfrm>
        </p:spPr>
        <p:txBody>
          <a:bodyPr/>
          <a:lstStyle/>
          <a:p>
            <a:pPr algn="l" rtl="0"/>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PHARMACOKINETICS</a:t>
            </a:r>
          </a:p>
          <a:p>
            <a:pPr algn="l" rtl="0"/>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The pharmacokinetic properties of the β-adrenergic antagonists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depend in </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large part on their </a:t>
            </a:r>
            <a:r>
              <a:rPr lang="en-US" b="1" dirty="0" err="1">
                <a:effectLst>
                  <a:outerShdw blurRad="38100" dist="38100" dir="2700000" algn="tl">
                    <a:srgbClr val="000000">
                      <a:alpha val="43137"/>
                    </a:srgbClr>
                  </a:outerShdw>
                </a:effectLst>
                <a:latin typeface="Tahoma" pitchFamily="34" charset="0"/>
                <a:ea typeface="Tahoma" pitchFamily="34" charset="0"/>
                <a:cs typeface="Tahoma" pitchFamily="34" charset="0"/>
              </a:rPr>
              <a:t>lipophilicity</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err="1">
                <a:effectLst>
                  <a:outerShdw blurRad="38100" dist="38100" dir="2700000" algn="tl">
                    <a:srgbClr val="000000">
                      <a:alpha val="43137"/>
                    </a:srgbClr>
                  </a:outerShdw>
                </a:effectLst>
                <a:latin typeface="Tahoma" pitchFamily="34" charset="0"/>
                <a:ea typeface="Tahoma" pitchFamily="34" charset="0"/>
                <a:cs typeface="Tahoma" pitchFamily="34" charset="0"/>
              </a:rPr>
              <a:t>Propranolol</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 is the most lipid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soluble, and </a:t>
            </a:r>
            <a:r>
              <a:rPr lang="en-US" b="1" dirty="0" err="1">
                <a:effectLst>
                  <a:outerShdw blurRad="38100" dist="38100" dir="2700000" algn="tl">
                    <a:srgbClr val="000000">
                      <a:alpha val="43137"/>
                    </a:srgbClr>
                  </a:outerShdw>
                </a:effectLst>
                <a:latin typeface="Tahoma" pitchFamily="34" charset="0"/>
                <a:ea typeface="Tahoma" pitchFamily="34" charset="0"/>
                <a:cs typeface="Tahoma" pitchFamily="34" charset="0"/>
              </a:rPr>
              <a:t>atenolol</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 is the most water soluble.</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428604"/>
            <a:ext cx="8786874" cy="6143668"/>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The highly lipid soluble drugs cross lipid membranes rapidly and concentrate in adipose tissue. These properties allow rapid entry into CNS and typically result in large volumes of distribution. While, highly water-soluble drugs cross lipid membranes slowly, distribute in total body water, and tend to have less CNS toxicity.</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428604"/>
            <a:ext cx="8715436" cy="6215106"/>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The highly lipid-soluble β-adrenergic antagonists are highly protein bound and are therefore poorly excreted by the kidneys. They require hepatic biotransformation before they can be eliminated and tend to accumulate in patients with liver failure. </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While, the water-soluble β-adrenergic antagonists tend to be slowly absorbed, poorly protein bound, and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renally</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eliminated. They tend to accumulate in patients with renal failure.</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57166"/>
            <a:ext cx="8229600" cy="6215106"/>
          </a:xfrm>
        </p:spPr>
        <p:txBody>
          <a:bodyPr/>
          <a:lstStyle/>
          <a:p>
            <a:pPr algn="l" rtl="0"/>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PATHOPHYSIOLOGY</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Most of the toxicity of β-adrenergic antagonists is because of their ability to competitively antagonize the action of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catecholamines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cardiac β-adrenergic receptors. The peripheral effects of β-adrenergic antagonism are less prominent in overdose.</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000240"/>
            <a:ext cx="8715436" cy="4643470"/>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Although cardiovascular effects are most prominent in overdose, β-adrenergic antagonists also cause respiratory depression, this effect is centrally mediated.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715436" cy="5911873"/>
          </a:xfrm>
        </p:spPr>
        <p:txBody>
          <a:bodyPr>
            <a:noAutofit/>
          </a:bodyPr>
          <a:lstStyle/>
          <a:p>
            <a:pPr algn="l" rtl="0"/>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CLINICAL MANIFESTATIONS</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Patients who develop symptoms</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after ingesting regular release β-adrenergic antagonists do so within</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the first 6 hours. Extended-release</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formulations may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result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in delayed toxicity. β 1 -selective antagonists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atenolol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may avoid some of the adverse effects of the nonselective antagonists. These drugs may be safer for patients with DM or peripheral vascular disease.</a:t>
            </a:r>
          </a:p>
          <a:p>
            <a:pPr algn="l" rtl="0">
              <a:buNone/>
            </a:pPr>
            <a:endPar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935</Words>
  <Application>Microsoft Office PowerPoint</Application>
  <PresentationFormat>عرض على الشاشة (3:4)‏</PresentationFormat>
  <Paragraphs>53</Paragraphs>
  <Slides>21</Slides>
  <Notes>0</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سمة Office</vt:lpstr>
      <vt:lpstr>β-adrenergic antagonists </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 blockers</dc:title>
  <dc:creator>user</dc:creator>
  <cp:lastModifiedBy>user</cp:lastModifiedBy>
  <cp:revision>46</cp:revision>
  <dcterms:created xsi:type="dcterms:W3CDTF">2014-10-07T13:24:14Z</dcterms:created>
  <dcterms:modified xsi:type="dcterms:W3CDTF">2014-10-19T20:46:05Z</dcterms:modified>
</cp:coreProperties>
</file>