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58"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p:spPr>
        <p:style>
          <a:lnRef idx="1">
            <a:schemeClr val="accent6"/>
          </a:lnRef>
          <a:fillRef idx="2">
            <a:schemeClr val="accent6"/>
          </a:fillRef>
          <a:effectRef idx="1">
            <a:schemeClr val="accent6"/>
          </a:effectRef>
          <a:fontRef idx="minor">
            <a:schemeClr val="dk1"/>
          </a:fontRef>
        </p:style>
        <p:txBody>
          <a:bodyPr>
            <a:normAutofit fontScale="90000"/>
          </a:bodyPr>
          <a:lstStyle/>
          <a:p>
            <a:pPr marL="457200" lvl="0" indent="-342900" rtl="1">
              <a:lnSpc>
                <a:spcPct val="115000"/>
              </a:lnSpc>
              <a:spcBef>
                <a:spcPts val="0"/>
              </a:spcBef>
              <a:spcAft>
                <a:spcPts val="1000"/>
              </a:spcAft>
            </a:pPr>
            <a:r>
              <a:rPr lang="ar-SA" sz="3600" b="1" cap="all" dirty="0">
                <a:ln w="4496" cap="flat" cmpd="sng" algn="ctr">
                  <a:solidFill>
                    <a:srgbClr val="5C437A"/>
                  </a:solidFill>
                  <a:prstDash val="solid"/>
                  <a:round/>
                </a:ln>
                <a:solidFill>
                  <a:schemeClr val="tx2"/>
                </a:solidFill>
                <a:effectLst>
                  <a:reflection blurRad="12700" stA="28000" endPos="45000" dist="1003" dir="5400000" sy="-100000" algn="bl"/>
                </a:effectLst>
                <a:ea typeface="Calibri"/>
                <a:cs typeface="Arial"/>
              </a:rPr>
              <a:t>آثار استنزاف الموارد الطبيعية على البيئة</a:t>
            </a:r>
            <a:r>
              <a:rPr lang="en-US" sz="2000" dirty="0">
                <a:solidFill>
                  <a:prstClr val="black"/>
                </a:solidFill>
                <a:ea typeface="Calibri"/>
                <a:cs typeface="Arial"/>
              </a:rPr>
              <a:t/>
            </a:r>
            <a:br>
              <a:rPr lang="en-US" sz="2000" dirty="0">
                <a:solidFill>
                  <a:prstClr val="black"/>
                </a:solidFill>
                <a:ea typeface="Calibri"/>
                <a:cs typeface="Arial"/>
              </a:rPr>
            </a:br>
            <a:endParaRPr lang="en-US" dirty="0"/>
          </a:p>
        </p:txBody>
      </p:sp>
      <p:sp>
        <p:nvSpPr>
          <p:cNvPr id="3" name="Subtitle 2"/>
          <p:cNvSpPr>
            <a:spLocks noGrp="1"/>
          </p:cNvSpPr>
          <p:nvPr>
            <p:ph type="subTitle" idx="1"/>
          </p:nvPr>
        </p:nvSpPr>
        <p:spPr>
          <a:ln/>
        </p:spPr>
        <p:style>
          <a:lnRef idx="1">
            <a:schemeClr val="accent3"/>
          </a:lnRef>
          <a:fillRef idx="2">
            <a:schemeClr val="accent3"/>
          </a:fillRef>
          <a:effectRef idx="1">
            <a:schemeClr val="accent3"/>
          </a:effectRef>
          <a:fontRef idx="minor">
            <a:schemeClr val="dk1"/>
          </a:fontRef>
        </p:style>
        <p:txBody>
          <a:bodyPr/>
          <a:lstStyle/>
          <a:p>
            <a:pPr algn="r"/>
            <a:r>
              <a:rPr lang="ar-IQ" b="1" dirty="0" smtClean="0">
                <a:solidFill>
                  <a:srgbClr val="FFC000"/>
                </a:solidFill>
                <a:effectLst>
                  <a:outerShdw blurRad="38100" dist="38100" dir="2700000" algn="tl">
                    <a:srgbClr val="000000">
                      <a:alpha val="43137"/>
                    </a:srgbClr>
                  </a:outerShdw>
                </a:effectLst>
              </a:rPr>
              <a:t>اعداد الدكتورة:- </a:t>
            </a:r>
          </a:p>
          <a:p>
            <a:pPr algn="r"/>
            <a:r>
              <a:rPr lang="ar-IQ" b="1" dirty="0" smtClean="0">
                <a:solidFill>
                  <a:srgbClr val="FFC000"/>
                </a:solidFill>
                <a:effectLst>
                  <a:outerShdw blurRad="38100" dist="38100" dir="2700000" algn="tl">
                    <a:srgbClr val="000000">
                      <a:alpha val="43137"/>
                    </a:srgbClr>
                  </a:outerShdw>
                </a:effectLst>
              </a:rPr>
              <a:t> م. فرح صلاح الدين عباس </a:t>
            </a:r>
            <a:endParaRPr lang="en-US" b="1" dirty="0">
              <a:solidFill>
                <a:srgbClr val="FFC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91853"/>
            <a:ext cx="3200400" cy="33623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72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19050">
            <a:solidFill>
              <a:schemeClr val="tx1"/>
            </a:solidFill>
          </a:ln>
        </p:spPr>
        <p:txBody>
          <a:bodyPr/>
          <a:lstStyle/>
          <a:p>
            <a:pPr marL="114300" marR="0" indent="0" algn="ctr" rtl="1">
              <a:lnSpc>
                <a:spcPct val="115000"/>
              </a:lnSpc>
              <a:spcBef>
                <a:spcPts val="0"/>
              </a:spcBef>
              <a:spcAft>
                <a:spcPts val="1000"/>
              </a:spcAft>
              <a:buNone/>
            </a:pPr>
            <a:r>
              <a:rPr lang="ar-SA" sz="36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rPr>
              <a:t>آثار استنزاف الموارد الطبيعية على البيئة</a:t>
            </a:r>
            <a:endParaRPr lang="en-US" sz="2000" dirty="0">
              <a:ea typeface="Calibri"/>
              <a:cs typeface="Arial"/>
            </a:endParaRPr>
          </a:p>
          <a:p>
            <a:pPr marL="114300" marR="0" indent="0" algn="just" rtl="1">
              <a:lnSpc>
                <a:spcPct val="115000"/>
              </a:lnSpc>
              <a:spcBef>
                <a:spcPts val="0"/>
              </a:spcBef>
              <a:spcAft>
                <a:spcPts val="1000"/>
              </a:spcAft>
              <a:buNone/>
            </a:pPr>
            <a:r>
              <a:rPr lang="ar-SA" b="1" u="sng" dirty="0">
                <a:ea typeface="Calibri"/>
              </a:rPr>
              <a:t>محتويات:-</a:t>
            </a:r>
            <a:endParaRPr lang="en-US" sz="2000" dirty="0">
              <a:ea typeface="Calibri"/>
              <a:cs typeface="Arial"/>
            </a:endParaRPr>
          </a:p>
          <a:p>
            <a:pPr marL="114300" marR="0" indent="0" algn="just" rtl="1">
              <a:lnSpc>
                <a:spcPct val="115000"/>
              </a:lnSpc>
              <a:spcBef>
                <a:spcPts val="0"/>
              </a:spcBef>
              <a:spcAft>
                <a:spcPts val="1000"/>
              </a:spcAft>
              <a:buNone/>
            </a:pPr>
            <a:r>
              <a:rPr lang="ar-SA" b="1" dirty="0">
                <a:ea typeface="Calibri"/>
              </a:rPr>
              <a:t> </a:t>
            </a:r>
            <a:r>
              <a:rPr lang="ar-SA" b="1" dirty="0" smtClean="0">
                <a:ea typeface="Calibri"/>
              </a:rPr>
              <a:t>١</a:t>
            </a:r>
            <a:r>
              <a:rPr lang="ar-IQ" b="1" dirty="0" smtClean="0">
                <a:ea typeface="Calibri"/>
              </a:rPr>
              <a:t>-</a:t>
            </a:r>
            <a:r>
              <a:rPr lang="ar-SA" b="1" dirty="0" smtClean="0">
                <a:ea typeface="Calibri"/>
              </a:rPr>
              <a:t> </a:t>
            </a:r>
            <a:r>
              <a:rPr lang="ar-SA" b="1" dirty="0">
                <a:ea typeface="Calibri"/>
              </a:rPr>
              <a:t>آثار استنزاف الموارد الطبيعية على البيئة</a:t>
            </a:r>
            <a:endParaRPr lang="en-US" sz="2000" dirty="0">
              <a:ea typeface="Calibri"/>
              <a:cs typeface="Arial"/>
            </a:endParaRPr>
          </a:p>
          <a:p>
            <a:pPr marL="114300" marR="0" indent="0" algn="just" rtl="1">
              <a:lnSpc>
                <a:spcPct val="115000"/>
              </a:lnSpc>
              <a:spcBef>
                <a:spcPts val="0"/>
              </a:spcBef>
              <a:spcAft>
                <a:spcPts val="1000"/>
              </a:spcAft>
              <a:buNone/>
            </a:pPr>
            <a:r>
              <a:rPr lang="ar-SA" b="1" dirty="0">
                <a:ea typeface="Calibri"/>
              </a:rPr>
              <a:t> </a:t>
            </a:r>
            <a:r>
              <a:rPr lang="ar-SA" b="1" dirty="0" smtClean="0">
                <a:ea typeface="Calibri"/>
              </a:rPr>
              <a:t>٢</a:t>
            </a:r>
            <a:r>
              <a:rPr lang="ar-IQ" b="1" dirty="0" smtClean="0">
                <a:ea typeface="Calibri"/>
              </a:rPr>
              <a:t>-</a:t>
            </a:r>
            <a:r>
              <a:rPr lang="ar-SA" b="1" dirty="0" smtClean="0">
                <a:ea typeface="Calibri"/>
              </a:rPr>
              <a:t> </a:t>
            </a:r>
            <a:r>
              <a:rPr lang="ar-SA" b="1" dirty="0">
                <a:ea typeface="Calibri"/>
              </a:rPr>
              <a:t>الحلول التي يجب اتباعها لإنقاذ موارد الأرض من الاستنزاف</a:t>
            </a:r>
            <a:endParaRPr lang="en-US" sz="2000" dirty="0">
              <a:ea typeface="Calibri"/>
              <a:cs typeface="Arial"/>
            </a:endParaRPr>
          </a:p>
          <a:p>
            <a:pPr marL="114300" marR="0" indent="0" algn="just" rtl="1">
              <a:lnSpc>
                <a:spcPct val="115000"/>
              </a:lnSpc>
              <a:spcBef>
                <a:spcPts val="0"/>
              </a:spcBef>
              <a:spcAft>
                <a:spcPts val="1000"/>
              </a:spcAft>
              <a:buNone/>
            </a:pPr>
            <a:r>
              <a:rPr lang="ar-SA" b="1" dirty="0">
                <a:ea typeface="Calibri"/>
              </a:rPr>
              <a:t> </a:t>
            </a:r>
            <a:r>
              <a:rPr lang="ar-SA" b="1" dirty="0" smtClean="0">
                <a:ea typeface="Calibri"/>
              </a:rPr>
              <a:t>٣</a:t>
            </a:r>
            <a:r>
              <a:rPr lang="ar-IQ" b="1" dirty="0" smtClean="0">
                <a:ea typeface="Calibri"/>
              </a:rPr>
              <a:t>- </a:t>
            </a:r>
            <a:r>
              <a:rPr lang="ar-SA" b="1" dirty="0" smtClean="0">
                <a:ea typeface="Calibri"/>
              </a:rPr>
              <a:t>ما </a:t>
            </a:r>
            <a:r>
              <a:rPr lang="ar-SA" b="1" dirty="0">
                <a:ea typeface="Calibri"/>
              </a:rPr>
              <a:t>المقصود باستنفاذ الموارد الطبيعية؟</a:t>
            </a:r>
            <a:endParaRPr lang="en-US" sz="2000" dirty="0">
              <a:ea typeface="Calibri"/>
              <a:cs typeface="Arial"/>
            </a:endParaRPr>
          </a:p>
          <a:p>
            <a:endParaRPr lang="en-US" dirty="0"/>
          </a:p>
        </p:txBody>
      </p:sp>
    </p:spTree>
    <p:extLst>
      <p:ext uri="{BB962C8B-B14F-4D97-AF65-F5344CB8AC3E}">
        <p14:creationId xmlns:p14="http://schemas.microsoft.com/office/powerpoint/2010/main" val="15404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32" name="Picture 8" descr="C:\Users\user\Desktop\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463287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آثار_استنزاف_الموارد_الطبيعية_على_البيئ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2346"/>
            <a:ext cx="4357838" cy="25656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2022-638036156547605144-760.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54078" y="0"/>
            <a:ext cx="4389922" cy="28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77000"/>
          </a:xfrm>
          <a:noFill/>
          <a:ln w="28575">
            <a:solidFill>
              <a:schemeClr val="tx1"/>
            </a:solidFill>
          </a:ln>
        </p:spPr>
        <p:txBody>
          <a:bodyPr>
            <a:normAutofit fontScale="77500" lnSpcReduction="20000"/>
          </a:bodyPr>
          <a:lstStyle/>
          <a:p>
            <a:pPr marL="114300" marR="0" indent="0" algn="just" rtl="1">
              <a:lnSpc>
                <a:spcPct val="115000"/>
              </a:lnSpc>
              <a:spcBef>
                <a:spcPts val="0"/>
              </a:spcBef>
              <a:spcAft>
                <a:spcPts val="1000"/>
              </a:spcAft>
              <a:buNone/>
            </a:pPr>
            <a:r>
              <a:rPr lang="ar-SA" sz="3600" b="1" dirty="0" smtClean="0">
                <a:ea typeface="Calibri"/>
              </a:rPr>
              <a:t>فيما </a:t>
            </a:r>
            <a:r>
              <a:rPr lang="ar-SA" sz="3600" b="1" dirty="0">
                <a:ea typeface="Calibri"/>
              </a:rPr>
              <a:t>يلي أهم المصادر الطبيعية والآثار الناجمة عن استنزافها:-</a:t>
            </a:r>
            <a:endParaRPr lang="en-US" sz="2400" dirty="0">
              <a:ea typeface="Calibri"/>
              <a:cs typeface="Arial"/>
            </a:endParaRPr>
          </a:p>
          <a:p>
            <a:pPr marL="114300" marR="0" indent="0" algn="just" rtl="1">
              <a:lnSpc>
                <a:spcPct val="115000"/>
              </a:lnSpc>
              <a:spcBef>
                <a:spcPts val="0"/>
              </a:spcBef>
              <a:spcAft>
                <a:spcPts val="1000"/>
              </a:spcAft>
              <a:buNone/>
            </a:pPr>
            <a:r>
              <a:rPr lang="ar-SA" sz="36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rPr>
              <a:t>الموارد </a:t>
            </a:r>
            <a:r>
              <a:rPr lang="ar-SA" sz="36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rPr>
              <a:t>المائية</a:t>
            </a:r>
            <a:endParaRPr lang="en-US" sz="2400" dirty="0">
              <a:ea typeface="Calibri"/>
              <a:cs typeface="Arial"/>
            </a:endParaRPr>
          </a:p>
          <a:p>
            <a:pPr marL="457200" marR="0" algn="just" rtl="1">
              <a:lnSpc>
                <a:spcPct val="115000"/>
              </a:lnSpc>
              <a:spcBef>
                <a:spcPts val="0"/>
              </a:spcBef>
              <a:spcAft>
                <a:spcPts val="1000"/>
              </a:spcAft>
            </a:pPr>
            <a:r>
              <a:rPr lang="ar-SA" dirty="0">
                <a:ea typeface="Calibri"/>
              </a:rPr>
              <a:t> تبلغ نسبة المياه العذبة المستخدمة للشرب على سطح الكرة الأرضية ما يقارب </a:t>
            </a:r>
            <a:r>
              <a:rPr lang="ar-SA" b="1" dirty="0">
                <a:ea typeface="Calibri"/>
              </a:rPr>
              <a:t>2.5%</a:t>
            </a:r>
            <a:r>
              <a:rPr lang="ar-SA" dirty="0">
                <a:ea typeface="Calibri"/>
              </a:rPr>
              <a:t>، إلا أن 70% من نسبة هذه المياه تقع ضمن الأقطاب المتجمدة، هذا ما جعل عمليات استنزاف الموارد المائية أمراً بالغ الخطورة، </a:t>
            </a:r>
            <a:r>
              <a:rPr lang="ar-SA" b="1" dirty="0">
                <a:ea typeface="Calibri"/>
              </a:rPr>
              <a:t>إذ إن الموارد المائية محدودة، وليس لها بدائل أخرى وخاصة المياه المستخدمة في الشرب، </a:t>
            </a:r>
            <a:r>
              <a:rPr lang="ar-SA" dirty="0">
                <a:ea typeface="Calibri"/>
              </a:rPr>
              <a:t>بالإضافة إلى استخدامات المياه المتعددة </a:t>
            </a:r>
            <a:r>
              <a:rPr lang="ar-SA" b="1" dirty="0">
                <a:ea typeface="Calibri"/>
              </a:rPr>
              <a:t>في مجال الزراعة بنسبٍ متفاوتة تبلغ 70%، ومجال الصناعة بنسبة 20% تقريبًا، ومما لا غنى عنه الاستهلاك البشري للمياه، والذي يعادل 10% </a:t>
            </a:r>
            <a:r>
              <a:rPr lang="ar-SA" dirty="0">
                <a:ea typeface="Calibri"/>
              </a:rPr>
              <a:t>من استهلاك الموارد المائية، وعادةً ما تُحصر الأسباب التي تؤدي لاستنفاذ المياه بكمياتٍ كبيرة على </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المياه المُهدرة المستهلكة في الري غير المنظم للمزروعات</a:t>
            </a:r>
            <a:r>
              <a:rPr lang="ar-SA" dirty="0">
                <a:ea typeface="Calibri"/>
              </a:rPr>
              <a:t>، بالإضافة للمياه المستخدمة في الأعمال الزراعية المختلفة.</a:t>
            </a:r>
            <a:endParaRPr lang="en-US" sz="2400" dirty="0">
              <a:ea typeface="Calibri"/>
              <a:cs typeface="Arial"/>
            </a:endParaRPr>
          </a:p>
          <a:p>
            <a:pPr lvl="0" algn="just" rtl="1">
              <a:lnSpc>
                <a:spcPct val="115000"/>
              </a:lnSpc>
              <a:spcBef>
                <a:spcPts val="0"/>
              </a:spcBef>
              <a:spcAft>
                <a:spcPts val="1000"/>
              </a:spcAft>
              <a:buFont typeface="Symbol"/>
              <a:buChar char=""/>
            </a:pPr>
            <a:r>
              <a:rPr lang="en-US" dirty="0">
                <a:latin typeface="Arial"/>
                <a:ea typeface="Calibri"/>
                <a:cs typeface="Arial"/>
              </a:rPr>
              <a:t> </a:t>
            </a:r>
            <a:r>
              <a:rPr lang="ar-SA" b="1" dirty="0">
                <a:latin typeface="Arial"/>
                <a:ea typeface="Calibri"/>
              </a:rPr>
              <a:t>المياه المستخدمة في قطاعات الإنشاء والعمار</a:t>
            </a:r>
            <a:r>
              <a:rPr lang="ar-SA" dirty="0">
                <a:latin typeface="Arial"/>
                <a:ea typeface="Calibri"/>
              </a:rPr>
              <a:t> من فتح الطرق، وتشريب البنية التحتية. وتتمثل الآثار الناجمة عن استنزاف المياه بظهور نقص في مياه الشرب وانتشار المجاعات؛ بسبب نقصان الغذاء الذي تُسببه عمليات استنزاف المياه</a:t>
            </a:r>
            <a:r>
              <a:rPr lang="en-US" dirty="0">
                <a:ea typeface="Calibri"/>
                <a:cs typeface="Arial"/>
              </a:rPr>
              <a:t>.</a:t>
            </a:r>
            <a:endParaRPr lang="en-US" dirty="0"/>
          </a:p>
        </p:txBody>
      </p:sp>
    </p:spTree>
    <p:extLst>
      <p:ext uri="{BB962C8B-B14F-4D97-AF65-F5344CB8AC3E}">
        <p14:creationId xmlns:p14="http://schemas.microsoft.com/office/powerpoint/2010/main" val="1591335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6172200"/>
          </a:xfrm>
          <a:ln w="28575">
            <a:solidFill>
              <a:schemeClr val="tx1"/>
            </a:solidFill>
          </a:ln>
        </p:spPr>
        <p:txBody>
          <a:bodyPr>
            <a:normAutofit fontScale="77500" lnSpcReduction="20000"/>
          </a:bodyPr>
          <a:lstStyle/>
          <a:p>
            <a:pPr marR="0" indent="0" algn="just" rtl="1">
              <a:lnSpc>
                <a:spcPct val="115000"/>
              </a:lnSpc>
              <a:spcBef>
                <a:spcPts val="0"/>
              </a:spcBef>
              <a:spcAft>
                <a:spcPts val="1000"/>
              </a:spcAft>
              <a:buNone/>
            </a:pPr>
            <a:r>
              <a:rPr lang="ar-SA" sz="36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rPr>
              <a:t>البترول</a:t>
            </a:r>
            <a:endParaRPr lang="en-US" sz="2400" dirty="0">
              <a:ea typeface="Calibri"/>
              <a:cs typeface="Arial"/>
            </a:endParaRPr>
          </a:p>
          <a:p>
            <a:pPr marL="685800" marR="0" algn="just" rtl="1">
              <a:lnSpc>
                <a:spcPct val="115000"/>
              </a:lnSpc>
              <a:spcBef>
                <a:spcPts val="0"/>
              </a:spcBef>
              <a:spcAft>
                <a:spcPts val="1000"/>
              </a:spcAft>
            </a:pPr>
            <a:r>
              <a:rPr lang="ar-SA" dirty="0">
                <a:ea typeface="Calibri"/>
              </a:rPr>
              <a:t> تعد الموارد البترولية من الموارد غير المتجددة، لكنها تستخدم بكثرة، إذ يدخل البترول في عمليات </a:t>
            </a:r>
            <a:r>
              <a:rPr lang="ar-SA" b="1" dirty="0">
                <a:solidFill>
                  <a:srgbClr val="0070C0"/>
                </a:solidFill>
                <a:ea typeface="Calibri"/>
              </a:rPr>
              <a:t>التصنيع والنقل والزراعة والتعدين</a:t>
            </a:r>
            <a:r>
              <a:rPr lang="ar-SA" dirty="0">
                <a:ea typeface="Calibri"/>
              </a:rPr>
              <a:t>، حيث يشكل ما نسبته 40% من إجمالي الطاقة التي نستخدمها، وتشير الدراسات إلى أن كمية البترول المتواجدة حاليًا تكفي لـ 25 سنة قادمة فقط، وهذا أدى إلى </a:t>
            </a:r>
            <a:r>
              <a:rPr lang="ar-SA" b="1" dirty="0">
                <a:ea typeface="Calibri"/>
              </a:rPr>
              <a:t>السعي لإيجاد بدائل عن الموارد البترولية من حيث الكلفة والاستدامة</a:t>
            </a:r>
            <a:r>
              <a:rPr lang="ar-SA" dirty="0">
                <a:ea typeface="Calibri"/>
              </a:rPr>
              <a:t>، </a:t>
            </a:r>
            <a:r>
              <a:rPr lang="ar-SA" b="1" dirty="0">
                <a:solidFill>
                  <a:srgbClr val="00B050"/>
                </a:solidFill>
                <a:ea typeface="Calibri"/>
              </a:rPr>
              <a:t>مثل استخدام الطاقة الشمسية وطاقة الرياح</a:t>
            </a:r>
            <a:r>
              <a:rPr lang="ar-SA" dirty="0">
                <a:ea typeface="Calibri"/>
              </a:rPr>
              <a:t>، وهي بدائل عن الوقود الأحفوري والبترول، ويعود السبب وراء الاستنزاف الكبير للموارد البترولية؛ إلى الازدهار الصناعي والتزايد السكاني، ولهذا الاستنزاف الجائر للموارد البترولية عدة آثار سلبية منها: </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انخفاض عدد وسائل النقل.</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ارتفاع على أسعار السلع ومنتجات التصنيع.</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محدودية المشاريع الاقتصادية</a:t>
            </a:r>
            <a:r>
              <a:rPr lang="ar-SA" dirty="0">
                <a:ea typeface="Calibri"/>
              </a:rPr>
              <a:t>.</a:t>
            </a:r>
            <a:endParaRPr lang="en-US" sz="2400" dirty="0">
              <a:ea typeface="Calibri"/>
              <a:cs typeface="Arial"/>
            </a:endParaRPr>
          </a:p>
          <a:p>
            <a:endParaRPr lang="en-US" dirty="0"/>
          </a:p>
        </p:txBody>
      </p:sp>
    </p:spTree>
    <p:extLst>
      <p:ext uri="{BB962C8B-B14F-4D97-AF65-F5344CB8AC3E}">
        <p14:creationId xmlns:p14="http://schemas.microsoft.com/office/powerpoint/2010/main" val="249613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324600"/>
          </a:xfrm>
          <a:ln w="19050">
            <a:solidFill>
              <a:schemeClr val="tx1"/>
            </a:solidFill>
          </a:ln>
        </p:spPr>
        <p:txBody>
          <a:bodyPr>
            <a:normAutofit fontScale="85000" lnSpcReduction="20000"/>
          </a:bodyPr>
          <a:lstStyle/>
          <a:p>
            <a:pPr marL="457200" marR="0" algn="just" rtl="1">
              <a:lnSpc>
                <a:spcPct val="115000"/>
              </a:lnSpc>
              <a:spcBef>
                <a:spcPts val="0"/>
              </a:spcBef>
              <a:spcAft>
                <a:spcPts val="1000"/>
              </a:spcAft>
            </a:pPr>
            <a:r>
              <a:rPr lang="en-US" dirty="0">
                <a:latin typeface="Arial"/>
                <a:ea typeface="Calibri"/>
                <a:cs typeface="Arial"/>
              </a:rPr>
              <a:t> </a:t>
            </a:r>
            <a:r>
              <a:rPr lang="ar-SA" sz="36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Calibri"/>
              </a:rPr>
              <a:t>الغابات</a:t>
            </a:r>
            <a:endParaRPr lang="en-US" sz="2400" dirty="0">
              <a:ea typeface="Calibri"/>
              <a:cs typeface="Arial"/>
            </a:endParaRPr>
          </a:p>
          <a:p>
            <a:pPr marL="685800" marR="0" algn="just" rtl="1">
              <a:lnSpc>
                <a:spcPct val="115000"/>
              </a:lnSpc>
              <a:spcBef>
                <a:spcPts val="0"/>
              </a:spcBef>
              <a:spcAft>
                <a:spcPts val="1000"/>
              </a:spcAft>
            </a:pPr>
            <a:r>
              <a:rPr lang="ar-SA" dirty="0">
                <a:ea typeface="Calibri"/>
              </a:rPr>
              <a:t> تلعب الغابات دورًا مهمًا في استمرار حياة الكائنات الحية؛ إذ إنها تعمل على انبعاث غاز الأوكسجين في الجو، وتقوم الأشجار بامتصاص غاز ثاني أكسيد الكربون، وتعد الغابات أيضًا موطنًا للعديد من الكائنات الحية، إلا أن </a:t>
            </a:r>
            <a:r>
              <a:rPr lang="ar-SA" b="1" dirty="0">
                <a:ea typeface="Calibri"/>
              </a:rPr>
              <a:t>عمليات الاستنزاف والقطع الجائر للأشجار</a:t>
            </a:r>
            <a:r>
              <a:rPr lang="ar-SA" dirty="0">
                <a:ea typeface="Calibri"/>
              </a:rPr>
              <a:t> أصبح خطًا حقيقيًا يهدد الغابات، ويحد من دورها في توازن الطبيعة، إذ تم قطع ما يقارب 72843.415603م2 من الغابات الشجرية وهذا ما يعادل نصف الغابات في العالم، مسببةً بذلك عدد من الآثار السلبية ومنها:</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زيادة تركيز الغازات الدفيئة في الغلاف الجوي. </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انجراف التربة.</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انقراض العديد من الكائنات الحية التي تتخذ من الأشجار موطنًا لها. </a:t>
            </a:r>
            <a:endParaRPr lang="en-US" sz="2400" dirty="0">
              <a:ea typeface="Calibri"/>
              <a:cs typeface="Arial"/>
            </a:endParaRPr>
          </a:p>
          <a:p>
            <a:pPr lvl="0" algn="just" rtl="1">
              <a:lnSpc>
                <a:spcPct val="115000"/>
              </a:lnSpc>
              <a:spcBef>
                <a:spcPts val="0"/>
              </a:spcBef>
              <a:spcAft>
                <a:spcPts val="1000"/>
              </a:spcAft>
              <a:buFont typeface="Symbol"/>
              <a:buChar char=""/>
            </a:pPr>
            <a:r>
              <a:rPr lang="ar-SA" b="1" dirty="0">
                <a:ea typeface="Calibri"/>
              </a:rPr>
              <a:t>زيادة احتمالية حدوث الفياضانات والجفاف. </a:t>
            </a:r>
            <a:endParaRPr lang="en-US" sz="2400" dirty="0">
              <a:ea typeface="Calibri"/>
              <a:cs typeface="Arial"/>
            </a:endParaRPr>
          </a:p>
          <a:p>
            <a:pPr marL="685800" marR="0" algn="just" rtl="1">
              <a:lnSpc>
                <a:spcPct val="115000"/>
              </a:lnSpc>
              <a:spcBef>
                <a:spcPts val="0"/>
              </a:spcBef>
              <a:spcAft>
                <a:spcPts val="1000"/>
              </a:spcAft>
            </a:pPr>
            <a:r>
              <a:rPr lang="ar-SA" dirty="0">
                <a:ea typeface="Calibri"/>
              </a:rPr>
              <a:t> </a:t>
            </a:r>
            <a:endParaRPr lang="en-US" sz="2400" dirty="0">
              <a:ea typeface="Calibri"/>
              <a:cs typeface="Arial"/>
            </a:endParaRPr>
          </a:p>
          <a:p>
            <a:endParaRPr lang="en-US" dirty="0"/>
          </a:p>
        </p:txBody>
      </p:sp>
    </p:spTree>
    <p:extLst>
      <p:ext uri="{BB962C8B-B14F-4D97-AF65-F5344CB8AC3E}">
        <p14:creationId xmlns:p14="http://schemas.microsoft.com/office/powerpoint/2010/main" val="127080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a:ln w="19050">
            <a:solidFill>
              <a:schemeClr val="tx1"/>
            </a:solidFill>
          </a:ln>
        </p:spPr>
        <p:txBody>
          <a:bodyPr>
            <a:normAutofit fontScale="62500" lnSpcReduction="20000"/>
          </a:bodyPr>
          <a:lstStyle/>
          <a:p>
            <a:pPr marR="0" indent="0" algn="just" rtl="1">
              <a:lnSpc>
                <a:spcPct val="115000"/>
              </a:lnSpc>
              <a:spcBef>
                <a:spcPts val="0"/>
              </a:spcBef>
              <a:spcAft>
                <a:spcPts val="1000"/>
              </a:spcAft>
              <a:buNone/>
            </a:pPr>
            <a:r>
              <a:rPr lang="ar-SA" sz="5100" b="1" dirty="0">
                <a:ln w="445" cap="flat" cmpd="sng" algn="ctr">
                  <a:solidFill>
                    <a:srgbClr val="1D7DEE">
                      <a:alpha val="55000"/>
                    </a:srgbClr>
                  </a:solidFill>
                  <a:prstDash val="solid"/>
                  <a:round/>
                </a:ln>
                <a:solidFill>
                  <a:srgbClr val="FF0000"/>
                </a:solidFill>
                <a:effectLst>
                  <a:outerShdw blurRad="101600" dist="76200" dir="5400000" sx="0" sy="0">
                    <a:schemeClr val="accent1">
                      <a:satMod val="190000"/>
                      <a:tint val="100000"/>
                      <a:alpha val="74000"/>
                    </a:schemeClr>
                  </a:outerShdw>
                </a:effectLst>
                <a:ea typeface="Calibri"/>
              </a:rPr>
              <a:t>الحلول التي يجب اتباعها لإنقاذ موارد الأرض من الاستنزاف:-</a:t>
            </a:r>
            <a:endParaRPr lang="en-US" sz="2900" b="1" dirty="0">
              <a:solidFill>
                <a:srgbClr val="FF0000"/>
              </a:solidFill>
              <a:ea typeface="Calibri"/>
              <a:cs typeface="Arial"/>
            </a:endParaRPr>
          </a:p>
          <a:p>
            <a:pPr marL="685800" marR="0" algn="just" rtl="1">
              <a:lnSpc>
                <a:spcPct val="115000"/>
              </a:lnSpc>
              <a:spcBef>
                <a:spcPts val="0"/>
              </a:spcBef>
              <a:spcAft>
                <a:spcPts val="1000"/>
              </a:spcAft>
            </a:pPr>
            <a:r>
              <a:rPr lang="ar-SA" dirty="0">
                <a:ea typeface="Calibri"/>
              </a:rPr>
              <a:t> تُعد عملية إرشاد استهلاك الموارد الطبيعة في سبيل حمايتها من الاستنزاف أمرًا حيويًا يعود على البيئة والاقتصاد وصحة السكان ورفاهيتهم بالخير والنفع، إذ يستخدم البشر حول العالم كمياتٍ مهولة من الموارد الطبيعية، مما دفع العلماء والخبراء إلى استحداث العديد من الطرق المختلفة للحد من استهلاك الموارد الطبيعية، </a:t>
            </a:r>
            <a:r>
              <a:rPr lang="ar-SA" b="1" dirty="0">
                <a:ea typeface="Calibri"/>
              </a:rPr>
              <a:t>وفيما يلي بعض الحلول المقترحة بهدف حماية هذه الموارد من الاستنزاف:</a:t>
            </a:r>
            <a:r>
              <a:rPr lang="ar-SA" dirty="0">
                <a:ea typeface="Calibri"/>
              </a:rPr>
              <a:t> </a:t>
            </a:r>
            <a:endParaRPr lang="en-US" sz="2400"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الاستخدام الكفء للوسائل الكهربائية، وذلك عن طريق تشغيل الأجهزة وإطفائها فقط عند الحاجة.</a:t>
            </a:r>
            <a:endParaRPr lang="en-US" sz="2200" b="1" dirty="0">
              <a:ea typeface="Calibri"/>
              <a:cs typeface="Arial"/>
            </a:endParaRPr>
          </a:p>
          <a:p>
            <a:pPr lvl="2" algn="just" rtl="1">
              <a:lnSpc>
                <a:spcPct val="115000"/>
              </a:lnSpc>
              <a:spcBef>
                <a:spcPts val="0"/>
              </a:spcBef>
              <a:spcAft>
                <a:spcPts val="1000"/>
              </a:spcAft>
              <a:buFont typeface="Wingdings"/>
              <a:buChar char=""/>
            </a:pPr>
            <a:r>
              <a:rPr lang="ar-SA" sz="2900" b="1" dirty="0">
                <a:ea typeface="Calibri"/>
              </a:rPr>
              <a:t>التوجه نحو استخدام الطاقة البديلة المتجددة.</a:t>
            </a:r>
            <a:endParaRPr lang="en-US" sz="2200" b="1" dirty="0">
              <a:ea typeface="Calibri"/>
              <a:cs typeface="Arial"/>
            </a:endParaRPr>
          </a:p>
          <a:p>
            <a:pPr lvl="2" algn="just" rtl="1">
              <a:lnSpc>
                <a:spcPct val="115000"/>
              </a:lnSpc>
              <a:spcBef>
                <a:spcPts val="0"/>
              </a:spcBef>
              <a:spcAft>
                <a:spcPts val="1000"/>
              </a:spcAft>
              <a:buFont typeface="Wingdings"/>
              <a:buChar char=""/>
            </a:pPr>
            <a:r>
              <a:rPr lang="ar-SA" sz="2900" b="1" dirty="0">
                <a:ea typeface="Calibri"/>
              </a:rPr>
              <a:t>استخدام الثروة السمكية بشكل معتدل تحت قواعد معينة.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الابتعاد عن استخدام المواد المصنعة والتي لا يُعاد تدويرها، مثل مادة البلاستيك التي تستخدم لمرة واحدة فقط.</a:t>
            </a:r>
            <a:endParaRPr lang="en-US" sz="2200" b="1" dirty="0">
              <a:ea typeface="Calibri"/>
              <a:cs typeface="Arial"/>
            </a:endParaRPr>
          </a:p>
          <a:p>
            <a:pPr lvl="2" algn="just" rtl="1">
              <a:lnSpc>
                <a:spcPct val="115000"/>
              </a:lnSpc>
              <a:spcBef>
                <a:spcPts val="0"/>
              </a:spcBef>
              <a:spcAft>
                <a:spcPts val="1000"/>
              </a:spcAft>
              <a:buFont typeface="Wingdings"/>
              <a:buChar char=""/>
            </a:pPr>
            <a:r>
              <a:rPr lang="ar-SA" sz="2900" b="1" dirty="0">
                <a:ea typeface="Calibri"/>
              </a:rPr>
              <a:t>استخدام وسائل النقل الخاصة بشكل أقل.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إعادة تدوير بعض الصناعات.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استخدام طرق الزراعة المستدامة.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التقليل قدر الإمكان من النفايات التي تنتج من الطعام والأغذية المصنعة.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الإدارة المستدامة للغابات وتعزيزها. </a:t>
            </a:r>
            <a:endParaRPr lang="en-US" sz="2200" b="1" dirty="0">
              <a:ea typeface="Calibri"/>
              <a:cs typeface="Arial"/>
            </a:endParaRPr>
          </a:p>
          <a:p>
            <a:pPr lvl="1" algn="just" rtl="1">
              <a:lnSpc>
                <a:spcPct val="115000"/>
              </a:lnSpc>
              <a:spcBef>
                <a:spcPts val="0"/>
              </a:spcBef>
              <a:spcAft>
                <a:spcPts val="1000"/>
              </a:spcAft>
              <a:buFont typeface="Courier New"/>
              <a:buChar char="o"/>
            </a:pPr>
            <a:r>
              <a:rPr lang="ar-SA" sz="3200" b="1" dirty="0">
                <a:ea typeface="Calibri"/>
              </a:rPr>
              <a:t>معالجة مياه الصرف الصحي قبل التخلص منها</a:t>
            </a:r>
            <a:r>
              <a:rPr lang="en-US" sz="3200" b="1" dirty="0" smtClean="0">
                <a:latin typeface="Arial"/>
                <a:ea typeface="Calibri"/>
                <a:cs typeface="Arial"/>
              </a:rPr>
              <a:t>.</a:t>
            </a:r>
            <a:r>
              <a:rPr lang="ar-SA" sz="3200" b="1" dirty="0">
                <a:ea typeface="Calibri"/>
              </a:rPr>
              <a:t> </a:t>
            </a:r>
            <a:endParaRPr lang="en-US" sz="2600" b="1" dirty="0">
              <a:ea typeface="Calibri"/>
              <a:cs typeface="Arial"/>
            </a:endParaRPr>
          </a:p>
          <a:p>
            <a:endParaRPr lang="en-US" dirty="0"/>
          </a:p>
        </p:txBody>
      </p:sp>
    </p:spTree>
    <p:extLst>
      <p:ext uri="{BB962C8B-B14F-4D97-AF65-F5344CB8AC3E}">
        <p14:creationId xmlns:p14="http://schemas.microsoft.com/office/powerpoint/2010/main" val="3853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938" y="1665383"/>
            <a:ext cx="7334124" cy="439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6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553200"/>
          </a:xfrm>
          <a:ln w="28575">
            <a:solidFill>
              <a:schemeClr val="tx1"/>
            </a:solidFill>
          </a:ln>
        </p:spPr>
        <p:txBody>
          <a:bodyPr>
            <a:normAutofit fontScale="92500" lnSpcReduction="20000"/>
          </a:bodyPr>
          <a:lstStyle/>
          <a:p>
            <a:pPr marR="0" indent="0" algn="just" rtl="1">
              <a:lnSpc>
                <a:spcPct val="115000"/>
              </a:lnSpc>
              <a:spcBef>
                <a:spcPts val="0"/>
              </a:spcBef>
              <a:spcAft>
                <a:spcPts val="1000"/>
              </a:spcAft>
              <a:buNone/>
            </a:pPr>
            <a:endParaRPr lang="ar-IQ" sz="3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endParaRPr>
          </a:p>
          <a:p>
            <a:pPr marR="0" indent="0" algn="just" rtl="1">
              <a:lnSpc>
                <a:spcPct val="115000"/>
              </a:lnSpc>
              <a:spcBef>
                <a:spcPts val="0"/>
              </a:spcBef>
              <a:spcAft>
                <a:spcPts val="1000"/>
              </a:spcAft>
              <a:buNone/>
            </a:pPr>
            <a:r>
              <a:rPr lang="ar-SA" sz="3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rPr>
              <a:t>ما </a:t>
            </a:r>
            <a:r>
              <a:rPr lang="ar-SA" sz="3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rPr>
              <a:t>المقصود باستنفاذ الموارد الطبيعية</a:t>
            </a:r>
            <a:r>
              <a:rPr lang="ar-SA" sz="3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rPr>
              <a:t>؟</a:t>
            </a:r>
            <a:endParaRPr lang="ar-IQ" sz="3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ea typeface="Calibri"/>
            </a:endParaRPr>
          </a:p>
          <a:p>
            <a:pPr marR="0" indent="0" algn="just" rtl="1">
              <a:lnSpc>
                <a:spcPct val="115000"/>
              </a:lnSpc>
              <a:spcBef>
                <a:spcPts val="0"/>
              </a:spcBef>
              <a:spcAft>
                <a:spcPts val="1000"/>
              </a:spcAft>
              <a:buNone/>
            </a:pPr>
            <a:r>
              <a:rPr lang="ar-SA" sz="2900" b="1" dirty="0" smtClean="0">
                <a:solidFill>
                  <a:prstClr val="black"/>
                </a:solidFill>
                <a:ea typeface="Calibri"/>
                <a:cs typeface="Times New Roman"/>
              </a:rPr>
              <a:t> </a:t>
            </a:r>
            <a:r>
              <a:rPr lang="ar-SA" sz="2900" b="1" dirty="0">
                <a:solidFill>
                  <a:prstClr val="black"/>
                </a:solidFill>
                <a:ea typeface="Calibri"/>
                <a:cs typeface="Times New Roman"/>
              </a:rPr>
              <a:t>يقصد باستنزاف الموارد </a:t>
            </a:r>
            <a:r>
              <a:rPr lang="ar-SA" sz="2900" b="1" dirty="0" smtClean="0">
                <a:solidFill>
                  <a:prstClr val="black"/>
                </a:solidFill>
                <a:ea typeface="Calibri"/>
                <a:cs typeface="Times New Roman"/>
              </a:rPr>
              <a:t>الطبيعية</a:t>
            </a:r>
            <a:r>
              <a:rPr lang="ar-IQ" sz="2900" b="1" dirty="0" smtClean="0">
                <a:solidFill>
                  <a:prstClr val="black"/>
                </a:solidFill>
                <a:ea typeface="Calibri"/>
                <a:cs typeface="Times New Roman"/>
              </a:rPr>
              <a:t>:-</a:t>
            </a:r>
            <a:endParaRPr lang="en-US" sz="2400" b="1" dirty="0">
              <a:ea typeface="Calibri"/>
              <a:cs typeface="Arial"/>
            </a:endParaRPr>
          </a:p>
          <a:p>
            <a:pPr algn="r" rtl="1"/>
            <a:r>
              <a:rPr lang="ar-SA" b="1" dirty="0" smtClean="0">
                <a:latin typeface="Times New Roman"/>
                <a:ea typeface="Calibri"/>
              </a:rPr>
              <a:t>ارتفاع معدل الاستنفاذ عن معدل الاستبدال </a:t>
            </a:r>
            <a:r>
              <a:rPr lang="ar-SA" b="1" dirty="0">
                <a:latin typeface="Times New Roman"/>
                <a:ea typeface="Calibri"/>
              </a:rPr>
              <a:t>للموارد الطبيعية</a:t>
            </a:r>
            <a:r>
              <a:rPr lang="ar-SA" dirty="0">
                <a:latin typeface="Times New Roman"/>
                <a:ea typeface="Calibri"/>
              </a:rPr>
              <a:t>، </a:t>
            </a:r>
            <a:r>
              <a:rPr lang="ar-SA" dirty="0" smtClean="0">
                <a:latin typeface="Times New Roman"/>
                <a:ea typeface="Calibri"/>
              </a:rPr>
              <a:t>وعند</a:t>
            </a:r>
            <a:r>
              <a:rPr lang="ar-IQ" dirty="0" smtClean="0">
                <a:latin typeface="Times New Roman"/>
                <a:ea typeface="Calibri"/>
              </a:rPr>
              <a:t> </a:t>
            </a:r>
            <a:r>
              <a:rPr lang="ar-SA" dirty="0" smtClean="0">
                <a:latin typeface="Times New Roman"/>
                <a:ea typeface="Calibri"/>
              </a:rPr>
              <a:t>التحدث </a:t>
            </a:r>
            <a:r>
              <a:rPr lang="ar-SA" dirty="0">
                <a:latin typeface="Times New Roman"/>
                <a:ea typeface="Calibri"/>
              </a:rPr>
              <a:t>عن </a:t>
            </a:r>
            <a:r>
              <a:rPr lang="ar-SA" b="1" dirty="0">
                <a:solidFill>
                  <a:srgbClr val="FF0000"/>
                </a:solidFill>
                <a:latin typeface="Times New Roman"/>
                <a:ea typeface="Calibri"/>
              </a:rPr>
              <a:t>الموارد الطبيعية، فنقصد بها الموارد المتواجدة دون تدخل بشري</a:t>
            </a:r>
            <a:r>
              <a:rPr lang="ar-SA" dirty="0">
                <a:latin typeface="Times New Roman"/>
                <a:ea typeface="Calibri"/>
              </a:rPr>
              <a:t>، وتقسم إلى </a:t>
            </a:r>
            <a:r>
              <a:rPr lang="ar-SA" b="1" dirty="0">
                <a:solidFill>
                  <a:srgbClr val="FF0000"/>
                </a:solidFill>
                <a:latin typeface="Times New Roman"/>
                <a:ea typeface="Calibri"/>
              </a:rPr>
              <a:t>موارد متجددة وغير متجددة</a:t>
            </a:r>
            <a:r>
              <a:rPr lang="ar-SA" dirty="0">
                <a:latin typeface="Times New Roman"/>
                <a:ea typeface="Calibri"/>
              </a:rPr>
              <a:t>، ويقصد بمصطلح استنزاف الموارد الطبيعية استهلاك كلٍ من؛ </a:t>
            </a:r>
            <a:r>
              <a:rPr lang="ar-SA" b="1" dirty="0">
                <a:solidFill>
                  <a:srgbClr val="0070C0"/>
                </a:solidFill>
                <a:latin typeface="Times New Roman"/>
                <a:ea typeface="Calibri"/>
              </a:rPr>
              <a:t>المواد المزروعة، والمياه، بالإضافة إلى الوقود الأحفوري، وصيد الأسماك والتعدين</a:t>
            </a:r>
            <a:r>
              <a:rPr lang="ar-SA" dirty="0">
                <a:latin typeface="Times New Roman"/>
                <a:ea typeface="Calibri"/>
              </a:rPr>
              <a:t>، وفي الكثير من الأحيان يتم تحديد الاستنزاف للموارد الطبيعية تبعًا لمدى توافرها في الطبيعة، حيث يعد المورد الموجود بنسب قليلة ذو قيمة أعلى مقارنة بالمورد الموجود بكميات وفيرة، ولعل السبب الرئيسي وراء نقصان الموارد الطبيعية هو التزايد في أعداد السكان حول العالم</a:t>
            </a:r>
            <a:r>
              <a:rPr lang="en-US" dirty="0">
                <a:latin typeface="Times New Roman"/>
                <a:ea typeface="Calibri"/>
              </a:rPr>
              <a:t>.</a:t>
            </a:r>
            <a:br>
              <a:rPr lang="en-US" dirty="0">
                <a:latin typeface="Times New Roman"/>
                <a:ea typeface="Calibri"/>
              </a:rPr>
            </a:br>
            <a:r>
              <a:rPr lang="en-US" dirty="0">
                <a:latin typeface="Times New Roman"/>
                <a:ea typeface="Calibri"/>
              </a:rPr>
              <a:t/>
            </a:r>
            <a:br>
              <a:rPr lang="en-US" dirty="0">
                <a:latin typeface="Times New Roman"/>
                <a:ea typeface="Calibri"/>
              </a:rPr>
            </a:br>
            <a:endParaRPr lang="en-US" dirty="0"/>
          </a:p>
        </p:txBody>
      </p:sp>
    </p:spTree>
    <p:extLst>
      <p:ext uri="{BB962C8B-B14F-4D97-AF65-F5344CB8AC3E}">
        <p14:creationId xmlns:p14="http://schemas.microsoft.com/office/powerpoint/2010/main" val="496688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732</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آثار استنزاف الموارد الطبيعية على البيئة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2006-08-16T00:00:00Z</dcterms:created>
  <dcterms:modified xsi:type="dcterms:W3CDTF">2024-02-05T14:29:06Z</dcterms:modified>
</cp:coreProperties>
</file>