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77" r:id="rId4"/>
    <p:sldId id="276" r:id="rId5"/>
    <p:sldId id="275" r:id="rId6"/>
    <p:sldId id="261" r:id="rId7"/>
    <p:sldId id="262" r:id="rId8"/>
    <p:sldId id="268" r:id="rId9"/>
    <p:sldId id="259" r:id="rId10"/>
    <p:sldId id="265" r:id="rId11"/>
    <p:sldId id="271" r:id="rId12"/>
    <p:sldId id="266" r:id="rId13"/>
    <p:sldId id="269" r:id="rId14"/>
    <p:sldId id="272" r:id="rId15"/>
    <p:sldId id="273" r:id="rId16"/>
    <p:sldId id="274" r:id="rId17"/>
    <p:sldId id="258" r:id="rId18"/>
    <p:sldId id="270" r:id="rId19"/>
    <p:sldId id="264" r:id="rId20"/>
    <p:sldId id="263" r:id="rId21"/>
    <p:sldId id="257" r:id="rId22"/>
    <p:sldId id="260" r:id="rId23"/>
    <p:sldId id="267" r:id="rId24"/>
    <p:sldId id="27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146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507DAF-D2CA-48ED-BFCA-8CE0C3E89DE3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936589"/>
      </p:ext>
    </p:extLst>
  </p:cSld>
  <p:clrMapOvr>
    <a:masterClrMapping/>
  </p:clrMapOvr>
  <p:transition spd="med">
    <p:strips dir="ru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3DABFA-0D05-483C-8446-5278AF587BFA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941973"/>
      </p:ext>
    </p:extLst>
  </p:cSld>
  <p:clrMapOvr>
    <a:masterClrMapping/>
  </p:clrMapOvr>
  <p:transition spd="med">
    <p:strips dir="ru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5C3D65D-6E2B-420A-9C2A-6B14362DE1AC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104853"/>
      </p:ext>
    </p:extLst>
  </p:cSld>
  <p:clrMapOvr>
    <a:masterClrMapping/>
  </p:clrMapOvr>
  <p:transition spd="med">
    <p:strips dir="ru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3C586-1744-4217-B5E5-46E690F4A675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160385"/>
      </p:ext>
    </p:extLst>
  </p:cSld>
  <p:clrMapOvr>
    <a:masterClrMapping/>
  </p:clrMapOvr>
  <p:transition spd="med">
    <p:strips dir="ru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9DB1936-3295-43D3-A27F-9F5D9D7346BF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667794"/>
      </p:ext>
    </p:extLst>
  </p:cSld>
  <p:clrMapOvr>
    <a:masterClrMapping/>
  </p:clrMapOvr>
  <p:transition spd="med">
    <p:strips dir="ru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FAB60C8-982D-4152-99DB-871A4E61752D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529351"/>
      </p:ext>
    </p:extLst>
  </p:cSld>
  <p:clrMapOvr>
    <a:masterClrMapping/>
  </p:clrMapOvr>
  <p:transition spd="med">
    <p:strips dir="ru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812F2-EE95-4CF8-94DC-E96418E188EE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1420630"/>
      </p:ext>
    </p:extLst>
  </p:cSld>
  <p:clrMapOvr>
    <a:masterClrMapping/>
  </p:clrMapOvr>
  <p:transition spd="med">
    <p:strips dir="ru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5F53F3-C2FC-4846-9F6A-C1110A7D14F3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982036"/>
      </p:ext>
    </p:extLst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IQ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3F51148-A6DB-4793-A2AE-C4435E2BB750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24831"/>
      </p:ext>
    </p:extLst>
  </p:cSld>
  <p:clrMapOvr>
    <a:masterClrMapping/>
  </p:clrMapOvr>
  <p:transition spd="med">
    <p:strips dir="ru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045E186-D50D-4D69-B0C5-A844191E9629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248415"/>
      </p:ext>
    </p:extLst>
  </p:cSld>
  <p:clrMapOvr>
    <a:masterClrMapping/>
  </p:clrMapOvr>
  <p:transition spd="med">
    <p:strips dir="ru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8B0A9-686E-493D-AF2A-732338123D78}" type="slidenum">
              <a:rPr lang="ar-SA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275615"/>
      </p:ext>
    </p:extLst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33CC"/>
            </a:gs>
            <a:gs pos="100000">
              <a:srgbClr val="CC00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النمط الرئيسي للعنوان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en-US" smtClean="0"/>
              <a:t>انقر لتحرير الأنماط الرئيسية للنص</a:t>
            </a:r>
          </a:p>
          <a:p>
            <a:pPr lvl="1"/>
            <a:r>
              <a:rPr lang="ar-SA" altLang="en-US" smtClean="0"/>
              <a:t>المستوى الثاني</a:t>
            </a:r>
          </a:p>
          <a:p>
            <a:pPr lvl="2"/>
            <a:r>
              <a:rPr lang="ar-SA" altLang="en-US" smtClean="0"/>
              <a:t>المستوى الثالث</a:t>
            </a:r>
          </a:p>
          <a:p>
            <a:pPr lvl="3"/>
            <a:r>
              <a:rPr lang="ar-SA" altLang="en-US" smtClean="0"/>
              <a:t>المستوى الرابع</a:t>
            </a:r>
          </a:p>
          <a:p>
            <a:pPr lvl="4"/>
            <a:r>
              <a:rPr lang="ar-SA" altLang="en-US" smtClean="0"/>
              <a:t>المستوى الخامس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rtl="1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>
              <a:defRPr sz="1400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0F3410DC-A71A-46A6-BCA9-4FDB2A6CDB9C}" type="slidenum">
              <a:rPr lang="ar-SA" altLang="en-US">
                <a:solidFill>
                  <a:srgbClr val="000000"/>
                </a:solidFill>
                <a:cs typeface="Times New Roman" pitchFamily="18" charset="0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6268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trips dir="ru"/>
  </p:transition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Times New Roman" pitchFamily="18" charset="0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Arabic)" pitchFamily="26" charset="0"/>
        </a:defRPr>
      </a:lvl6pPr>
      <a:lvl7pPr marL="9144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Arabic)" pitchFamily="26" charset="0"/>
        </a:defRPr>
      </a:lvl7pPr>
      <a:lvl8pPr marL="13716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Arabic)" pitchFamily="26" charset="0"/>
        </a:defRPr>
      </a:lvl8pPr>
      <a:lvl9pPr marL="1828800"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 (Arabic)" pitchFamily="26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Times New Roman" pitchFamily="18" charset="0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Times New Roman (Arabic)" pitchFamily="26" charset="0"/>
          <a:cs typeface="Times New Roman" pitchFamily="18" charset="0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imes New Roman (Arabic)" pitchFamily="26" charset="0"/>
          <a:cs typeface="Times New Roman" pitchFamily="18" charset="0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imes New Roman (Arabic)" pitchFamily="26" charset="0"/>
          <a:cs typeface="Times New Roman" pitchFamily="18" charset="0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 (Arabic)" pitchFamily="26" charset="0"/>
          <a:cs typeface="Times New Roman" pitchFamily="18" charset="0"/>
        </a:defRPr>
      </a:lvl5pPr>
      <a:lvl6pPr marL="25146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2954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Hazards that you can face in a Dental Clinic</a:t>
            </a:r>
            <a:endParaRPr lang="en-US" b="1" dirty="0">
              <a:solidFill>
                <a:srgbClr val="FF0000"/>
              </a:solidFill>
              <a:latin typeface="Ami R" pitchFamily="18" charset="-127"/>
              <a:ea typeface="Ami R" pitchFamily="18" charset="-127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19400" y="3048000"/>
            <a:ext cx="4114800" cy="990600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By:</a:t>
            </a:r>
          </a:p>
          <a:p>
            <a:r>
              <a:rPr lang="en-US" sz="3600" b="1" dirty="0" smtClean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Dr. </a:t>
            </a:r>
            <a:r>
              <a:rPr lang="en-US" sz="3600" b="1" dirty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F</a:t>
            </a:r>
            <a:r>
              <a:rPr lang="en-US" sz="3600" b="1" dirty="0" smtClean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arah Salah </a:t>
            </a:r>
            <a:r>
              <a:rPr lang="en-US" sz="3600" b="1" dirty="0" err="1" smtClean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aldeen</a:t>
            </a:r>
            <a:endParaRPr lang="en-US" sz="3600" b="1" dirty="0">
              <a:solidFill>
                <a:srgbClr val="FF0000"/>
              </a:solidFill>
              <a:latin typeface="Ami R" pitchFamily="18" charset="-127"/>
              <a:ea typeface="Ami R" pitchFamily="18" charset="-127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038600"/>
            <a:ext cx="2200275" cy="2425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8648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Eye precautions </a:t>
            </a:r>
            <a:endParaRPr lang="en-US" b="1" dirty="0">
              <a:solidFill>
                <a:srgbClr val="FF0000"/>
              </a:solidFill>
              <a:latin typeface="Ami R" pitchFamily="18" charset="-127"/>
              <a:ea typeface="Ami R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Eye glasses &amp; face shield </a:t>
            </a:r>
            <a:r>
              <a:rPr lang="en-US" dirty="0" smtClean="0"/>
              <a:t>prevent air borne particles (old restoration, tooth structure, bacteria) during operative procedures .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Dentist</a:t>
            </a:r>
            <a:r>
              <a:rPr lang="en-US" dirty="0" smtClean="0"/>
              <a:t> more direct path of such particles.</a:t>
            </a:r>
          </a:p>
          <a:p>
            <a:r>
              <a:rPr lang="en-US" dirty="0" smtClean="0"/>
              <a:t>Unusual light sources </a:t>
            </a:r>
            <a:r>
              <a:rPr lang="en-US" b="1" dirty="0" smtClean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visible L.C. unit &amp; Laser equipment</a:t>
            </a:r>
            <a:r>
              <a:rPr lang="en-US" dirty="0" smtClean="0"/>
              <a:t>; using </a:t>
            </a:r>
            <a:r>
              <a:rPr lang="en-US" b="1" dirty="0" smtClean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colored plastic shield </a:t>
            </a:r>
            <a:r>
              <a:rPr lang="en-US" dirty="0" smtClean="0"/>
              <a:t>attached to fiber optic tip.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7012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"/>
            <a:ext cx="8229600" cy="5897563"/>
          </a:xfrm>
        </p:spPr>
        <p:txBody>
          <a:bodyPr>
            <a:normAutofit/>
          </a:bodyPr>
          <a:lstStyle/>
          <a:p>
            <a:endParaRPr lang="en-US" sz="4000" b="1" dirty="0" smtClean="0">
              <a:solidFill>
                <a:srgbClr val="FF0000"/>
              </a:solidFill>
              <a:latin typeface="Ami R" pitchFamily="18" charset="-127"/>
              <a:ea typeface="Ami R" pitchFamily="18" charset="-127"/>
            </a:endParaRPr>
          </a:p>
          <a:p>
            <a:endParaRPr lang="en-US" sz="4000" b="1" dirty="0">
              <a:solidFill>
                <a:srgbClr val="FF0000"/>
              </a:solidFill>
              <a:latin typeface="Ami R" pitchFamily="18" charset="-127"/>
              <a:ea typeface="Ami R" pitchFamily="18" charset="-127"/>
            </a:endParaRPr>
          </a:p>
          <a:p>
            <a:r>
              <a:rPr lang="en-US" sz="4000" b="1" dirty="0" smtClean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Protective </a:t>
            </a:r>
            <a:r>
              <a:rPr lang="en-US" sz="4000" b="1" dirty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eye glasses </a:t>
            </a:r>
            <a:endParaRPr lang="en-US" sz="4000" b="1" dirty="0" smtClean="0">
              <a:solidFill>
                <a:srgbClr val="FF0000"/>
              </a:solidFill>
              <a:latin typeface="Ami R" pitchFamily="18" charset="-127"/>
              <a:ea typeface="Ami R" pitchFamily="18" charset="-127"/>
            </a:endParaRPr>
          </a:p>
          <a:p>
            <a:endParaRPr lang="en-US" sz="4000" b="1" dirty="0">
              <a:solidFill>
                <a:srgbClr val="FF0000"/>
              </a:solidFill>
              <a:latin typeface="Ami R" pitchFamily="18" charset="-127"/>
              <a:ea typeface="Ami R" pitchFamily="18" charset="-127"/>
            </a:endParaRPr>
          </a:p>
          <a:p>
            <a:pPr marL="0" indent="0">
              <a:buNone/>
            </a:pPr>
            <a:endParaRPr lang="en-US" sz="4000" b="1" dirty="0" smtClean="0">
              <a:solidFill>
                <a:srgbClr val="FF0000"/>
              </a:solidFill>
              <a:latin typeface="Ami R" pitchFamily="18" charset="-127"/>
              <a:ea typeface="Ami R" pitchFamily="18" charset="-127"/>
            </a:endParaRPr>
          </a:p>
          <a:p>
            <a:pPr marL="0" indent="0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  </a:t>
            </a:r>
          </a:p>
          <a:p>
            <a:r>
              <a:rPr lang="en-US" sz="4000" b="1" dirty="0" smtClean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Face shield</a:t>
            </a:r>
            <a:endParaRPr lang="en-US" sz="4000" b="1" dirty="0">
              <a:solidFill>
                <a:srgbClr val="FF0000"/>
              </a:solidFill>
              <a:latin typeface="Ami R" pitchFamily="18" charset="-127"/>
              <a:ea typeface="Ami R" pitchFamily="18" charset="-127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762000"/>
            <a:ext cx="2381250" cy="24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124200"/>
            <a:ext cx="3649306" cy="3352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278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Hazards of visible light curing system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81200"/>
            <a:ext cx="3804138" cy="2514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628" y="1600200"/>
            <a:ext cx="3200400" cy="32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23240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Ear precautions</a:t>
            </a:r>
            <a:endParaRPr lang="en-US" b="1" dirty="0">
              <a:solidFill>
                <a:srgbClr val="FF0000"/>
              </a:solidFill>
              <a:latin typeface="Ami R" pitchFamily="18" charset="-127"/>
              <a:ea typeface="Ami R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Loud noise             mental &amp; physical distress</a:t>
            </a:r>
          </a:p>
          <a:p>
            <a:pPr marL="0" indent="0">
              <a:buNone/>
            </a:pPr>
            <a:r>
              <a:rPr lang="en-US" dirty="0" smtClean="0"/>
              <a:t>                   ability to concentrate &amp;  efficiency.</a:t>
            </a:r>
            <a:endParaRPr lang="en-US" dirty="0"/>
          </a:p>
          <a:p>
            <a:r>
              <a:rPr lang="en-US" dirty="0" smtClean="0"/>
              <a:t>Loud noise / </a:t>
            </a:r>
            <a:r>
              <a:rPr lang="en-US" b="1" dirty="0" smtClean="0">
                <a:solidFill>
                  <a:srgbClr val="FF0000"/>
                </a:solidFill>
              </a:rPr>
              <a:t>short duration</a:t>
            </a:r>
            <a:r>
              <a:rPr lang="en-US" dirty="0" smtClean="0"/>
              <a:t> temporary threshold shift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            </a:t>
            </a:r>
            <a:r>
              <a:rPr lang="en-US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recovery complete.</a:t>
            </a:r>
          </a:p>
          <a:p>
            <a:r>
              <a:rPr lang="en-US" dirty="0" smtClean="0"/>
              <a:t>Extended exposure/ </a:t>
            </a:r>
            <a:r>
              <a:rPr lang="en-US" b="1" dirty="0" err="1" smtClean="0">
                <a:solidFill>
                  <a:srgbClr val="FF0000"/>
                </a:solidFill>
              </a:rPr>
              <a:t>permenant</a:t>
            </a:r>
            <a:r>
              <a:rPr lang="en-US" b="1" dirty="0" smtClean="0">
                <a:solidFill>
                  <a:srgbClr val="FF0000"/>
                </a:solidFill>
              </a:rPr>
              <a:t> threshold shift                </a:t>
            </a:r>
            <a:r>
              <a:rPr lang="en-US" b="1" dirty="0" err="1" smtClean="0">
                <a:solidFill>
                  <a:srgbClr val="FF0000"/>
                </a:solidFill>
              </a:rPr>
              <a:t>persistant</a:t>
            </a:r>
            <a:r>
              <a:rPr lang="en-US" b="1" dirty="0" smtClean="0">
                <a:solidFill>
                  <a:srgbClr val="FF0000"/>
                </a:solidFill>
              </a:rPr>
              <a:t> hearing loss.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Absorbing material </a:t>
            </a:r>
            <a:r>
              <a:rPr lang="en-US" dirty="0" smtClean="0"/>
              <a:t>used in walls &amp; floor.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667000" y="19812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505200" y="36576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990600" y="2590800"/>
            <a:ext cx="1143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219131" y="2209800"/>
            <a:ext cx="0" cy="457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025" y="2209800"/>
            <a:ext cx="158750" cy="53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648200"/>
            <a:ext cx="1225550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360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Inhalation precautions</a:t>
            </a:r>
            <a:endParaRPr lang="en-US" b="1" dirty="0">
              <a:solidFill>
                <a:srgbClr val="FF0000"/>
              </a:solidFill>
              <a:latin typeface="Ami R" pitchFamily="18" charset="-127"/>
              <a:ea typeface="Ami R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Aerosols are fine dispersions in air </a:t>
            </a:r>
            <a:r>
              <a:rPr lang="en-US" dirty="0" smtClean="0"/>
              <a:t>consist of water, tooth debris, M.</a:t>
            </a:r>
            <a:r>
              <a:rPr lang="en-US" dirty="0" err="1" smtClean="0"/>
              <a:t>Os</a:t>
            </a:r>
            <a:r>
              <a:rPr lang="en-US" dirty="0" smtClean="0"/>
              <a:t>.,restorative material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Aerosols &amp; vapor </a:t>
            </a:r>
            <a:r>
              <a:rPr lang="en-US" dirty="0" smtClean="0"/>
              <a:t>are created by cutting tooth structure&amp; </a:t>
            </a:r>
            <a:r>
              <a:rPr lang="en-US" dirty="0" err="1" smtClean="0"/>
              <a:t>restor</a:t>
            </a:r>
            <a:r>
              <a:rPr lang="en-US" dirty="0" smtClean="0"/>
              <a:t>. Material.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Aerosols</a:t>
            </a:r>
            <a:r>
              <a:rPr lang="en-US" dirty="0" smtClean="0"/>
              <a:t> are health hazard to all present.</a:t>
            </a:r>
          </a:p>
          <a:p>
            <a:r>
              <a:rPr lang="en-US" dirty="0" smtClean="0"/>
              <a:t>Cutting amalgam or composite produce submicron particles &amp; vapor; may be inhaled produce </a:t>
            </a:r>
            <a:r>
              <a:rPr lang="en-US" b="1" dirty="0" smtClean="0">
                <a:solidFill>
                  <a:srgbClr val="FF0000"/>
                </a:solidFill>
              </a:rPr>
              <a:t>alveolar irritation &amp; tissue reaction.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9643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Rubber dam </a:t>
            </a:r>
            <a:r>
              <a:rPr lang="en-US" dirty="0" smtClean="0"/>
              <a:t>protect patient from </a:t>
            </a:r>
            <a:r>
              <a:rPr lang="en-US" dirty="0" smtClean="0">
                <a:solidFill>
                  <a:srgbClr val="FF0000"/>
                </a:solidFill>
              </a:rPr>
              <a:t>oral </a:t>
            </a:r>
            <a:r>
              <a:rPr lang="en-US" dirty="0" smtClean="0"/>
              <a:t>inhalation of aerosols or vapor but </a:t>
            </a:r>
            <a:r>
              <a:rPr lang="en-US" dirty="0" smtClean="0">
                <a:solidFill>
                  <a:srgbClr val="FF0000"/>
                </a:solidFill>
              </a:rPr>
              <a:t>nasal</a:t>
            </a:r>
            <a:r>
              <a:rPr lang="en-US" dirty="0" smtClean="0"/>
              <a:t> inhalation </a:t>
            </a:r>
            <a:r>
              <a:rPr lang="en-US" dirty="0" smtClean="0">
                <a:solidFill>
                  <a:srgbClr val="FF0000"/>
                </a:solidFill>
              </a:rPr>
              <a:t>still </a:t>
            </a:r>
            <a:r>
              <a:rPr lang="en-US" dirty="0" smtClean="0"/>
              <a:t>may occur.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Mask</a:t>
            </a:r>
            <a:r>
              <a:rPr lang="en-US" dirty="0" smtClean="0"/>
              <a:t> filter out bacteria ;do not filter out mercury or monomer vapor.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225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Rubber dam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Content Placeholder 3" descr="IMG_2932.JPG">
            <a:extLst>
              <a:ext uri="{FF2B5EF4-FFF2-40B4-BE49-F238E27FC236}">
                <a16:creationId xmlns="" xmlns:a16="http://schemas.microsoft.com/office/drawing/2014/main" id="{6AA01D96-9A17-40D5-B9CE-4B2D7BD278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26816"/>
            <a:ext cx="3048000" cy="21374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82171"/>
            <a:ext cx="3128866" cy="20820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14800"/>
            <a:ext cx="3074987" cy="4421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2078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Face Mask&amp; Gloves </a:t>
            </a:r>
            <a:endParaRPr lang="en-US" b="1" dirty="0">
              <a:solidFill>
                <a:srgbClr val="FF0000"/>
              </a:solidFill>
              <a:latin typeface="Ami R" pitchFamily="18" charset="-127"/>
              <a:ea typeface="Ami R" pitchFamily="18" charset="-127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4079403" cy="272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81200"/>
            <a:ext cx="3549730" cy="272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36578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en-US" sz="2400" b="1" dirty="0">
                <a:solidFill>
                  <a:srgbClr val="FF0000"/>
                </a:solidFill>
              </a:rPr>
              <a:t/>
            </a:r>
            <a:br>
              <a:rPr lang="en-US" sz="2400" b="1" dirty="0">
                <a:solidFill>
                  <a:srgbClr val="FF0000"/>
                </a:solidFill>
              </a:rPr>
            </a:br>
            <a:r>
              <a:rPr lang="en-US" sz="2400" b="1" dirty="0" smtClean="0">
                <a:solidFill>
                  <a:srgbClr val="FF0000"/>
                </a:solidFill>
              </a:rPr>
              <a:t>According </a:t>
            </a:r>
            <a:r>
              <a:rPr lang="en-US" sz="2400" b="1" dirty="0">
                <a:solidFill>
                  <a:srgbClr val="FF0000"/>
                </a:solidFill>
              </a:rPr>
              <a:t>to the centers for disease control dental </a:t>
            </a:r>
            <a:r>
              <a:rPr lang="en-US" sz="2400" b="1" dirty="0" err="1">
                <a:solidFill>
                  <a:srgbClr val="FF0000"/>
                </a:solidFill>
              </a:rPr>
              <a:t>insruments</a:t>
            </a:r>
            <a:r>
              <a:rPr lang="en-US" sz="2400" b="1" dirty="0">
                <a:solidFill>
                  <a:srgbClr val="FF0000"/>
                </a:solidFill>
              </a:rPr>
              <a:t> classified into 3 categories depend upon their risk for transmitting infection:</a:t>
            </a:r>
            <a:r>
              <a:rPr lang="en-US" sz="2400" dirty="0">
                <a:solidFill>
                  <a:prstClr val="black"/>
                </a:solidFill>
              </a:rPr>
              <a:t/>
            </a:r>
            <a:br>
              <a:rPr lang="en-US" sz="2400" dirty="0">
                <a:solidFill>
                  <a:prstClr val="black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1-critical: penetrate oral soft tissue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                       Bone ,blood </a:t>
            </a:r>
            <a:r>
              <a:rPr lang="en-US" sz="1800" b="1" dirty="0" err="1">
                <a:solidFill>
                  <a:srgbClr val="FF0000"/>
                </a:solidFill>
              </a:rPr>
              <a:t>sream</a:t>
            </a:r>
            <a:r>
              <a:rPr lang="en-US" sz="1800" b="1" dirty="0">
                <a:solidFill>
                  <a:srgbClr val="FF0000"/>
                </a:solidFill>
              </a:rPr>
              <a:t>.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</a:rPr>
              <a:t>Forceps, scalpels, bone chisels, surgical burs.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</a:rPr>
              <a:t>Sterilized after each use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</a:rPr>
              <a:t>Steam under pressure, dry Heat or chemical sterilization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2- semi critical: not penetrate oral tissue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                      In contact oral mucous membrane 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                      Non intact skin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</a:rPr>
              <a:t>Dental mirror, amalgam </a:t>
            </a:r>
            <a:r>
              <a:rPr lang="en-US" sz="1800" b="1" dirty="0" err="1">
                <a:solidFill>
                  <a:prstClr val="black"/>
                </a:solidFill>
              </a:rPr>
              <a:t>condensor</a:t>
            </a:r>
            <a:r>
              <a:rPr lang="en-US" sz="1800" b="1" dirty="0">
                <a:solidFill>
                  <a:prstClr val="black"/>
                </a:solidFill>
              </a:rPr>
              <a:t>, impression tray.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</a:rPr>
              <a:t>Sterilized after each use.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</a:rPr>
              <a:t>Or high level </a:t>
            </a:r>
            <a:r>
              <a:rPr lang="en-US" sz="1800" b="1" dirty="0" err="1">
                <a:solidFill>
                  <a:prstClr val="black"/>
                </a:solidFill>
              </a:rPr>
              <a:t>disinfictant</a:t>
            </a:r>
            <a:endParaRPr lang="en-US" sz="18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endParaRPr lang="en-US" sz="1800" b="1" dirty="0">
              <a:solidFill>
                <a:prstClr val="black"/>
              </a:solidFill>
            </a:endParaRPr>
          </a:p>
          <a:p>
            <a:pPr marL="0" lvl="0" indent="0">
              <a:buNone/>
            </a:pPr>
            <a:r>
              <a:rPr lang="en-US" sz="1800" b="1" dirty="0">
                <a:solidFill>
                  <a:srgbClr val="FF0000"/>
                </a:solidFill>
              </a:rPr>
              <a:t>3- non critical: contact intact skin, m. membrane.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</a:rPr>
              <a:t>                          X-ray head, pulse </a:t>
            </a:r>
            <a:r>
              <a:rPr lang="en-US" sz="1800" b="1" dirty="0" err="1">
                <a:solidFill>
                  <a:prstClr val="black"/>
                </a:solidFill>
              </a:rPr>
              <a:t>oximeter</a:t>
            </a:r>
            <a:r>
              <a:rPr lang="en-US" sz="1800" b="1" dirty="0">
                <a:solidFill>
                  <a:prstClr val="black"/>
                </a:solidFill>
              </a:rPr>
              <a:t>.</a:t>
            </a:r>
          </a:p>
          <a:p>
            <a:pPr marL="0" lvl="0" indent="0">
              <a:buNone/>
            </a:pPr>
            <a:r>
              <a:rPr lang="en-US" sz="1800" b="1" dirty="0">
                <a:solidFill>
                  <a:prstClr val="black"/>
                </a:solidFill>
              </a:rPr>
              <a:t>                          Cleaned by low level disinfectant.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416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 Pre sterilization </a:t>
            </a:r>
            <a:br>
              <a:rPr lang="en-US" b="1" dirty="0" smtClean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</a:br>
            <a:r>
              <a:rPr lang="en-US" b="1" dirty="0" smtClean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Instrument cleaning</a:t>
            </a:r>
            <a:endParaRPr lang="en-US" b="1" dirty="0">
              <a:solidFill>
                <a:srgbClr val="FF0000"/>
              </a:solidFill>
              <a:latin typeface="Ami R" pitchFamily="18" charset="-127"/>
              <a:ea typeface="Ami R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Before sterilization or high-level disinfection, </a:t>
            </a:r>
            <a:r>
              <a:rPr lang="en-US" dirty="0">
                <a:solidFill>
                  <a:srgbClr val="FF0000"/>
                </a:solidFill>
              </a:rPr>
              <a:t>instruments should be cleaned thoroughly </a:t>
            </a:r>
            <a:r>
              <a:rPr lang="en-US" dirty="0"/>
              <a:t>to remove debris.</a:t>
            </a:r>
          </a:p>
          <a:p>
            <a:pPr marL="0" indent="0">
              <a:buNone/>
            </a:pPr>
            <a:r>
              <a:rPr lang="en-US" dirty="0"/>
              <a:t>• </a:t>
            </a:r>
            <a:r>
              <a:rPr lang="en-US" b="1" dirty="0">
                <a:solidFill>
                  <a:srgbClr val="FF0000"/>
                </a:solidFill>
              </a:rPr>
              <a:t>Persons</a:t>
            </a:r>
            <a:r>
              <a:rPr lang="en-US" dirty="0"/>
              <a:t> involved in cleaning and reprocessing instruments should wear </a:t>
            </a:r>
            <a:r>
              <a:rPr lang="en-US" b="1" dirty="0">
                <a:solidFill>
                  <a:srgbClr val="FF0000"/>
                </a:solidFill>
              </a:rPr>
              <a:t>heavy- duty (reusable utility) gloves </a:t>
            </a:r>
            <a:r>
              <a:rPr lang="en-US" dirty="0"/>
              <a:t>to lessen the risk of hand injuries.</a:t>
            </a:r>
          </a:p>
          <a:p>
            <a:pPr marL="0" indent="0">
              <a:buNone/>
            </a:pPr>
            <a:r>
              <a:rPr lang="en-US" dirty="0"/>
              <a:t>•Placing instruments into a container of </a:t>
            </a:r>
            <a:r>
              <a:rPr lang="en-US" b="1" dirty="0">
                <a:solidFill>
                  <a:srgbClr val="FF0000"/>
                </a:solidFill>
              </a:rPr>
              <a:t>water or disinfectant/detergent</a:t>
            </a:r>
            <a:r>
              <a:rPr lang="en-US" dirty="0"/>
              <a:t> as soon as possible after use will prevent drying of patient material and make cleaning easier and more efficient.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59876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Contents </a:t>
            </a:r>
            <a:endParaRPr lang="en-US" b="1" dirty="0">
              <a:solidFill>
                <a:srgbClr val="FF0000"/>
              </a:solidFill>
              <a:latin typeface="Ami R" pitchFamily="18" charset="-127"/>
              <a:ea typeface="Ami R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Hazards with cutting instruments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Pulp precautions </a:t>
            </a:r>
          </a:p>
          <a:p>
            <a:r>
              <a:rPr lang="en-US" b="1" dirty="0" smtClean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Soft </a:t>
            </a:r>
            <a:r>
              <a:rPr lang="en-US" b="1" dirty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tissue precautions </a:t>
            </a:r>
          </a:p>
          <a:p>
            <a:r>
              <a:rPr lang="en-US" b="1" dirty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Eye precautions </a:t>
            </a:r>
          </a:p>
          <a:p>
            <a:r>
              <a:rPr lang="en-US" b="1" dirty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Ear precautions </a:t>
            </a:r>
          </a:p>
          <a:p>
            <a:r>
              <a:rPr lang="en-US" b="1" dirty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Inhalation precautions </a:t>
            </a:r>
          </a:p>
          <a:p>
            <a:endParaRPr lang="en-US" b="1" dirty="0" smtClean="0">
              <a:solidFill>
                <a:srgbClr val="FF0000"/>
              </a:solidFill>
              <a:latin typeface="Ami R" pitchFamily="18" charset="-127"/>
              <a:ea typeface="Ami R" pitchFamily="18" charset="-127"/>
            </a:endParaRPr>
          </a:p>
          <a:p>
            <a:endParaRPr lang="en-US" b="1" dirty="0">
              <a:solidFill>
                <a:srgbClr val="FF0000"/>
              </a:solidFill>
              <a:latin typeface="Ami R" pitchFamily="18" charset="-127"/>
              <a:ea typeface="Ami R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48205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Pre sterilization </a:t>
            </a:r>
            <a:br>
              <a:rPr lang="en-US" b="1" dirty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</a:br>
            <a:r>
              <a:rPr lang="en-US" b="1" dirty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Instrument cleaning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6914" y="1916142"/>
            <a:ext cx="3737172" cy="21642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998276"/>
            <a:ext cx="2200275" cy="2420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41790"/>
            <a:ext cx="3581400" cy="261562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72217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/>
            </a:r>
            <a:br>
              <a:rPr lang="en-US" b="1" dirty="0" smtClean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</a:br>
            <a:r>
              <a:rPr lang="en-US" b="1" dirty="0" smtClean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Disposal </a:t>
            </a:r>
            <a:r>
              <a:rPr lang="en-US" b="1" dirty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of Waste Materials</a:t>
            </a:r>
            <a:br>
              <a:rPr lang="en-US" b="1" dirty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</a:br>
            <a:endParaRPr lang="en-US" b="1" dirty="0">
              <a:solidFill>
                <a:srgbClr val="FF0000"/>
              </a:solidFill>
              <a:latin typeface="Ami R" pitchFamily="18" charset="-127"/>
              <a:ea typeface="Ami R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n-US" dirty="0" smtClean="0"/>
              <a:t>• </a:t>
            </a:r>
            <a:r>
              <a:rPr lang="en-US" b="1" dirty="0">
                <a:solidFill>
                  <a:srgbClr val="FF0000"/>
                </a:solidFill>
              </a:rPr>
              <a:t>Blood, suctioned fluids, or other liquid waste </a:t>
            </a:r>
            <a:r>
              <a:rPr lang="en-US" dirty="0"/>
              <a:t>may be poured carefully into a drain connected to a </a:t>
            </a:r>
            <a:r>
              <a:rPr lang="en-US" b="1" dirty="0">
                <a:solidFill>
                  <a:srgbClr val="FF0000"/>
                </a:solidFill>
              </a:rPr>
              <a:t>sanitary sewer system</a:t>
            </a:r>
            <a:r>
              <a:rPr lang="en-US" dirty="0"/>
              <a:t>.</a:t>
            </a:r>
          </a:p>
          <a:p>
            <a:pPr marL="0" indent="0" algn="just">
              <a:buNone/>
            </a:pPr>
            <a:r>
              <a:rPr lang="en-US" dirty="0"/>
              <a:t>• </a:t>
            </a:r>
            <a:r>
              <a:rPr lang="en-US" b="1" dirty="0">
                <a:solidFill>
                  <a:srgbClr val="FF0000"/>
                </a:solidFill>
              </a:rPr>
              <a:t>Disposable needles, scalpels, or other sharp items </a:t>
            </a:r>
            <a:r>
              <a:rPr lang="en-US" dirty="0"/>
              <a:t>should be placed intact into </a:t>
            </a:r>
            <a:r>
              <a:rPr lang="en-US" b="1" dirty="0">
                <a:solidFill>
                  <a:srgbClr val="FF0000"/>
                </a:solidFill>
              </a:rPr>
              <a:t>puncture-resistant containers </a:t>
            </a:r>
            <a:r>
              <a:rPr lang="en-US" dirty="0"/>
              <a:t>before disposal.</a:t>
            </a:r>
          </a:p>
          <a:p>
            <a:pPr marL="0" indent="0" algn="just">
              <a:buNone/>
            </a:pPr>
            <a:r>
              <a:rPr lang="en-US" dirty="0"/>
              <a:t>• </a:t>
            </a:r>
            <a:r>
              <a:rPr lang="en-US" b="1" dirty="0">
                <a:solidFill>
                  <a:srgbClr val="FF0000"/>
                </a:solidFill>
              </a:rPr>
              <a:t>Solid waste contaminated with blood or other body fluids</a:t>
            </a:r>
            <a:r>
              <a:rPr lang="en-US" dirty="0"/>
              <a:t> should be placed in </a:t>
            </a:r>
            <a:r>
              <a:rPr lang="en-US" b="1" dirty="0">
                <a:solidFill>
                  <a:srgbClr val="FF0000"/>
                </a:solidFill>
              </a:rPr>
              <a:t>sealed, sturdy impervious bags</a:t>
            </a:r>
            <a:r>
              <a:rPr lang="en-US" dirty="0"/>
              <a:t> to prevent leakage of the contained.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30059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90">
          <a:fgClr>
            <a:schemeClr val="accent5">
              <a:lumMod val="7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Gk Amalgam Capsules Of Dental Material - AMALGAMATOR / SEALING MACH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476250"/>
            <a:ext cx="2808287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4" descr="Amalgam waste regulation: What dentists need to know | Dentistry IQ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3" y="572342"/>
            <a:ext cx="2592288" cy="25922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5364" name="Rounded Rectangle 1"/>
          <p:cNvSpPr>
            <a:spLocks noChangeArrowheads="1"/>
          </p:cNvSpPr>
          <p:nvPr/>
        </p:nvSpPr>
        <p:spPr bwMode="auto">
          <a:xfrm>
            <a:off x="4787900" y="3297238"/>
            <a:ext cx="3589338" cy="431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Amalgam waste regulation</a:t>
            </a:r>
          </a:p>
        </p:txBody>
      </p:sp>
      <p:sp>
        <p:nvSpPr>
          <p:cNvPr id="15365" name="Rounded Rectangle 2"/>
          <p:cNvSpPr>
            <a:spLocks noChangeArrowheads="1"/>
          </p:cNvSpPr>
          <p:nvPr/>
        </p:nvSpPr>
        <p:spPr bwMode="auto">
          <a:xfrm>
            <a:off x="539750" y="3284538"/>
            <a:ext cx="3455988" cy="4572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rgbClr val="000000"/>
                </a:solidFill>
                <a:cs typeface="Times New Roman" pitchFamily="18" charset="0"/>
              </a:rPr>
              <a:t>Pre capsulated amalgam</a:t>
            </a:r>
          </a:p>
        </p:txBody>
      </p:sp>
      <p:pic>
        <p:nvPicPr>
          <p:cNvPr id="15366" name="Picture 6" descr="View Imag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63638" y="4005263"/>
            <a:ext cx="2209800" cy="2076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Rounded Rectangle 3"/>
          <p:cNvSpPr>
            <a:spLocks noChangeArrowheads="1"/>
          </p:cNvSpPr>
          <p:nvPr/>
        </p:nvSpPr>
        <p:spPr bwMode="auto">
          <a:xfrm>
            <a:off x="539750" y="6237288"/>
            <a:ext cx="3455988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Alloy &amp; Mercury in bulk</a:t>
            </a:r>
          </a:p>
        </p:txBody>
      </p:sp>
      <p:pic>
        <p:nvPicPr>
          <p:cNvPr id="15368" name="Picture 8" descr="Amalgam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65750" y="4221163"/>
            <a:ext cx="2481263" cy="186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9" name="Rounded Rectangle 4"/>
          <p:cNvSpPr>
            <a:spLocks noChangeArrowheads="1"/>
          </p:cNvSpPr>
          <p:nvPr/>
        </p:nvSpPr>
        <p:spPr bwMode="auto">
          <a:xfrm>
            <a:off x="4787900" y="6237288"/>
            <a:ext cx="3519488" cy="5048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cs typeface="Times New Roman" pitchFamily="18" charset="0"/>
              </a:rPr>
              <a:t>Reusable capsule </a:t>
            </a:r>
          </a:p>
        </p:txBody>
      </p:sp>
    </p:spTree>
    <p:extLst>
      <p:ext uri="{BB962C8B-B14F-4D97-AF65-F5344CB8AC3E}">
        <p14:creationId xmlns:p14="http://schemas.microsoft.com/office/powerpoint/2010/main" val="110012363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000" b="1" dirty="0">
              <a:solidFill>
                <a:srgbClr val="FF0000"/>
              </a:solidFill>
              <a:latin typeface="Blackadder ITC" pitchFamily="82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rgbClr val="FF0000"/>
                </a:solidFill>
                <a:latin typeface="Blackadder ITC" pitchFamily="82" charset="0"/>
              </a:rPr>
              <a:t>Thank you</a:t>
            </a:r>
            <a:endParaRPr lang="en-US" sz="6000" b="1" dirty="0">
              <a:solidFill>
                <a:srgbClr val="FF0000"/>
              </a:solidFill>
              <a:latin typeface="Blackadder IT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466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Hazards with cutting instruments</a:t>
            </a:r>
            <a:endParaRPr lang="en-US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209801"/>
            <a:ext cx="2183966" cy="279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1885950" cy="279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44137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Pulp precautions</a:t>
            </a:r>
            <a:endParaRPr lang="en-US" b="1" dirty="0">
              <a:solidFill>
                <a:srgbClr val="FF0000"/>
              </a:solidFill>
              <a:latin typeface="Ami R" pitchFamily="18" charset="-127"/>
              <a:ea typeface="Ami R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Use of cutting instruments can harm the </a:t>
            </a:r>
            <a:r>
              <a:rPr lang="en-US" smtClean="0"/>
              <a:t>pulp; By </a:t>
            </a:r>
            <a:r>
              <a:rPr lang="en-US" dirty="0" smtClean="0"/>
              <a:t>exposure to mechanical vibration, heat generation, transection of </a:t>
            </a:r>
            <a:r>
              <a:rPr lang="en-US" dirty="0" err="1" smtClean="0"/>
              <a:t>odonto</a:t>
            </a:r>
            <a:r>
              <a:rPr lang="en-US" dirty="0" smtClean="0"/>
              <a:t> </a:t>
            </a:r>
            <a:r>
              <a:rPr lang="en-US" dirty="0" err="1" smtClean="0"/>
              <a:t>blastic</a:t>
            </a:r>
            <a:r>
              <a:rPr lang="en-US" dirty="0" smtClean="0"/>
              <a:t> process</a:t>
            </a:r>
          </a:p>
          <a:p>
            <a:r>
              <a:rPr lang="en-US" dirty="0" smtClean="0"/>
              <a:t>Steel burs more heat generation than carbide.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Longer time of cutting </a:t>
            </a:r>
            <a:r>
              <a:rPr lang="en-US" dirty="0" smtClean="0"/>
              <a:t>,,more heat,, greater thermal trauma…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Air coolant: </a:t>
            </a:r>
            <a:r>
              <a:rPr lang="en-US" dirty="0" smtClean="0"/>
              <a:t>enhance vision, minimize trauma.</a:t>
            </a:r>
          </a:p>
          <a:p>
            <a:r>
              <a:rPr lang="en-US" dirty="0" smtClean="0"/>
              <a:t>Finishing procedures  for cavity prep..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Air/ water coolant </a:t>
            </a:r>
            <a:r>
              <a:rPr lang="en-US" dirty="0" smtClean="0"/>
              <a:t>: cool, moist, clear  operating site during normal cutting procedures.</a:t>
            </a:r>
          </a:p>
        </p:txBody>
      </p:sp>
    </p:spTree>
    <p:extLst>
      <p:ext uri="{BB962C8B-B14F-4D97-AF65-F5344CB8AC3E}">
        <p14:creationId xmlns:p14="http://schemas.microsoft.com/office/powerpoint/2010/main" val="703339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mi R" pitchFamily="18" charset="-127"/>
                <a:ea typeface="Ami R" pitchFamily="18" charset="-127"/>
              </a:rPr>
              <a:t>Soft tissue precautions</a:t>
            </a:r>
            <a:endParaRPr lang="en-US" b="1" dirty="0">
              <a:solidFill>
                <a:srgbClr val="FF0000"/>
              </a:solidFill>
              <a:latin typeface="Ami R" pitchFamily="18" charset="-127"/>
              <a:ea typeface="Ami R" pitchFamily="18" charset="-127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Lip, cheek, tongue </a:t>
            </a:r>
            <a:r>
              <a:rPr lang="en-US" dirty="0" smtClean="0"/>
              <a:t>of the patient are most frequent areas of soft tissue injury.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Rubber dam </a:t>
            </a:r>
            <a:r>
              <a:rPr lang="en-US" dirty="0" smtClean="0"/>
              <a:t>helpful in isolating operating field.</a:t>
            </a:r>
          </a:p>
          <a:p>
            <a:r>
              <a:rPr lang="en-US" dirty="0" smtClean="0"/>
              <a:t>Retract soft tissue with </a:t>
            </a:r>
            <a:r>
              <a:rPr lang="en-US" b="1" dirty="0" smtClean="0">
                <a:solidFill>
                  <a:srgbClr val="FF0000"/>
                </a:solidFill>
              </a:rPr>
              <a:t>mouth mirror, cotton roll, evacuator tip.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Turbine, Hand piece </a:t>
            </a:r>
            <a:r>
              <a:rPr lang="en-US" dirty="0" smtClean="0"/>
              <a:t>rotating </a:t>
            </a:r>
            <a:r>
              <a:rPr lang="en-US" dirty="0" err="1" smtClean="0"/>
              <a:t>instru</a:t>
            </a:r>
            <a:r>
              <a:rPr lang="en-US" dirty="0" smtClean="0"/>
              <a:t>..not stop immediately when foot control released…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3968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Dentist be aware of </a:t>
            </a:r>
            <a:r>
              <a:rPr lang="en-US" dirty="0" err="1" smtClean="0"/>
              <a:t>patient”s</a:t>
            </a:r>
            <a:r>
              <a:rPr lang="en-US" dirty="0" smtClean="0"/>
              <a:t> response during cutting procedure.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If accident occur </a:t>
            </a:r>
            <a:r>
              <a:rPr lang="en-US" dirty="0" smtClean="0"/>
              <a:t>remain calm, control bleeding  (pressure pack), patient told what happened, medical assistance if needed…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0038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Dental mirror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1046"/>
            <a:ext cx="30600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Image result for cheek and tongue retraction by mouth mirror den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752601"/>
            <a:ext cx="3619500" cy="21844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916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Cotton roll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200"/>
            <a:ext cx="2895851" cy="303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15386"/>
            <a:ext cx="3038257" cy="2964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5175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Oral evacuation system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05001"/>
            <a:ext cx="3279893" cy="2946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905001"/>
            <a:ext cx="3235776" cy="2899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42231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rabic Blank Presentation">
  <a:themeElements>
    <a:clrScheme name="Arabic 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rabic Blank Presentation">
      <a:majorFont>
        <a:latin typeface="Times New Roman"/>
        <a:ea typeface=""/>
        <a:cs typeface="Times New Roman (Arabic)"/>
      </a:majorFont>
      <a:minorFont>
        <a:latin typeface="Times New Roman"/>
        <a:ea typeface=""/>
        <a:cs typeface="Times New Roman (Arabic)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defRPr>
        </a:defPPr>
      </a:lstStyle>
    </a:lnDef>
  </a:objectDefaults>
  <a:extraClrSchemeLst>
    <a:extraClrScheme>
      <a:clrScheme name="Arabic 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abic 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abic 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abic 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abic 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abic 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abic 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772</TotalTime>
  <Words>673</Words>
  <Application>Microsoft Office PowerPoint</Application>
  <PresentationFormat>On-screen Show (4:3)</PresentationFormat>
  <Paragraphs>86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Arabic Blank Presentation</vt:lpstr>
      <vt:lpstr>Hazards that you can face in a Dental Clinic</vt:lpstr>
      <vt:lpstr>Contents </vt:lpstr>
      <vt:lpstr>Hazards with cutting instruments</vt:lpstr>
      <vt:lpstr>Pulp precautions</vt:lpstr>
      <vt:lpstr>Soft tissue precautions</vt:lpstr>
      <vt:lpstr>PowerPoint Presentation</vt:lpstr>
      <vt:lpstr>Dental mirror</vt:lpstr>
      <vt:lpstr>Cotton roll</vt:lpstr>
      <vt:lpstr>Oral evacuation system</vt:lpstr>
      <vt:lpstr>Eye precautions </vt:lpstr>
      <vt:lpstr>PowerPoint Presentation</vt:lpstr>
      <vt:lpstr>Hazards of visible light curing system</vt:lpstr>
      <vt:lpstr>Ear precautions</vt:lpstr>
      <vt:lpstr>Inhalation precautions</vt:lpstr>
      <vt:lpstr>PowerPoint Presentation</vt:lpstr>
      <vt:lpstr>Rubber dam</vt:lpstr>
      <vt:lpstr>Face Mask&amp; Gloves </vt:lpstr>
      <vt:lpstr>  According to the centers for disease control dental insruments classified into 3 categories depend upon their risk for transmitting infection: </vt:lpstr>
      <vt:lpstr> Pre sterilization  Instrument cleaning</vt:lpstr>
      <vt:lpstr>Pre sterilization  Instrument cleaning</vt:lpstr>
      <vt:lpstr> Disposal of Waste Materials 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Hazards that you can face in a Dental Clinic</dc:title>
  <dc:creator>user</dc:creator>
  <cp:lastModifiedBy>user</cp:lastModifiedBy>
  <cp:revision>27</cp:revision>
  <dcterms:created xsi:type="dcterms:W3CDTF">2006-08-16T00:00:00Z</dcterms:created>
  <dcterms:modified xsi:type="dcterms:W3CDTF">2023-11-01T06:08:36Z</dcterms:modified>
</cp:coreProperties>
</file>