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6" r:id="rId6"/>
    <p:sldId id="260" r:id="rId7"/>
    <p:sldId id="264" r:id="rId8"/>
    <p:sldId id="261" r:id="rId9"/>
    <p:sldId id="262" r:id="rId10"/>
    <p:sldId id="263"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295400"/>
            <a:ext cx="7772400" cy="1470025"/>
          </a:xfrm>
        </p:spPr>
        <p:txBody>
          <a:bodyPr/>
          <a:lstStyle/>
          <a:p>
            <a:r>
              <a:rPr lang="ar-IQ" b="1" dirty="0" smtClean="0">
                <a:solidFill>
                  <a:srgbClr val="CC0099"/>
                </a:solidFill>
                <a:latin typeface="Aldhabi" pitchFamily="2" charset="-78"/>
                <a:cs typeface="Aldhabi" pitchFamily="2" charset="-78"/>
              </a:rPr>
              <a:t>الفرق بين الغش والتعاون في الامتحان</a:t>
            </a:r>
            <a:endParaRPr lang="en-US" b="1" dirty="0">
              <a:solidFill>
                <a:srgbClr val="CC0099"/>
              </a:solidFill>
              <a:latin typeface="Aldhabi" pitchFamily="2" charset="-78"/>
              <a:cs typeface="Aldhabi" pitchFamily="2" charset="-78"/>
            </a:endParaRPr>
          </a:p>
        </p:txBody>
      </p:sp>
      <p:sp>
        <p:nvSpPr>
          <p:cNvPr id="3" name="Subtitle 2"/>
          <p:cNvSpPr>
            <a:spLocks noGrp="1"/>
          </p:cNvSpPr>
          <p:nvPr>
            <p:ph type="subTitle" idx="1"/>
          </p:nvPr>
        </p:nvSpPr>
        <p:spPr>
          <a:xfrm>
            <a:off x="1371600" y="3124200"/>
            <a:ext cx="6400800" cy="2514600"/>
          </a:xfrm>
        </p:spPr>
        <p:txBody>
          <a:bodyPr/>
          <a:lstStyle/>
          <a:p>
            <a:pPr algn="r"/>
            <a:endParaRPr lang="ar-IQ" dirty="0" smtClean="0">
              <a:solidFill>
                <a:schemeClr val="tx1"/>
              </a:solidFill>
            </a:endParaRPr>
          </a:p>
          <a:p>
            <a:pPr algn="r"/>
            <a:r>
              <a:rPr lang="ar-IQ" sz="3600" b="1" dirty="0" smtClean="0">
                <a:solidFill>
                  <a:srgbClr val="CC0099"/>
                </a:solidFill>
              </a:rPr>
              <a:t> </a:t>
            </a:r>
            <a:r>
              <a:rPr lang="ar-IQ" sz="3600" b="1" dirty="0" smtClean="0">
                <a:solidFill>
                  <a:srgbClr val="CC0099"/>
                </a:solidFill>
                <a:latin typeface="Aldhabi" pitchFamily="2" charset="-78"/>
                <a:cs typeface="Aldhabi" pitchFamily="2" charset="-78"/>
              </a:rPr>
              <a:t>د.فرح صلاح الدين عباس</a:t>
            </a:r>
            <a:endParaRPr lang="en-US" sz="3600" b="1" dirty="0">
              <a:solidFill>
                <a:srgbClr val="CC0099"/>
              </a:solidFill>
              <a:latin typeface="Aldhabi" pitchFamily="2" charset="-78"/>
              <a:cs typeface="Aldhabi" pitchFamily="2" charset="-78"/>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24200"/>
            <a:ext cx="3200400" cy="24424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41637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05800" cy="6172200"/>
          </a:xfrm>
          <a:solidFill>
            <a:schemeClr val="bg2"/>
          </a:solidFill>
        </p:spPr>
        <p:txBody>
          <a:bodyPr>
            <a:normAutofit fontScale="62500" lnSpcReduction="20000"/>
          </a:bodyPr>
          <a:lstStyle/>
          <a:p>
            <a:pPr marL="0" marR="0" indent="0" algn="just" rtl="1">
              <a:lnSpc>
                <a:spcPct val="115000"/>
              </a:lnSpc>
              <a:spcBef>
                <a:spcPts val="0"/>
              </a:spcBef>
              <a:spcAft>
                <a:spcPts val="1000"/>
              </a:spcAft>
              <a:buNone/>
            </a:pPr>
            <a:r>
              <a:rPr lang="en-US" sz="8000" b="1" dirty="0">
                <a:solidFill>
                  <a:srgbClr val="CC0099"/>
                </a:solidFill>
                <a:latin typeface="Aldhabi" pitchFamily="2" charset="-78"/>
                <a:ea typeface="Calibri"/>
                <a:cs typeface="Aldhabi" pitchFamily="2" charset="-78"/>
              </a:rPr>
              <a:t> </a:t>
            </a:r>
            <a:r>
              <a:rPr lang="ar-SA" sz="5800" b="1" dirty="0">
                <a:solidFill>
                  <a:srgbClr val="CC0099"/>
                </a:solidFill>
                <a:latin typeface="Aldhabi" pitchFamily="2" charset="-78"/>
                <a:cs typeface="Aldhabi" pitchFamily="2" charset="-78"/>
              </a:rPr>
              <a:t>ما هو الفرق بين الغش والتعاون</a:t>
            </a:r>
            <a:endParaRPr lang="en-US" sz="5800" b="1" dirty="0">
              <a:solidFill>
                <a:srgbClr val="CC0099"/>
              </a:solidFill>
              <a:latin typeface="Aldhabi" pitchFamily="2" charset="-78"/>
              <a:ea typeface="Calibri"/>
              <a:cs typeface="Aldhabi" pitchFamily="2" charset="-78"/>
            </a:endParaRPr>
          </a:p>
          <a:p>
            <a:pPr marL="0" marR="0" algn="just" rtl="1">
              <a:lnSpc>
                <a:spcPct val="115000"/>
              </a:lnSpc>
              <a:spcBef>
                <a:spcPts val="0"/>
              </a:spcBef>
              <a:spcAft>
                <a:spcPts val="1000"/>
              </a:spcAft>
            </a:pPr>
            <a:r>
              <a:rPr lang="ar-SA" sz="3600" dirty="0">
                <a:ea typeface="Calibri"/>
              </a:rPr>
              <a:t>الغش من التصرفات أو الأعمال التي </a:t>
            </a:r>
            <a:r>
              <a:rPr lang="ar-SA" sz="3600" b="1" dirty="0">
                <a:solidFill>
                  <a:srgbClr val="CC0099"/>
                </a:solidFill>
                <a:ea typeface="Calibri"/>
              </a:rPr>
              <a:t>نهانا عنها الله تعالى</a:t>
            </a:r>
            <a:r>
              <a:rPr lang="ar-SA" sz="3600" dirty="0">
                <a:ea typeface="Calibri"/>
              </a:rPr>
              <a:t>، أما التعاون فهو من أكثر التصرفات </a:t>
            </a:r>
            <a:r>
              <a:rPr lang="ar-SA" sz="3600" dirty="0" smtClean="0">
                <a:ea typeface="Calibri"/>
              </a:rPr>
              <a:t>والأعمال </a:t>
            </a:r>
            <a:r>
              <a:rPr lang="ar-SA" sz="3600" dirty="0">
                <a:ea typeface="Calibri"/>
              </a:rPr>
              <a:t>التي يجب أن يعتبرها الانسان المسلم الركن القوي الذي يجب أن يُعزز في حياته اليومية </a:t>
            </a:r>
            <a:r>
              <a:rPr lang="en-US" sz="3600" dirty="0">
                <a:ea typeface="Calibri"/>
              </a:rPr>
              <a:t>.</a:t>
            </a:r>
            <a:endParaRPr lang="en-US" sz="2500" dirty="0">
              <a:ea typeface="Calibri"/>
              <a:cs typeface="Arial"/>
            </a:endParaRPr>
          </a:p>
          <a:p>
            <a:pPr marL="0" marR="0" algn="just" rtl="1">
              <a:lnSpc>
                <a:spcPct val="115000"/>
              </a:lnSpc>
              <a:spcBef>
                <a:spcPts val="0"/>
              </a:spcBef>
              <a:spcAft>
                <a:spcPts val="1000"/>
              </a:spcAft>
            </a:pPr>
            <a:r>
              <a:rPr lang="ar-SA" sz="3600" dirty="0" smtClean="0">
                <a:ea typeface="Calibri"/>
              </a:rPr>
              <a:t>الفرق </a:t>
            </a:r>
            <a:r>
              <a:rPr lang="ar-SA" sz="3600" dirty="0">
                <a:ea typeface="Calibri"/>
              </a:rPr>
              <a:t>بين الغش والتعاون، الغش </a:t>
            </a:r>
            <a:r>
              <a:rPr lang="ar-SA" sz="3600" b="1" dirty="0">
                <a:solidFill>
                  <a:srgbClr val="CC0099"/>
                </a:solidFill>
                <a:ea typeface="Calibri"/>
              </a:rPr>
              <a:t>الذي نهانا عنه نبي الله محمد صلى الله عليه وسلّم</a:t>
            </a:r>
            <a:r>
              <a:rPr lang="ar-SA" sz="3600" dirty="0">
                <a:ea typeface="Calibri"/>
              </a:rPr>
              <a:t>، أما التعاون فقد حثّنا عليه ديننا الاسلامي الحنيف، حيثُ كان ولا زال الأمر أكثر وضوحًا فيما يخص السعي لتعزيز التعاون في المجتمع </a:t>
            </a:r>
            <a:r>
              <a:rPr lang="ar-SA" sz="3600" dirty="0" smtClean="0">
                <a:ea typeface="Calibri"/>
              </a:rPr>
              <a:t>الإسلامي</a:t>
            </a:r>
            <a:r>
              <a:rPr lang="ar-IQ" sz="3600" dirty="0" smtClean="0">
                <a:ea typeface="Calibri"/>
              </a:rPr>
              <a:t>.</a:t>
            </a:r>
            <a:r>
              <a:rPr lang="ar-SA" sz="3600" dirty="0" smtClean="0">
                <a:ea typeface="Calibri"/>
              </a:rPr>
              <a:t> </a:t>
            </a:r>
            <a:endParaRPr lang="ar-IQ" sz="3600" dirty="0" smtClean="0">
              <a:ea typeface="Calibri"/>
            </a:endParaRPr>
          </a:p>
          <a:p>
            <a:pPr marL="0" marR="0" algn="just" rtl="1">
              <a:lnSpc>
                <a:spcPct val="115000"/>
              </a:lnSpc>
              <a:spcBef>
                <a:spcPts val="0"/>
              </a:spcBef>
              <a:spcAft>
                <a:spcPts val="1000"/>
              </a:spcAft>
            </a:pPr>
            <a:r>
              <a:rPr lang="en-US" sz="3600" b="1" dirty="0" smtClean="0">
                <a:solidFill>
                  <a:srgbClr val="CC0099"/>
                </a:solidFill>
                <a:ea typeface="Calibri"/>
              </a:rPr>
              <a:t>)</a:t>
            </a:r>
            <a:r>
              <a:rPr lang="ar-SA" sz="3600" b="1" dirty="0">
                <a:solidFill>
                  <a:srgbClr val="CC0099"/>
                </a:solidFill>
                <a:ea typeface="Calibri"/>
              </a:rPr>
              <a:t> و </a:t>
            </a:r>
            <a:r>
              <a:rPr lang="ar-SA" sz="3600" b="1" dirty="0" smtClean="0">
                <a:solidFill>
                  <a:srgbClr val="CC0099"/>
                </a:solidFill>
                <a:ea typeface="Calibri"/>
              </a:rPr>
              <a:t>تَعَاوَنُوا </a:t>
            </a:r>
            <a:r>
              <a:rPr lang="ar-SA" sz="3600" b="1" dirty="0">
                <a:solidFill>
                  <a:srgbClr val="CC0099"/>
                </a:solidFill>
                <a:ea typeface="Calibri"/>
              </a:rPr>
              <a:t>عَلَى الْبِرِّ وَالتَّقْوَىٰ وَلَا تَعَاوَنُوا عَلَى الْإِثْمِ وَالْعُدْوَانِ </a:t>
            </a:r>
            <a:r>
              <a:rPr lang="en-US" sz="3600" b="1" dirty="0" smtClean="0">
                <a:solidFill>
                  <a:srgbClr val="CC0099"/>
                </a:solidFill>
                <a:ea typeface="Calibri"/>
              </a:rPr>
              <a:t>(</a:t>
            </a:r>
            <a:endParaRPr lang="en-US" sz="2500" b="1" dirty="0">
              <a:solidFill>
                <a:srgbClr val="CC0099"/>
              </a:solidFill>
              <a:ea typeface="Calibri"/>
              <a:cs typeface="Arial"/>
            </a:endParaRPr>
          </a:p>
          <a:p>
            <a:pPr marL="0" indent="0" algn="just" rtl="1">
              <a:buNone/>
            </a:pPr>
            <a:r>
              <a:rPr lang="ar-SA" sz="3600" dirty="0">
                <a:ea typeface="Calibri"/>
              </a:rPr>
              <a:t>من خلال الآية الكريمة نفهم أن هناك نوعان من التعاون , تعاون محمود أمرنا الله به وتعاون مذموم نهانا الله عنه وهو التعاون على </a:t>
            </a:r>
            <a:r>
              <a:rPr lang="ar-SA" sz="3600" dirty="0" smtClean="0">
                <a:ea typeface="Calibri"/>
              </a:rPr>
              <a:t>الإثم</a:t>
            </a:r>
            <a:r>
              <a:rPr lang="en-US" sz="3600" dirty="0" smtClean="0">
                <a:ea typeface="Calibri"/>
              </a:rPr>
              <a:t>, </a:t>
            </a:r>
            <a:r>
              <a:rPr lang="ar-SA" sz="3600" dirty="0" smtClean="0">
                <a:ea typeface="Calibri"/>
              </a:rPr>
              <a:t> </a:t>
            </a:r>
            <a:r>
              <a:rPr lang="ar-SA" sz="3600" b="1" dirty="0">
                <a:solidFill>
                  <a:srgbClr val="CC0099"/>
                </a:solidFill>
                <a:ea typeface="Calibri"/>
              </a:rPr>
              <a:t>و التعاون أثناء الإمتحان هو أحد هذا التعاون الذي هو غش وتحايل وسرقة </a:t>
            </a:r>
            <a:r>
              <a:rPr lang="ar-SA" sz="3600" dirty="0">
                <a:ea typeface="Calibri"/>
              </a:rPr>
              <a:t>لأن الطالب يأخذ تقييما ليس له وبالتالي سيكون في مركز هو ليس أهل له وسيحرم شخص تعب من أجل ذلك المنصب أن يكون فيه </a:t>
            </a:r>
            <a:r>
              <a:rPr lang="en-US" sz="3600" dirty="0">
                <a:ea typeface="Calibri"/>
              </a:rPr>
              <a:t>,</a:t>
            </a:r>
            <a:endParaRPr lang="en-US" sz="3600" dirty="0" smtClean="0">
              <a:ea typeface="Calibri"/>
            </a:endParaRPr>
          </a:p>
          <a:p>
            <a:pPr marL="0" indent="0" algn="just" rtl="1">
              <a:buNone/>
            </a:pPr>
            <a:r>
              <a:rPr lang="ar-SA" sz="3600" dirty="0" smtClean="0">
                <a:ea typeface="Calibri"/>
              </a:rPr>
              <a:t>أما </a:t>
            </a:r>
            <a:r>
              <a:rPr lang="ar-SA" sz="3600" dirty="0">
                <a:ea typeface="Calibri"/>
              </a:rPr>
              <a:t>إذا </a:t>
            </a:r>
            <a:r>
              <a:rPr lang="ar-SA" sz="3600" b="1" dirty="0">
                <a:solidFill>
                  <a:srgbClr val="CC0099"/>
                </a:solidFill>
                <a:ea typeface="Calibri"/>
              </a:rPr>
              <a:t>كان التعاون خارج الامتحان فلا بأس به</a:t>
            </a:r>
            <a:r>
              <a:rPr lang="ar-SA" sz="3600" dirty="0">
                <a:ea typeface="Calibri"/>
              </a:rPr>
              <a:t>، بل هو أمر محمود، لأنه من التعاون على البر والتقوى، فينبغي للطلاب أن يتعاونوا على المراجعة والمذاكرة وكل ما يفيدهم ويثبت </a:t>
            </a:r>
            <a:r>
              <a:rPr lang="ar-SA" sz="3600" dirty="0" smtClean="0">
                <a:ea typeface="Calibri"/>
              </a:rPr>
              <a:t>معلوماتهم</a:t>
            </a:r>
            <a:r>
              <a:rPr lang="ar-IQ" sz="3600" dirty="0" smtClean="0">
                <a:ea typeface="Calibri"/>
              </a:rPr>
              <a:t>.</a:t>
            </a:r>
            <a:endParaRPr lang="en-US" dirty="0"/>
          </a:p>
        </p:txBody>
      </p:sp>
    </p:spTree>
    <p:extLst>
      <p:ext uri="{BB962C8B-B14F-4D97-AF65-F5344CB8AC3E}">
        <p14:creationId xmlns:p14="http://schemas.microsoft.com/office/powerpoint/2010/main" val="24533776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3000"/>
            <a:ext cx="7924800" cy="4800600"/>
          </a:xfrm>
          <a:solidFill>
            <a:schemeClr val="bg2"/>
          </a:solidFill>
        </p:spPr>
        <p:txBody>
          <a:bodyPr>
            <a:normAutofit/>
          </a:bodyPr>
          <a:lstStyle/>
          <a:p>
            <a:pPr algn="ctr"/>
            <a:endParaRPr lang="ar-IQ" sz="5400" b="1" dirty="0" smtClean="0">
              <a:solidFill>
                <a:srgbClr val="CC0099"/>
              </a:solidFill>
              <a:latin typeface="Aldhabi" pitchFamily="2" charset="-78"/>
              <a:cs typeface="Aldhabi" pitchFamily="2" charset="-78"/>
            </a:endParaRPr>
          </a:p>
          <a:p>
            <a:pPr marL="457200" lvl="1" indent="0" algn="ctr" rtl="1">
              <a:buNone/>
            </a:pPr>
            <a:endParaRPr lang="ar-IQ" sz="5000" b="1" dirty="0" smtClean="0">
              <a:solidFill>
                <a:srgbClr val="CC0099"/>
              </a:solidFill>
              <a:latin typeface="Aldhabi" pitchFamily="2" charset="-78"/>
              <a:cs typeface="Aldhabi" pitchFamily="2" charset="-78"/>
            </a:endParaRPr>
          </a:p>
          <a:p>
            <a:pPr marL="457200" lvl="1" indent="0" algn="ctr" rtl="1">
              <a:buNone/>
            </a:pPr>
            <a:r>
              <a:rPr lang="ar-IQ" sz="5000" b="1" dirty="0" smtClean="0">
                <a:solidFill>
                  <a:srgbClr val="CC0099"/>
                </a:solidFill>
                <a:latin typeface="Aldhabi" pitchFamily="2" charset="-78"/>
                <a:cs typeface="Aldhabi" pitchFamily="2" charset="-78"/>
              </a:rPr>
              <a:t>شكرا     لحسن   اصغائكم</a:t>
            </a:r>
            <a:endParaRPr lang="en-US" sz="5000" b="1" dirty="0">
              <a:solidFill>
                <a:srgbClr val="CC0099"/>
              </a:solidFill>
              <a:latin typeface="Aldhabi" pitchFamily="2" charset="-78"/>
              <a:cs typeface="Aldhabi" pitchFamily="2" charset="-78"/>
            </a:endParaRPr>
          </a:p>
        </p:txBody>
      </p:sp>
    </p:spTree>
    <p:extLst>
      <p:ext uri="{BB962C8B-B14F-4D97-AF65-F5344CB8AC3E}">
        <p14:creationId xmlns:p14="http://schemas.microsoft.com/office/powerpoint/2010/main" val="26000886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normAutofit/>
          </a:bodyPr>
          <a:lstStyle/>
          <a:p>
            <a:pPr algn="r"/>
            <a:r>
              <a:rPr lang="ar-IQ" sz="6600" b="1" dirty="0" smtClean="0">
                <a:solidFill>
                  <a:srgbClr val="CC0099"/>
                </a:solidFill>
                <a:latin typeface="Aldhabi" pitchFamily="2" charset="-78"/>
                <a:cs typeface="Aldhabi" pitchFamily="2" charset="-78"/>
              </a:rPr>
              <a:t>المحتويات</a:t>
            </a:r>
            <a:endParaRPr lang="en-US" sz="6600" b="1" dirty="0">
              <a:solidFill>
                <a:srgbClr val="CC0099"/>
              </a:solidFill>
              <a:latin typeface="Aldhabi" pitchFamily="2" charset="-78"/>
              <a:cs typeface="Aldhabi" pitchFamily="2" charset="-78"/>
            </a:endParaRPr>
          </a:p>
        </p:txBody>
      </p:sp>
      <p:sp>
        <p:nvSpPr>
          <p:cNvPr id="3" name="Content Placeholder 2"/>
          <p:cNvSpPr>
            <a:spLocks noGrp="1"/>
          </p:cNvSpPr>
          <p:nvPr>
            <p:ph idx="1"/>
          </p:nvPr>
        </p:nvSpPr>
        <p:spPr>
          <a:xfrm>
            <a:off x="457200" y="1524000"/>
            <a:ext cx="8229600" cy="5029200"/>
          </a:xfrm>
          <a:solidFill>
            <a:schemeClr val="bg2"/>
          </a:solidFill>
        </p:spPr>
        <p:txBody>
          <a:bodyPr>
            <a:noAutofit/>
          </a:bodyPr>
          <a:lstStyle/>
          <a:p>
            <a:pPr marL="400050" lvl="1" indent="0" algn="r" rtl="1">
              <a:lnSpc>
                <a:spcPct val="115000"/>
              </a:lnSpc>
              <a:spcBef>
                <a:spcPts val="0"/>
              </a:spcBef>
              <a:spcAft>
                <a:spcPts val="1000"/>
              </a:spcAft>
              <a:buNone/>
            </a:pPr>
            <a:endParaRPr lang="en-US" sz="3200" b="1" dirty="0">
              <a:solidFill>
                <a:srgbClr val="CC0099"/>
              </a:solidFill>
              <a:ea typeface="Calibri"/>
              <a:cs typeface="Arial"/>
            </a:endParaRPr>
          </a:p>
          <a:p>
            <a:pPr marL="685800" lvl="1" indent="-514350" algn="r" rtl="1">
              <a:lnSpc>
                <a:spcPct val="115000"/>
              </a:lnSpc>
              <a:spcBef>
                <a:spcPts val="0"/>
              </a:spcBef>
              <a:spcAft>
                <a:spcPts val="1000"/>
              </a:spcAft>
              <a:buFont typeface="+mj-lt"/>
              <a:buAutoNum type="arabicParenR"/>
            </a:pPr>
            <a:r>
              <a:rPr lang="ar-SA" sz="3200" b="1" dirty="0" smtClean="0">
                <a:solidFill>
                  <a:srgbClr val="CC0099"/>
                </a:solidFill>
                <a:latin typeface="Aldhabi" pitchFamily="2" charset="-78"/>
                <a:ea typeface="Calibri"/>
                <a:cs typeface="Aldhabi" pitchFamily="2" charset="-78"/>
              </a:rPr>
              <a:t>تعريف </a:t>
            </a:r>
            <a:r>
              <a:rPr lang="ar-SA" sz="3200" b="1" dirty="0">
                <a:solidFill>
                  <a:srgbClr val="CC0099"/>
                </a:solidFill>
                <a:latin typeface="Aldhabi" pitchFamily="2" charset="-78"/>
                <a:ea typeface="Calibri"/>
                <a:cs typeface="Aldhabi" pitchFamily="2" charset="-78"/>
              </a:rPr>
              <a:t>الغش </a:t>
            </a:r>
            <a:endParaRPr lang="en-US" sz="3200" b="1" dirty="0">
              <a:solidFill>
                <a:srgbClr val="CC0099"/>
              </a:solidFill>
              <a:latin typeface="Aldhabi" pitchFamily="2" charset="-78"/>
              <a:ea typeface="Calibri"/>
              <a:cs typeface="Aldhabi" pitchFamily="2" charset="-78"/>
            </a:endParaRPr>
          </a:p>
          <a:p>
            <a:pPr marL="685800" lvl="1" indent="-514350" algn="r" rtl="1">
              <a:lnSpc>
                <a:spcPct val="115000"/>
              </a:lnSpc>
              <a:spcBef>
                <a:spcPts val="0"/>
              </a:spcBef>
              <a:spcAft>
                <a:spcPts val="1000"/>
              </a:spcAft>
              <a:buFont typeface="+mj-lt"/>
              <a:buAutoNum type="arabicParenR"/>
            </a:pPr>
            <a:r>
              <a:rPr lang="ar-IQ" sz="3200" b="1" dirty="0" smtClean="0">
                <a:solidFill>
                  <a:srgbClr val="CC0099"/>
                </a:solidFill>
                <a:latin typeface="Aldhabi" pitchFamily="2" charset="-78"/>
                <a:ea typeface="Calibri"/>
                <a:cs typeface="Aldhabi" pitchFamily="2" charset="-78"/>
              </a:rPr>
              <a:t>ا</a:t>
            </a:r>
            <a:r>
              <a:rPr lang="ar-SA" sz="3200" b="1" dirty="0">
                <a:solidFill>
                  <a:srgbClr val="CC0099"/>
                </a:solidFill>
                <a:latin typeface="Aldhabi" pitchFamily="2" charset="-78"/>
                <a:ea typeface="Calibri"/>
                <a:cs typeface="Aldhabi" pitchFamily="2" charset="-78"/>
              </a:rPr>
              <a:t>لغش في الامتحان</a:t>
            </a:r>
            <a:endParaRPr lang="en-US" sz="3200" b="1" dirty="0">
              <a:solidFill>
                <a:srgbClr val="CC0099"/>
              </a:solidFill>
              <a:latin typeface="Aldhabi" pitchFamily="2" charset="-78"/>
              <a:ea typeface="Calibri"/>
              <a:cs typeface="Aldhabi" pitchFamily="2" charset="-78"/>
            </a:endParaRPr>
          </a:p>
          <a:p>
            <a:pPr marL="685800" lvl="1" indent="-514350" algn="r" rtl="1">
              <a:lnSpc>
                <a:spcPct val="115000"/>
              </a:lnSpc>
              <a:spcBef>
                <a:spcPts val="0"/>
              </a:spcBef>
              <a:spcAft>
                <a:spcPts val="1000"/>
              </a:spcAft>
              <a:buFont typeface="+mj-lt"/>
              <a:buAutoNum type="arabicParenR"/>
            </a:pPr>
            <a:r>
              <a:rPr lang="ar-SA" sz="3200" b="1" dirty="0" smtClean="0">
                <a:solidFill>
                  <a:srgbClr val="CC0099"/>
                </a:solidFill>
                <a:latin typeface="Aldhabi" pitchFamily="2" charset="-78"/>
                <a:ea typeface="Calibri"/>
                <a:cs typeface="Aldhabi" pitchFamily="2" charset="-78"/>
              </a:rPr>
              <a:t>مخاطر </a:t>
            </a:r>
            <a:r>
              <a:rPr lang="ar-SA" sz="3200" b="1" dirty="0">
                <a:solidFill>
                  <a:srgbClr val="CC0099"/>
                </a:solidFill>
                <a:latin typeface="Aldhabi" pitchFamily="2" charset="-78"/>
                <a:ea typeface="Calibri"/>
                <a:cs typeface="Aldhabi" pitchFamily="2" charset="-78"/>
              </a:rPr>
              <a:t>الغش في الامتحانات</a:t>
            </a:r>
            <a:endParaRPr lang="en-US" sz="3200" b="1" dirty="0">
              <a:solidFill>
                <a:srgbClr val="CC0099"/>
              </a:solidFill>
              <a:latin typeface="Aldhabi" pitchFamily="2" charset="-78"/>
              <a:ea typeface="Calibri"/>
              <a:cs typeface="Aldhabi" pitchFamily="2" charset="-78"/>
            </a:endParaRPr>
          </a:p>
          <a:p>
            <a:pPr marL="685800" lvl="1" indent="-514350" algn="r" rtl="1">
              <a:lnSpc>
                <a:spcPct val="115000"/>
              </a:lnSpc>
              <a:spcBef>
                <a:spcPts val="0"/>
              </a:spcBef>
              <a:spcAft>
                <a:spcPts val="1000"/>
              </a:spcAft>
              <a:buFont typeface="+mj-lt"/>
              <a:buAutoNum type="arabicParenR"/>
            </a:pPr>
            <a:r>
              <a:rPr lang="ar-SA" sz="3200" b="1" dirty="0" smtClean="0">
                <a:solidFill>
                  <a:srgbClr val="CC0099"/>
                </a:solidFill>
                <a:latin typeface="Aldhabi" pitchFamily="2" charset="-78"/>
                <a:ea typeface="Calibri"/>
                <a:cs typeface="Aldhabi" pitchFamily="2" charset="-78"/>
              </a:rPr>
              <a:t>أسباب </a:t>
            </a:r>
            <a:r>
              <a:rPr lang="ar-SA" sz="3200" b="1" dirty="0">
                <a:solidFill>
                  <a:srgbClr val="CC0099"/>
                </a:solidFill>
                <a:latin typeface="Aldhabi" pitchFamily="2" charset="-78"/>
                <a:ea typeface="Calibri"/>
                <a:cs typeface="Aldhabi" pitchFamily="2" charset="-78"/>
              </a:rPr>
              <a:t>الغش في الامتحانات </a:t>
            </a:r>
            <a:endParaRPr lang="ar-IQ" sz="3200" b="1" dirty="0">
              <a:solidFill>
                <a:srgbClr val="CC0099"/>
              </a:solidFill>
              <a:latin typeface="Aldhabi" pitchFamily="2" charset="-78"/>
              <a:ea typeface="Calibri"/>
              <a:cs typeface="Aldhabi" pitchFamily="2" charset="-78"/>
            </a:endParaRPr>
          </a:p>
          <a:p>
            <a:pPr marL="685800" lvl="1" indent="-514350" algn="r" rtl="1">
              <a:lnSpc>
                <a:spcPct val="115000"/>
              </a:lnSpc>
              <a:spcBef>
                <a:spcPts val="0"/>
              </a:spcBef>
              <a:spcAft>
                <a:spcPts val="1000"/>
              </a:spcAft>
              <a:buFont typeface="+mj-lt"/>
              <a:buAutoNum type="arabicParenR"/>
            </a:pPr>
            <a:r>
              <a:rPr lang="ar-IQ" sz="3200" b="1" dirty="0" smtClean="0">
                <a:solidFill>
                  <a:srgbClr val="CC0099"/>
                </a:solidFill>
                <a:latin typeface="Aldhabi" pitchFamily="2" charset="-78"/>
                <a:ea typeface="Calibri"/>
                <a:cs typeface="Aldhabi" pitchFamily="2" charset="-78"/>
              </a:rPr>
              <a:t> </a:t>
            </a:r>
            <a:r>
              <a:rPr lang="ar-SA" sz="3200" b="1" dirty="0" smtClean="0">
                <a:solidFill>
                  <a:srgbClr val="CC0099"/>
                </a:solidFill>
                <a:latin typeface="Aldhabi" pitchFamily="2" charset="-78"/>
                <a:ea typeface="Calibri"/>
                <a:cs typeface="Aldhabi" pitchFamily="2" charset="-78"/>
              </a:rPr>
              <a:t>علاج </a:t>
            </a:r>
            <a:r>
              <a:rPr lang="ar-SA" sz="3200" b="1" dirty="0">
                <a:solidFill>
                  <a:srgbClr val="CC0099"/>
                </a:solidFill>
                <a:latin typeface="Aldhabi" pitchFamily="2" charset="-78"/>
                <a:ea typeface="Calibri"/>
                <a:cs typeface="Aldhabi" pitchFamily="2" charset="-78"/>
              </a:rPr>
              <a:t>ظاهرة الغش في </a:t>
            </a:r>
            <a:r>
              <a:rPr lang="ar-SA" sz="3200" b="1" dirty="0" smtClean="0">
                <a:solidFill>
                  <a:srgbClr val="CC0099"/>
                </a:solidFill>
                <a:latin typeface="Aldhabi" pitchFamily="2" charset="-78"/>
                <a:ea typeface="Calibri"/>
                <a:cs typeface="Aldhabi" pitchFamily="2" charset="-78"/>
              </a:rPr>
              <a:t>الامتحانات</a:t>
            </a:r>
            <a:endParaRPr lang="ar-IQ" sz="3200" b="1" dirty="0" smtClean="0">
              <a:solidFill>
                <a:srgbClr val="CC0099"/>
              </a:solidFill>
              <a:latin typeface="Aldhabi" pitchFamily="2" charset="-78"/>
              <a:ea typeface="Calibri"/>
              <a:cs typeface="Aldhabi" pitchFamily="2" charset="-78"/>
            </a:endParaRPr>
          </a:p>
          <a:p>
            <a:pPr marL="685800" lvl="1" indent="-514350" algn="r" rtl="1">
              <a:lnSpc>
                <a:spcPct val="115000"/>
              </a:lnSpc>
              <a:spcBef>
                <a:spcPts val="0"/>
              </a:spcBef>
              <a:spcAft>
                <a:spcPts val="1000"/>
              </a:spcAft>
              <a:buFont typeface="+mj-lt"/>
              <a:buAutoNum type="arabicParenR"/>
            </a:pPr>
            <a:r>
              <a:rPr lang="ar-SA" sz="3200" b="1" dirty="0">
                <a:solidFill>
                  <a:srgbClr val="CC0099"/>
                </a:solidFill>
                <a:latin typeface="Aldhabi" pitchFamily="2" charset="-78"/>
                <a:cs typeface="Aldhabi" pitchFamily="2" charset="-78"/>
              </a:rPr>
              <a:t>ما هو الفرق بين الغش والتعاون</a:t>
            </a:r>
            <a:endParaRPr lang="en-US" sz="3200" b="1" dirty="0">
              <a:solidFill>
                <a:srgbClr val="CC0099"/>
              </a:solidFill>
            </a:endParaRPr>
          </a:p>
        </p:txBody>
      </p:sp>
    </p:spTree>
    <p:extLst>
      <p:ext uri="{BB962C8B-B14F-4D97-AF65-F5344CB8AC3E}">
        <p14:creationId xmlns:p14="http://schemas.microsoft.com/office/powerpoint/2010/main" val="2891406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05800" cy="5821363"/>
          </a:xfrm>
          <a:solidFill>
            <a:schemeClr val="bg2"/>
          </a:solidFill>
        </p:spPr>
        <p:txBody>
          <a:bodyPr>
            <a:normAutofit fontScale="85000" lnSpcReduction="10000"/>
          </a:bodyPr>
          <a:lstStyle/>
          <a:p>
            <a:pPr algn="r"/>
            <a:endParaRPr lang="ar-IQ" dirty="0">
              <a:latin typeface="Ami R" pitchFamily="18" charset="-127"/>
              <a:ea typeface="Ami R" pitchFamily="18" charset="-127"/>
              <a:cs typeface="+mj-cs"/>
            </a:endParaRPr>
          </a:p>
          <a:p>
            <a:pPr algn="r" rtl="1"/>
            <a:endParaRPr lang="ar-IQ" dirty="0" smtClean="0">
              <a:latin typeface="Ami R" pitchFamily="18" charset="-127"/>
              <a:ea typeface="Ami R" pitchFamily="18" charset="-127"/>
              <a:cs typeface="+mj-cs"/>
            </a:endParaRPr>
          </a:p>
          <a:p>
            <a:pPr marL="0" indent="0" algn="r" rtl="1">
              <a:buNone/>
            </a:pPr>
            <a:endParaRPr lang="ar-IQ" dirty="0">
              <a:latin typeface="Ami R" pitchFamily="18" charset="-127"/>
              <a:ea typeface="Ami R" pitchFamily="18" charset="-127"/>
              <a:cs typeface="+mj-cs"/>
            </a:endParaRPr>
          </a:p>
          <a:p>
            <a:pPr algn="r" rtl="1"/>
            <a:r>
              <a:rPr lang="ar-IQ" dirty="0" smtClean="0">
                <a:solidFill>
                  <a:srgbClr val="CC0099"/>
                </a:solidFill>
                <a:latin typeface="Ami R" pitchFamily="18" charset="-127"/>
                <a:ea typeface="Ami R" pitchFamily="18" charset="-127"/>
                <a:cs typeface="+mj-cs"/>
              </a:rPr>
              <a:t> </a:t>
            </a:r>
            <a:r>
              <a:rPr lang="ar-IQ" b="1" dirty="0">
                <a:solidFill>
                  <a:srgbClr val="CC0099"/>
                </a:solidFill>
                <a:latin typeface="Ami R" pitchFamily="18" charset="-127"/>
                <a:ea typeface="Ami R" pitchFamily="18" charset="-127"/>
                <a:cs typeface="+mj-cs"/>
              </a:rPr>
              <a:t>الغش هو الخداع والاحتيال، ومعناه أن يقوم شخص بخداع شخص آخر ويأخذ منه مجهوده أو يحرمه من منفعة أو حق بطرق احتيالية </a:t>
            </a:r>
            <a:r>
              <a:rPr lang="ar-IQ" b="1" dirty="0" smtClean="0">
                <a:solidFill>
                  <a:srgbClr val="CC0099"/>
                </a:solidFill>
                <a:latin typeface="Ami R" pitchFamily="18" charset="-127"/>
                <a:ea typeface="Ami R" pitchFamily="18" charset="-127"/>
                <a:cs typeface="+mj-cs"/>
              </a:rPr>
              <a:t>خبيثة</a:t>
            </a:r>
            <a:r>
              <a:rPr lang="ar-IQ" dirty="0" smtClean="0">
                <a:solidFill>
                  <a:srgbClr val="CC0099"/>
                </a:solidFill>
                <a:latin typeface="Ami R" pitchFamily="18" charset="-127"/>
                <a:ea typeface="Ami R" pitchFamily="18" charset="-127"/>
                <a:cs typeface="+mj-cs"/>
              </a:rPr>
              <a:t>.</a:t>
            </a:r>
          </a:p>
          <a:p>
            <a:pPr algn="r" rtl="1"/>
            <a:endParaRPr lang="ar-IQ" dirty="0" smtClean="0">
              <a:latin typeface="Ami R" pitchFamily="18" charset="-127"/>
              <a:ea typeface="Ami R" pitchFamily="18" charset="-127"/>
              <a:cs typeface="+mj-cs"/>
            </a:endParaRPr>
          </a:p>
          <a:p>
            <a:pPr algn="just" rtl="1"/>
            <a:r>
              <a:rPr lang="ar-IQ" dirty="0" smtClean="0">
                <a:solidFill>
                  <a:srgbClr val="0070C0"/>
                </a:solidFill>
                <a:latin typeface="Ami R" pitchFamily="18" charset="-127"/>
                <a:ea typeface="Ami R" pitchFamily="18" charset="-127"/>
                <a:cs typeface="+mj-cs"/>
              </a:rPr>
              <a:t> </a:t>
            </a:r>
            <a:r>
              <a:rPr lang="ar-IQ" b="1" dirty="0">
                <a:solidFill>
                  <a:srgbClr val="CC0099"/>
                </a:solidFill>
                <a:latin typeface="Ami R" pitchFamily="18" charset="-127"/>
                <a:ea typeface="Ami R" pitchFamily="18" charset="-127"/>
                <a:cs typeface="+mj-cs"/>
              </a:rPr>
              <a:t>والغش يعدّ من الظواهر السلبية التي تظهر في المجتمع، وتدل على الخروج عن قِيَم ومعايير الشرع؛ ممّا يترك أثراً سلبيّاً على مظاهر الحياة الاجتماعيّة</a:t>
            </a:r>
            <a:r>
              <a:rPr lang="ar-IQ" b="1" dirty="0" smtClean="0">
                <a:solidFill>
                  <a:srgbClr val="CC0099"/>
                </a:solidFill>
                <a:latin typeface="Ami R" pitchFamily="18" charset="-127"/>
                <a:ea typeface="Ami R" pitchFamily="18" charset="-127"/>
                <a:cs typeface="+mj-cs"/>
              </a:rPr>
              <a:t>.</a:t>
            </a:r>
          </a:p>
          <a:p>
            <a:pPr algn="just" rtl="1"/>
            <a:r>
              <a:rPr lang="ar-IQ" dirty="0" smtClean="0">
                <a:latin typeface="Ami R" pitchFamily="18" charset="-127"/>
                <a:ea typeface="Ami R" pitchFamily="18" charset="-127"/>
                <a:cs typeface="+mj-cs"/>
              </a:rPr>
              <a:t> </a:t>
            </a:r>
            <a:r>
              <a:rPr lang="ar-IQ" dirty="0">
                <a:latin typeface="Ami R" pitchFamily="18" charset="-127"/>
                <a:ea typeface="Ami R" pitchFamily="18" charset="-127"/>
                <a:cs typeface="+mj-cs"/>
              </a:rPr>
              <a:t>الغش يعتبر من الآفات الاجتماعية التي تضرّ بالمجتمع وتشوّه قيَمه، </a:t>
            </a:r>
            <a:r>
              <a:rPr lang="ar-IQ" dirty="0">
                <a:solidFill>
                  <a:srgbClr val="CC0099"/>
                </a:solidFill>
                <a:latin typeface="Ami R" pitchFamily="18" charset="-127"/>
                <a:ea typeface="Ami R" pitchFamily="18" charset="-127"/>
                <a:cs typeface="+mj-cs"/>
              </a:rPr>
              <a:t>فيؤدي لسلب الحقوق</a:t>
            </a:r>
            <a:r>
              <a:rPr lang="ar-IQ" dirty="0">
                <a:latin typeface="Ami R" pitchFamily="18" charset="-127"/>
                <a:ea typeface="Ami R" pitchFamily="18" charset="-127"/>
                <a:cs typeface="+mj-cs"/>
              </a:rPr>
              <a:t>، ويشجع على </a:t>
            </a:r>
            <a:r>
              <a:rPr lang="ar-IQ" dirty="0">
                <a:solidFill>
                  <a:srgbClr val="CC0099"/>
                </a:solidFill>
                <a:latin typeface="Ami R" pitchFamily="18" charset="-127"/>
                <a:ea typeface="Ami R" pitchFamily="18" charset="-127"/>
                <a:cs typeface="+mj-cs"/>
              </a:rPr>
              <a:t>انتشار الفساد</a:t>
            </a:r>
            <a:r>
              <a:rPr lang="ar-IQ" dirty="0">
                <a:latin typeface="Ami R" pitchFamily="18" charset="-127"/>
                <a:ea typeface="Ami R" pitchFamily="18" charset="-127"/>
                <a:cs typeface="+mj-cs"/>
              </a:rPr>
              <a:t>، ويتصف الشخص الغشاش </a:t>
            </a:r>
            <a:r>
              <a:rPr lang="ar-IQ" dirty="0">
                <a:solidFill>
                  <a:srgbClr val="CC0099"/>
                </a:solidFill>
                <a:latin typeface="Ami R" pitchFamily="18" charset="-127"/>
                <a:ea typeface="Ami R" pitchFamily="18" charset="-127"/>
                <a:cs typeface="+mj-cs"/>
              </a:rPr>
              <a:t>بالطمع والأنانية</a:t>
            </a:r>
            <a:r>
              <a:rPr lang="ar-IQ" dirty="0">
                <a:latin typeface="Ami R" pitchFamily="18" charset="-127"/>
                <a:ea typeface="Ami R" pitchFamily="18" charset="-127"/>
                <a:cs typeface="+mj-cs"/>
              </a:rPr>
              <a:t>، فهو لا يفكر إلا بمصلحته، و</a:t>
            </a:r>
            <a:r>
              <a:rPr lang="ar-IQ" dirty="0">
                <a:solidFill>
                  <a:srgbClr val="CC0099"/>
                </a:solidFill>
                <a:latin typeface="Ami R" pitchFamily="18" charset="-127"/>
                <a:ea typeface="Ami R" pitchFamily="18" charset="-127"/>
                <a:cs typeface="+mj-cs"/>
              </a:rPr>
              <a:t>يسعى لتحقيق أهدافه ومكاسبه بشتى الطرق</a:t>
            </a:r>
            <a:r>
              <a:rPr lang="ar-IQ" dirty="0">
                <a:latin typeface="Ami R" pitchFamily="18" charset="-127"/>
                <a:ea typeface="Ami R" pitchFamily="18" charset="-127"/>
                <a:cs typeface="+mj-cs"/>
              </a:rPr>
              <a:t>، ويتخذ مبدأ الغاية تبرر </a:t>
            </a:r>
            <a:r>
              <a:rPr lang="ar-IQ" dirty="0" smtClean="0">
                <a:latin typeface="Ami R" pitchFamily="18" charset="-127"/>
                <a:ea typeface="Ami R" pitchFamily="18" charset="-127"/>
                <a:cs typeface="+mj-cs"/>
              </a:rPr>
              <a:t>الوسيلة.</a:t>
            </a:r>
            <a:endParaRPr lang="ar-IQ" dirty="0">
              <a:latin typeface="Ami R" pitchFamily="18" charset="-127"/>
              <a:ea typeface="Ami R" pitchFamily="18" charset="-127"/>
              <a:cs typeface="+mj-cs"/>
            </a:endParaRPr>
          </a:p>
          <a:p>
            <a:pPr algn="r"/>
            <a:endParaRPr lang="en-US" dirty="0">
              <a:latin typeface="Ami R" pitchFamily="18" charset="-127"/>
              <a:ea typeface="Ami R" pitchFamily="18" charset="-127"/>
              <a:cs typeface="+mj-cs"/>
            </a:endParaRP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457200"/>
            <a:ext cx="2255837"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4061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05800" cy="6477000"/>
          </a:xfrm>
          <a:solidFill>
            <a:schemeClr val="bg2"/>
          </a:solidFill>
        </p:spPr>
        <p:txBody>
          <a:bodyPr>
            <a:normAutofit fontScale="70000" lnSpcReduction="20000"/>
          </a:bodyPr>
          <a:lstStyle/>
          <a:p>
            <a:pPr algn="r" rtl="1"/>
            <a:endParaRPr lang="ar-IQ" dirty="0" smtClean="0"/>
          </a:p>
          <a:p>
            <a:pPr marL="0" indent="0" algn="r" rtl="1">
              <a:buNone/>
            </a:pPr>
            <a:r>
              <a:rPr lang="ar-IQ" sz="4000" b="1" dirty="0" smtClean="0">
                <a:solidFill>
                  <a:srgbClr val="0070C0"/>
                </a:solidFill>
              </a:rPr>
              <a:t>   </a:t>
            </a:r>
            <a:r>
              <a:rPr lang="ar-IQ" sz="5700" b="1" dirty="0" smtClean="0">
                <a:solidFill>
                  <a:srgbClr val="CC0099"/>
                </a:solidFill>
                <a:latin typeface="Aldhabi" pitchFamily="2" charset="-78"/>
                <a:cs typeface="Aldhabi" pitchFamily="2" charset="-78"/>
              </a:rPr>
              <a:t>الغش في الامتحان</a:t>
            </a:r>
            <a:endParaRPr lang="ar-IQ" sz="4000" b="1" dirty="0">
              <a:solidFill>
                <a:srgbClr val="CC0099"/>
              </a:solidFill>
              <a:latin typeface="Aldhabi" pitchFamily="2" charset="-78"/>
              <a:cs typeface="Aldhabi" pitchFamily="2" charset="-78"/>
            </a:endParaRPr>
          </a:p>
          <a:p>
            <a:pPr algn="r" rtl="1"/>
            <a:endParaRPr lang="ar-IQ" dirty="0" smtClean="0"/>
          </a:p>
          <a:p>
            <a:pPr algn="just" rtl="1"/>
            <a:r>
              <a:rPr lang="ar-IQ" dirty="0" smtClean="0"/>
              <a:t> </a:t>
            </a:r>
            <a:r>
              <a:rPr lang="ar-IQ" b="1" dirty="0">
                <a:solidFill>
                  <a:srgbClr val="CC0099"/>
                </a:solidFill>
              </a:rPr>
              <a:t>أحد أنواع الغش هو الغش في الامتحانات، سواء في المدرسة أو الجامعة، أو أي اختبار يتحدد من خلاله مستوى الطالب العلمي أو العملي، والغش في الامتحان هو الاعتماد على جهود الغير وسلبها منه إما بإرادته أو رغماً عنه، من أجل الحصول على درجات أعلى وتحقيق النجاح لكن دون وجه حق</a:t>
            </a:r>
            <a:r>
              <a:rPr lang="ar-IQ" b="1" dirty="0" smtClean="0">
                <a:solidFill>
                  <a:srgbClr val="CC0099"/>
                </a:solidFill>
              </a:rPr>
              <a:t>.</a:t>
            </a:r>
          </a:p>
          <a:p>
            <a:pPr algn="just" rtl="1"/>
            <a:r>
              <a:rPr lang="ar-IQ" dirty="0" smtClean="0"/>
              <a:t> </a:t>
            </a:r>
            <a:r>
              <a:rPr lang="ar-IQ" dirty="0"/>
              <a:t>تُعد ظاهرة الغش في الامتحانات ظاهرة سلبية منتشرة في </a:t>
            </a:r>
            <a:r>
              <a:rPr lang="ar-IQ" dirty="0" smtClean="0"/>
              <a:t>مدارسنا وجامعاتنا، </a:t>
            </a:r>
            <a:r>
              <a:rPr lang="ar-IQ" dirty="0"/>
              <a:t>وهي من أكبر المشاكل التي يواجهها التعليم والمعلّمين، وأكثرها تأثيراً على الطالب وعلى المجتمع، إذ غالباً ما يجتمع الغش مع سلوكيات </a:t>
            </a:r>
            <a:r>
              <a:rPr lang="ar-IQ"/>
              <a:t>سلبية </a:t>
            </a:r>
            <a:r>
              <a:rPr lang="ar-IQ" smtClean="0"/>
              <a:t>أخرى</a:t>
            </a:r>
            <a:r>
              <a:rPr lang="ar-IQ" dirty="0"/>
              <a:t>، مثل الكذب والخداع والسرقة. </a:t>
            </a:r>
            <a:endParaRPr lang="ar-IQ" dirty="0" smtClean="0"/>
          </a:p>
          <a:p>
            <a:pPr algn="just" rtl="1"/>
            <a:r>
              <a:rPr lang="ar-IQ" dirty="0" smtClean="0"/>
              <a:t>الغش </a:t>
            </a:r>
            <a:r>
              <a:rPr lang="ar-IQ" dirty="0"/>
              <a:t>في الامتحانات هو خيانة للنفس وخيانة للمعلم الذي يراقب قاعة الامتحان، وهو من ناحية أخرى سرقة لجهد شخص آخر، والحصول على امتيازات غير مشروعة، وكأي تصرف سلبي، يتبع الغش في الامتحان تصرفات سلبية أخرى، حيث يضطر صاحبه بطبيعة الحال إلى الكذب والتملص من الاتهام إن كشفه المعلم، ولذلك فالغش يجمع أسوأ الصفات </a:t>
            </a:r>
            <a:r>
              <a:rPr lang="ar-IQ" dirty="0" smtClean="0"/>
              <a:t>معاً.</a:t>
            </a:r>
          </a:p>
          <a:p>
            <a:pPr algn="just" rtl="1"/>
            <a:r>
              <a:rPr lang="ar-IQ" dirty="0" smtClean="0"/>
              <a:t> </a:t>
            </a:r>
            <a:r>
              <a:rPr lang="ar-IQ" b="1" dirty="0">
                <a:solidFill>
                  <a:srgbClr val="CC0099"/>
                </a:solidFill>
              </a:rPr>
              <a:t>لقد حرّم الدين الإسلامي الغش بجميع أشكاله، بما في ذلك الغش في الامتحانات، فقد قال رسول الله - صلى الله عليه وسلم- في حديث صحيح: "من غشّنا فليس منا"، والغش هو خيانة صريحة للأمانة وللمعلم وخداع للآخرين والحصول على مكاسب من خلال جهود الآخرين، والله تعالى حرّم الخيانة، وذلك يتضح في الآية الكريمة: "يَا أَيُّهَا الَّذِينَ آمَنُوا لا تَخُونُوا اللَّهَ وَالرَّسُولَ وَتَخُونُوا أَمَانَاتِكُمْ وَأَنْتُمْ تَعْلَمُونَ" [الأنفال:27</a:t>
            </a:r>
            <a:endParaRPr lang="en-US" b="1" dirty="0">
              <a:solidFill>
                <a:srgbClr val="CC0099"/>
              </a:solidFill>
            </a:endParaRPr>
          </a:p>
        </p:txBody>
      </p:sp>
    </p:spTree>
    <p:extLst>
      <p:ext uri="{BB962C8B-B14F-4D97-AF65-F5344CB8AC3E}">
        <p14:creationId xmlns:p14="http://schemas.microsoft.com/office/powerpoint/2010/main" val="7535593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098" name="Picture 2" descr="C:\Users\user\Desktop\operative\image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5090" y="1447800"/>
            <a:ext cx="3061510" cy="1828800"/>
          </a:xfrm>
          <a:prstGeom prst="rect">
            <a:avLst/>
          </a:prstGeom>
          <a:ln>
            <a:noFill/>
          </a:ln>
          <a:effectLst>
            <a:outerShdw blurRad="292100" dist="139700" dir="2700000" algn="tl" rotWithShape="0">
              <a:srgbClr val="333333">
                <a:alpha val="65000"/>
              </a:srgbClr>
            </a:outerShdw>
          </a:effectLst>
          <a:extLst/>
        </p:spPr>
      </p:pic>
      <p:pic>
        <p:nvPicPr>
          <p:cNvPr id="4099" name="Picture 3" descr="C:\Users\user\Desktop\operative\download (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78653" y="2534524"/>
            <a:ext cx="2619375" cy="174307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4100" name="Picture 4" descr="C:\Users\user\Desktop\operative\download (5).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551" y="1447800"/>
            <a:ext cx="2578294" cy="18288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41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18010" y="3424722"/>
            <a:ext cx="2365375" cy="17601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2" name="Picture 6" descr="C:\Users\user\Desktop\operative\download.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7531" y="3505200"/>
            <a:ext cx="3105150" cy="174307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18955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382000" cy="5592763"/>
          </a:xfrm>
          <a:solidFill>
            <a:schemeClr val="bg2"/>
          </a:solidFill>
        </p:spPr>
        <p:txBody>
          <a:bodyPr>
            <a:normAutofit fontScale="70000" lnSpcReduction="20000"/>
          </a:bodyPr>
          <a:lstStyle/>
          <a:p>
            <a:pPr marL="0" marR="0" indent="0" algn="r" rtl="1">
              <a:lnSpc>
                <a:spcPct val="115000"/>
              </a:lnSpc>
              <a:spcBef>
                <a:spcPts val="0"/>
              </a:spcBef>
              <a:spcAft>
                <a:spcPts val="1000"/>
              </a:spcAft>
              <a:buNone/>
            </a:pPr>
            <a:r>
              <a:rPr lang="ar-SA" sz="4700" b="1" dirty="0">
                <a:solidFill>
                  <a:srgbClr val="CC0099"/>
                </a:solidFill>
                <a:latin typeface="Aldhabi" pitchFamily="2" charset="-78"/>
                <a:ea typeface="Calibri"/>
                <a:cs typeface="Aldhabi" pitchFamily="2" charset="-78"/>
              </a:rPr>
              <a:t>مخاطر الغش في </a:t>
            </a:r>
            <a:r>
              <a:rPr lang="ar-SA" sz="4700" b="1" dirty="0" smtClean="0">
                <a:solidFill>
                  <a:srgbClr val="CC0099"/>
                </a:solidFill>
                <a:latin typeface="Aldhabi" pitchFamily="2" charset="-78"/>
                <a:ea typeface="Calibri"/>
                <a:cs typeface="Aldhabi" pitchFamily="2" charset="-78"/>
              </a:rPr>
              <a:t>الامتحانات</a:t>
            </a:r>
            <a:endParaRPr lang="ar-IQ" sz="4700" b="1" dirty="0" smtClean="0">
              <a:solidFill>
                <a:srgbClr val="CC0099"/>
              </a:solidFill>
              <a:latin typeface="Aldhabi" pitchFamily="2" charset="-78"/>
              <a:ea typeface="Calibri"/>
              <a:cs typeface="Aldhabi" pitchFamily="2" charset="-78"/>
            </a:endParaRPr>
          </a:p>
          <a:p>
            <a:pPr marL="0" indent="0" algn="just" rtl="1">
              <a:buNone/>
            </a:pPr>
            <a:r>
              <a:rPr lang="ar-SA" b="1" dirty="0" smtClean="0">
                <a:ea typeface="Calibri"/>
              </a:rPr>
              <a:t> </a:t>
            </a:r>
            <a:r>
              <a:rPr lang="ar-SA" b="1" dirty="0">
                <a:ea typeface="Calibri"/>
              </a:rPr>
              <a:t>يترتّب على الغش في الامتحانات مخاطر عديدة يُذكر منها ما يأتي</a:t>
            </a:r>
            <a:r>
              <a:rPr lang="ar-SA" b="1" dirty="0" smtClean="0">
                <a:ea typeface="Calibri"/>
              </a:rPr>
              <a:t>:</a:t>
            </a:r>
            <a:endParaRPr lang="ar-IQ" b="1" dirty="0" smtClean="0">
              <a:ea typeface="Calibri"/>
            </a:endParaRPr>
          </a:p>
          <a:p>
            <a:pPr marL="0" indent="0" algn="just" rtl="1">
              <a:buNone/>
            </a:pPr>
            <a:endParaRPr lang="ar-IQ" b="1" dirty="0" smtClean="0">
              <a:ea typeface="Calibri"/>
            </a:endParaRPr>
          </a:p>
          <a:p>
            <a:pPr marL="514350" indent="-514350" algn="just" rtl="1">
              <a:buFont typeface="+mj-lt"/>
              <a:buAutoNum type="arabicPeriod"/>
            </a:pPr>
            <a:r>
              <a:rPr lang="ar-SA" b="1" dirty="0" smtClean="0">
                <a:ea typeface="Calibri"/>
              </a:rPr>
              <a:t> </a:t>
            </a:r>
            <a:r>
              <a:rPr lang="ar-SA" b="1" dirty="0">
                <a:solidFill>
                  <a:srgbClr val="CC0099"/>
                </a:solidFill>
                <a:ea typeface="Calibri"/>
              </a:rPr>
              <a:t>استحقاق غضب الله تعالى</a:t>
            </a:r>
            <a:r>
              <a:rPr lang="ar-SA" b="1" dirty="0">
                <a:ea typeface="Calibri"/>
              </a:rPr>
              <a:t>، فالغش محرّم في كل الأحوال، وهو طريق لحرمان الله تعالى للغشاش من البركة وإجابة الدعاء</a:t>
            </a:r>
            <a:r>
              <a:rPr lang="ar-SA" b="1" dirty="0" smtClean="0">
                <a:ea typeface="Calibri"/>
              </a:rPr>
              <a:t>.</a:t>
            </a:r>
            <a:endParaRPr lang="ar-IQ" b="1" dirty="0" smtClean="0">
              <a:ea typeface="Calibri"/>
            </a:endParaRPr>
          </a:p>
          <a:p>
            <a:pPr marL="514350" indent="-514350" algn="just" rtl="1">
              <a:buFont typeface="+mj-lt"/>
              <a:buAutoNum type="arabicPeriod"/>
            </a:pPr>
            <a:r>
              <a:rPr lang="ar-SA" b="1" dirty="0" smtClean="0">
                <a:ea typeface="Calibri"/>
              </a:rPr>
              <a:t> </a:t>
            </a:r>
            <a:r>
              <a:rPr lang="ar-SA" b="1" dirty="0">
                <a:solidFill>
                  <a:srgbClr val="CC0099"/>
                </a:solidFill>
                <a:ea typeface="Calibri"/>
              </a:rPr>
              <a:t>عرقلة العملية التعليمية التربوية</a:t>
            </a:r>
            <a:r>
              <a:rPr lang="ar-SA" b="1" dirty="0">
                <a:ea typeface="Calibri"/>
              </a:rPr>
              <a:t>، والإخلال بأحد أهدافها، وهو تقييم الطالب وإعطاؤه العلامة التي يستحقها، فالتقييم للطالب الغشاش هو بمثابة تزييف وتحريف لنتائجه وفهمه للمادة التدريسية</a:t>
            </a:r>
            <a:r>
              <a:rPr lang="ar-SA" b="1" dirty="0" smtClean="0">
                <a:ea typeface="Calibri"/>
              </a:rPr>
              <a:t>.</a:t>
            </a:r>
            <a:endParaRPr lang="ar-IQ" b="1" dirty="0" smtClean="0">
              <a:ea typeface="Calibri"/>
            </a:endParaRPr>
          </a:p>
          <a:p>
            <a:pPr marL="514350" indent="-514350" algn="just" rtl="1">
              <a:buFont typeface="+mj-lt"/>
              <a:buAutoNum type="arabicPeriod"/>
            </a:pPr>
            <a:r>
              <a:rPr lang="ar-SA" b="1" dirty="0" smtClean="0">
                <a:ea typeface="Calibri"/>
              </a:rPr>
              <a:t> </a:t>
            </a:r>
            <a:r>
              <a:rPr lang="ar-SA" b="1" dirty="0">
                <a:solidFill>
                  <a:srgbClr val="CC0099"/>
                </a:solidFill>
                <a:ea typeface="Calibri"/>
              </a:rPr>
              <a:t>الإخلال بالمنظومة المجتمعية</a:t>
            </a:r>
            <a:r>
              <a:rPr lang="ar-SA" b="1" dirty="0">
                <a:ea typeface="Calibri"/>
              </a:rPr>
              <a:t>، فاعتياد الطالب على الغش سيدفعه للاستمرار به في امتحانات الثانوية والجامعة وحتى في امتحانات قبول الوظائف، وهذا ما يجعله فرداً سلبياً في المجتمع،</a:t>
            </a:r>
            <a:r>
              <a:rPr lang="ar-SA" b="1" dirty="0">
                <a:solidFill>
                  <a:srgbClr val="CC0099"/>
                </a:solidFill>
                <a:ea typeface="Calibri"/>
              </a:rPr>
              <a:t> يعتمد دوماً على غيره</a:t>
            </a:r>
            <a:r>
              <a:rPr lang="ar-SA" b="1" dirty="0">
                <a:ea typeface="Calibri"/>
              </a:rPr>
              <a:t>، </a:t>
            </a:r>
            <a:r>
              <a:rPr lang="ar-SA" b="1" dirty="0">
                <a:solidFill>
                  <a:srgbClr val="CC0099"/>
                </a:solidFill>
                <a:ea typeface="Calibri"/>
              </a:rPr>
              <a:t>ولا يتصف بالإبداع والإنتاج ولا يخدم أية مؤسسة يعمل فيها </a:t>
            </a:r>
            <a:r>
              <a:rPr lang="ar-SA" b="1" dirty="0" smtClean="0">
                <a:solidFill>
                  <a:srgbClr val="CC0099"/>
                </a:solidFill>
                <a:ea typeface="Calibri"/>
              </a:rPr>
              <a:t>مستقبل</a:t>
            </a:r>
            <a:r>
              <a:rPr lang="ar-SA" b="1" dirty="0" smtClean="0">
                <a:ea typeface="Calibri"/>
              </a:rPr>
              <a:t>اً،ولذلك </a:t>
            </a:r>
            <a:r>
              <a:rPr lang="ar-SA" b="1" dirty="0">
                <a:ea typeface="Calibri"/>
              </a:rPr>
              <a:t>فالغشاش مصدر خطر لأي مكان يتواجد </a:t>
            </a:r>
            <a:r>
              <a:rPr lang="ar-SA" b="1" dirty="0" smtClean="0">
                <a:ea typeface="Calibri"/>
              </a:rPr>
              <a:t>فيه.</a:t>
            </a:r>
            <a:endParaRPr lang="ar-IQ" b="1" dirty="0" smtClean="0">
              <a:ea typeface="Calibri"/>
            </a:endParaRPr>
          </a:p>
          <a:p>
            <a:pPr marL="514350" indent="-514350" algn="just" rtl="1">
              <a:buFont typeface="+mj-lt"/>
              <a:buAutoNum type="arabicPeriod"/>
            </a:pPr>
            <a:r>
              <a:rPr lang="ar-SA" b="1" dirty="0" smtClean="0">
                <a:ea typeface="Calibri"/>
              </a:rPr>
              <a:t> </a:t>
            </a:r>
            <a:r>
              <a:rPr lang="ar-SA" b="1" dirty="0">
                <a:ea typeface="Calibri"/>
              </a:rPr>
              <a:t>تساهُل المعلمين والمراقبين في موضوع الغش في الامتحانات وعدم وضع عقوبات واضحة له، يسبب في </a:t>
            </a:r>
            <a:r>
              <a:rPr lang="ar-SA" b="1" dirty="0">
                <a:solidFill>
                  <a:srgbClr val="CC0099"/>
                </a:solidFill>
                <a:ea typeface="Calibri"/>
              </a:rPr>
              <a:t>خلق جيل كامل يتصف باللامسؤولية واللامبالاة والاستهزاء بالقوانين والأنظمة</a:t>
            </a:r>
            <a:r>
              <a:rPr lang="ar-SA" b="1" dirty="0">
                <a:ea typeface="Calibri"/>
              </a:rPr>
              <a:t>، وهو ما يقود إلى مشاكل مجتمعية أكثر خطورة </a:t>
            </a:r>
            <a:r>
              <a:rPr lang="ar-SA" b="1" dirty="0" smtClean="0">
                <a:ea typeface="Calibri"/>
              </a:rPr>
              <a:t>مستقبلاً</a:t>
            </a:r>
            <a:r>
              <a:rPr lang="ar-IQ" b="1" dirty="0" smtClean="0">
                <a:ea typeface="Calibri"/>
              </a:rPr>
              <a:t>.</a:t>
            </a:r>
            <a:endParaRPr lang="en-US" b="1" dirty="0"/>
          </a:p>
        </p:txBody>
      </p:sp>
    </p:spTree>
    <p:extLst>
      <p:ext uri="{BB962C8B-B14F-4D97-AF65-F5344CB8AC3E}">
        <p14:creationId xmlns:p14="http://schemas.microsoft.com/office/powerpoint/2010/main" val="36988690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3" name="Content Placeholder 2" descr="C:\Users\user\Desktop\operative\images (4).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81207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305800" cy="6553200"/>
          </a:xfrm>
          <a:solidFill>
            <a:schemeClr val="bg2"/>
          </a:solidFill>
        </p:spPr>
        <p:txBody>
          <a:bodyPr>
            <a:noAutofit/>
          </a:bodyPr>
          <a:lstStyle/>
          <a:p>
            <a:pPr marL="571500" lvl="2" indent="0" algn="r" rtl="1">
              <a:lnSpc>
                <a:spcPct val="115000"/>
              </a:lnSpc>
              <a:spcBef>
                <a:spcPts val="0"/>
              </a:spcBef>
              <a:spcAft>
                <a:spcPts val="1000"/>
              </a:spcAft>
              <a:buNone/>
            </a:pPr>
            <a:r>
              <a:rPr lang="ar-SA" sz="3600" b="1" dirty="0">
                <a:solidFill>
                  <a:srgbClr val="CC0099"/>
                </a:solidFill>
                <a:latin typeface="Aldhabi" pitchFamily="2" charset="-78"/>
                <a:ea typeface="Calibri"/>
                <a:cs typeface="Aldhabi" pitchFamily="2" charset="-78"/>
              </a:rPr>
              <a:t>أسباب الغش في </a:t>
            </a:r>
            <a:r>
              <a:rPr lang="ar-SA" sz="3600" b="1" dirty="0" smtClean="0">
                <a:solidFill>
                  <a:srgbClr val="CC0099"/>
                </a:solidFill>
                <a:latin typeface="Aldhabi" pitchFamily="2" charset="-78"/>
                <a:ea typeface="Calibri"/>
                <a:cs typeface="Aldhabi" pitchFamily="2" charset="-78"/>
              </a:rPr>
              <a:t>الامتحانات</a:t>
            </a:r>
            <a:endParaRPr lang="ar-IQ" sz="3600" b="1" dirty="0" smtClean="0">
              <a:solidFill>
                <a:srgbClr val="CC0099"/>
              </a:solidFill>
              <a:latin typeface="Aldhabi" pitchFamily="2" charset="-78"/>
              <a:ea typeface="Calibri"/>
              <a:cs typeface="Aldhabi" pitchFamily="2" charset="-78"/>
            </a:endParaRPr>
          </a:p>
          <a:p>
            <a:pPr marL="571500" lvl="2" indent="0" algn="r" rtl="1">
              <a:lnSpc>
                <a:spcPct val="115000"/>
              </a:lnSpc>
              <a:spcBef>
                <a:spcPts val="0"/>
              </a:spcBef>
              <a:spcAft>
                <a:spcPts val="1000"/>
              </a:spcAft>
              <a:buNone/>
            </a:pPr>
            <a:r>
              <a:rPr lang="ar-SA" dirty="0" smtClean="0">
                <a:ea typeface="Calibri"/>
              </a:rPr>
              <a:t> </a:t>
            </a:r>
            <a:r>
              <a:rPr lang="ar-SA" sz="1800" dirty="0">
                <a:ea typeface="Calibri"/>
              </a:rPr>
              <a:t>يلجأ بعض الطلاب للغش في الامتحانات نتيجة للأسباب الآتية</a:t>
            </a:r>
            <a:r>
              <a:rPr lang="ar-SA" sz="1800" dirty="0" smtClean="0">
                <a:ea typeface="Calibri"/>
              </a:rPr>
              <a:t>:</a:t>
            </a:r>
            <a:endParaRPr lang="ar-IQ" sz="1800" dirty="0" smtClean="0">
              <a:ea typeface="Calibri"/>
            </a:endParaRPr>
          </a:p>
          <a:p>
            <a:pPr marL="914400" lvl="2" indent="-342900" algn="r" rtl="1">
              <a:lnSpc>
                <a:spcPct val="115000"/>
              </a:lnSpc>
              <a:spcBef>
                <a:spcPts val="0"/>
              </a:spcBef>
              <a:spcAft>
                <a:spcPts val="1000"/>
              </a:spcAft>
              <a:buFont typeface="+mj-lt"/>
              <a:buAutoNum type="arabicPeriod"/>
            </a:pPr>
            <a:r>
              <a:rPr lang="ar-SA" sz="1800" dirty="0" smtClean="0">
                <a:ea typeface="Calibri"/>
              </a:rPr>
              <a:t> </a:t>
            </a:r>
            <a:r>
              <a:rPr lang="ar-SA" sz="1800" dirty="0">
                <a:ea typeface="Calibri"/>
              </a:rPr>
              <a:t>ضعف التحصيل العلمي للطالب وإدراكه لذلك مما يدفعه للحصول على درجات أعلى بطرق أخرى غير الدراسة ومنها الغش. </a:t>
            </a:r>
            <a:endParaRPr lang="ar-IQ" sz="1800" dirty="0" smtClean="0">
              <a:ea typeface="Calibri"/>
            </a:endParaRPr>
          </a:p>
          <a:p>
            <a:pPr marL="914400" lvl="2" indent="-342900" algn="r" rtl="1">
              <a:lnSpc>
                <a:spcPct val="115000"/>
              </a:lnSpc>
              <a:spcBef>
                <a:spcPts val="0"/>
              </a:spcBef>
              <a:spcAft>
                <a:spcPts val="1000"/>
              </a:spcAft>
              <a:buFont typeface="+mj-lt"/>
              <a:buAutoNum type="arabicPeriod"/>
            </a:pPr>
            <a:r>
              <a:rPr lang="ar-SA" sz="1800" dirty="0" smtClean="0">
                <a:ea typeface="Calibri"/>
              </a:rPr>
              <a:t>استهتار </a:t>
            </a:r>
            <a:r>
              <a:rPr lang="ar-SA" sz="1800" dirty="0">
                <a:ea typeface="Calibri"/>
              </a:rPr>
              <a:t>الطالب وقلّة تحمله للمسؤولية اللذان يدفعانه لعدم الدراسة والاستعداد بشكل كافٍ للامتحانات. </a:t>
            </a:r>
            <a:endParaRPr lang="ar-IQ" sz="1800" dirty="0" smtClean="0">
              <a:ea typeface="Calibri"/>
            </a:endParaRPr>
          </a:p>
          <a:p>
            <a:pPr marL="914400" lvl="2" indent="-342900" algn="r" rtl="1">
              <a:lnSpc>
                <a:spcPct val="115000"/>
              </a:lnSpc>
              <a:spcBef>
                <a:spcPts val="0"/>
              </a:spcBef>
              <a:spcAft>
                <a:spcPts val="1000"/>
              </a:spcAft>
              <a:buFont typeface="+mj-lt"/>
              <a:buAutoNum type="arabicPeriod"/>
            </a:pPr>
            <a:r>
              <a:rPr lang="ar-SA" sz="1800" dirty="0" smtClean="0">
                <a:ea typeface="Calibri"/>
              </a:rPr>
              <a:t>انعدام </a:t>
            </a:r>
            <a:r>
              <a:rPr lang="ar-SA" sz="1800" dirty="0">
                <a:ea typeface="Calibri"/>
              </a:rPr>
              <a:t>ثقة الطالب في قدراته الذهنية والتحصيلية. </a:t>
            </a:r>
            <a:endParaRPr lang="ar-IQ" sz="1800" dirty="0" smtClean="0">
              <a:ea typeface="Calibri"/>
            </a:endParaRPr>
          </a:p>
          <a:p>
            <a:pPr marL="914400" lvl="2" indent="-342900" algn="r" rtl="1">
              <a:lnSpc>
                <a:spcPct val="115000"/>
              </a:lnSpc>
              <a:spcBef>
                <a:spcPts val="0"/>
              </a:spcBef>
              <a:spcAft>
                <a:spcPts val="1000"/>
              </a:spcAft>
              <a:buFont typeface="+mj-lt"/>
              <a:buAutoNum type="arabicPeriod"/>
            </a:pPr>
            <a:r>
              <a:rPr lang="ar-SA" sz="1800" dirty="0" smtClean="0">
                <a:ea typeface="Calibri"/>
              </a:rPr>
              <a:t>وجود </a:t>
            </a:r>
            <a:r>
              <a:rPr lang="ar-SA" sz="1800" dirty="0">
                <a:ea typeface="Calibri"/>
              </a:rPr>
              <a:t>مشكلة تتعلق بفهم الطالب لمادّة </a:t>
            </a:r>
            <a:r>
              <a:rPr lang="ar-SA" sz="1800" dirty="0" smtClean="0">
                <a:ea typeface="Calibri"/>
              </a:rPr>
              <a:t>معينة</a:t>
            </a:r>
            <a:r>
              <a:rPr lang="ar-IQ" sz="1800" dirty="0" smtClean="0">
                <a:ea typeface="Calibri"/>
              </a:rPr>
              <a:t>.</a:t>
            </a:r>
          </a:p>
          <a:p>
            <a:pPr marL="914400" lvl="2" indent="-342900" algn="r" rtl="1">
              <a:lnSpc>
                <a:spcPct val="115000"/>
              </a:lnSpc>
              <a:spcBef>
                <a:spcPts val="0"/>
              </a:spcBef>
              <a:spcAft>
                <a:spcPts val="1000"/>
              </a:spcAft>
              <a:buFont typeface="+mj-lt"/>
              <a:buAutoNum type="arabicPeriod"/>
            </a:pPr>
            <a:r>
              <a:rPr lang="ar-SA" sz="1800" dirty="0" smtClean="0">
                <a:ea typeface="Calibri"/>
              </a:rPr>
              <a:t> </a:t>
            </a:r>
            <a:r>
              <a:rPr lang="ar-SA" sz="1800" dirty="0">
                <a:ea typeface="Calibri"/>
              </a:rPr>
              <a:t>الشعور بالقلق المفرط من الامتحانات، مما يدفع الطالب للتخلص منه عن طريق الغش. </a:t>
            </a:r>
            <a:endParaRPr lang="ar-IQ" sz="1800" dirty="0" smtClean="0">
              <a:ea typeface="Calibri"/>
            </a:endParaRPr>
          </a:p>
          <a:p>
            <a:pPr marL="914400" lvl="2" indent="-342900" algn="r" rtl="1">
              <a:lnSpc>
                <a:spcPct val="115000"/>
              </a:lnSpc>
              <a:spcBef>
                <a:spcPts val="0"/>
              </a:spcBef>
              <a:spcAft>
                <a:spcPts val="1000"/>
              </a:spcAft>
              <a:buFont typeface="+mj-lt"/>
              <a:buAutoNum type="arabicPeriod"/>
            </a:pPr>
            <a:r>
              <a:rPr lang="ar-SA" sz="1800" dirty="0" smtClean="0">
                <a:ea typeface="Calibri"/>
              </a:rPr>
              <a:t>وجود </a:t>
            </a:r>
            <a:r>
              <a:rPr lang="ar-SA" sz="1800" dirty="0">
                <a:ea typeface="Calibri"/>
              </a:rPr>
              <a:t>البيئة المناسبة للغش؛ فاستهتار المراقب وغش الطلبة الآخرين قد يكونا دافعاً للغش في الامتحانات. </a:t>
            </a:r>
            <a:endParaRPr lang="ar-IQ" sz="1800" dirty="0" smtClean="0">
              <a:ea typeface="Calibri"/>
            </a:endParaRPr>
          </a:p>
          <a:p>
            <a:pPr marL="914400" lvl="2" indent="-342900" algn="r" rtl="1">
              <a:lnSpc>
                <a:spcPct val="115000"/>
              </a:lnSpc>
              <a:spcBef>
                <a:spcPts val="0"/>
              </a:spcBef>
              <a:spcAft>
                <a:spcPts val="1000"/>
              </a:spcAft>
              <a:buFont typeface="+mj-lt"/>
              <a:buAutoNum type="arabicPeriod"/>
            </a:pPr>
            <a:r>
              <a:rPr lang="ar-SA" sz="1800" dirty="0" smtClean="0">
                <a:ea typeface="Calibri"/>
              </a:rPr>
              <a:t>شعور </a:t>
            </a:r>
            <a:r>
              <a:rPr lang="ar-SA" sz="1800" dirty="0">
                <a:ea typeface="Calibri"/>
              </a:rPr>
              <a:t>الطالب بتمييز معلّم المادة بين الطلبة، مما يجعله يتّخذ من الغش وسيلة لإنصاف نفسه. </a:t>
            </a:r>
            <a:endParaRPr lang="ar-IQ" sz="1800" dirty="0" smtClean="0">
              <a:ea typeface="Calibri"/>
            </a:endParaRPr>
          </a:p>
          <a:p>
            <a:pPr marL="914400" lvl="2" indent="-342900" algn="r" rtl="1">
              <a:lnSpc>
                <a:spcPct val="115000"/>
              </a:lnSpc>
              <a:spcBef>
                <a:spcPts val="0"/>
              </a:spcBef>
              <a:spcAft>
                <a:spcPts val="1000"/>
              </a:spcAft>
              <a:buFont typeface="+mj-lt"/>
              <a:buAutoNum type="arabicPeriod"/>
            </a:pPr>
            <a:r>
              <a:rPr lang="ar-SA" sz="1800" dirty="0" smtClean="0">
                <a:ea typeface="Calibri"/>
              </a:rPr>
              <a:t>قلّة </a:t>
            </a:r>
            <a:r>
              <a:rPr lang="ar-SA" sz="1800" dirty="0">
                <a:ea typeface="Calibri"/>
              </a:rPr>
              <a:t>وقت الامتحان، إذ يكون ذلك سبباً من أسباب الغش في الامتحانات أحياناً</a:t>
            </a:r>
            <a:r>
              <a:rPr lang="ar-SA" sz="1800" dirty="0" smtClean="0">
                <a:ea typeface="Calibri"/>
              </a:rPr>
              <a:t>.</a:t>
            </a:r>
            <a:endParaRPr lang="ar-IQ" sz="1800" dirty="0" smtClean="0">
              <a:ea typeface="Calibri"/>
            </a:endParaRPr>
          </a:p>
          <a:p>
            <a:pPr marL="914400" lvl="2" indent="-342900" algn="r" rtl="1">
              <a:lnSpc>
                <a:spcPct val="115000"/>
              </a:lnSpc>
              <a:spcBef>
                <a:spcPts val="0"/>
              </a:spcBef>
              <a:spcAft>
                <a:spcPts val="1000"/>
              </a:spcAft>
              <a:buFont typeface="+mj-lt"/>
              <a:buAutoNum type="arabicPeriod"/>
            </a:pPr>
            <a:r>
              <a:rPr lang="ar-SA" sz="1800" dirty="0" smtClean="0">
                <a:ea typeface="Calibri"/>
              </a:rPr>
              <a:t> </a:t>
            </a:r>
            <a:r>
              <a:rPr lang="ar-SA" sz="1800" dirty="0">
                <a:ea typeface="Calibri"/>
              </a:rPr>
              <a:t>الرغبة في إثبات قدرة الطالب على الغش واتّباع الأساليب المتنوّعة فيه من باب التسلية أحياناً، أو الشعور بالإثارة، أو إثبات الذات أمام </a:t>
            </a:r>
            <a:r>
              <a:rPr lang="ar-SA" sz="1800" dirty="0" smtClean="0">
                <a:ea typeface="Calibri"/>
              </a:rPr>
              <a:t>الأقران</a:t>
            </a:r>
            <a:r>
              <a:rPr lang="ar-IQ" sz="1800" dirty="0" smtClean="0">
                <a:ea typeface="Calibri"/>
              </a:rPr>
              <a:t>.</a:t>
            </a:r>
            <a:endParaRPr lang="en-US" sz="1200" dirty="0">
              <a:ea typeface="Calibri"/>
              <a:cs typeface="Arial"/>
            </a:endParaRPr>
          </a:p>
        </p:txBody>
      </p:sp>
    </p:spTree>
    <p:extLst>
      <p:ext uri="{BB962C8B-B14F-4D97-AF65-F5344CB8AC3E}">
        <p14:creationId xmlns:p14="http://schemas.microsoft.com/office/powerpoint/2010/main" val="32444103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05800" cy="6400800"/>
          </a:xfrm>
          <a:solidFill>
            <a:schemeClr val="bg2"/>
          </a:solidFill>
        </p:spPr>
        <p:txBody>
          <a:bodyPr>
            <a:normAutofit fontScale="92500" lnSpcReduction="10000"/>
          </a:bodyPr>
          <a:lstStyle/>
          <a:p>
            <a:pPr marL="0" marR="0" algn="r" rtl="1">
              <a:lnSpc>
                <a:spcPct val="115000"/>
              </a:lnSpc>
              <a:spcBef>
                <a:spcPts val="0"/>
              </a:spcBef>
              <a:spcAft>
                <a:spcPts val="1000"/>
              </a:spcAft>
            </a:pPr>
            <a:r>
              <a:rPr lang="ar-SA" sz="4000" b="1" dirty="0">
                <a:solidFill>
                  <a:srgbClr val="CC0099"/>
                </a:solidFill>
                <a:latin typeface="Aldhabi" pitchFamily="2" charset="-78"/>
                <a:ea typeface="Calibri"/>
                <a:cs typeface="Aldhabi" pitchFamily="2" charset="-78"/>
              </a:rPr>
              <a:t>علاج ظاهرة الغش في الامتحانات</a:t>
            </a:r>
            <a:endParaRPr lang="en-US" b="1" dirty="0">
              <a:solidFill>
                <a:srgbClr val="CC0099"/>
              </a:solidFill>
              <a:latin typeface="Aldhabi" pitchFamily="2" charset="-78"/>
              <a:ea typeface="Calibri"/>
              <a:cs typeface="Aldhabi" pitchFamily="2" charset="-78"/>
            </a:endParaRPr>
          </a:p>
          <a:p>
            <a:pPr marL="0" indent="0" algn="r" rtl="1">
              <a:buNone/>
            </a:pPr>
            <a:r>
              <a:rPr lang="ar-SA" dirty="0">
                <a:ea typeface="Calibri"/>
              </a:rPr>
              <a:t> تكمن حلول ظاهرة الغش في الامتحانات في اتخاذ تدابير عدّة يُذكر منها الآتي</a:t>
            </a:r>
            <a:r>
              <a:rPr lang="ar-SA" dirty="0" smtClean="0">
                <a:ea typeface="Calibri"/>
              </a:rPr>
              <a:t>:</a:t>
            </a:r>
            <a:endParaRPr lang="ar-IQ" dirty="0" smtClean="0">
              <a:ea typeface="Calibri"/>
            </a:endParaRPr>
          </a:p>
          <a:p>
            <a:pPr marL="514350" indent="-514350" algn="just" rtl="1">
              <a:buFont typeface="+mj-lt"/>
              <a:buAutoNum type="arabicPeriod"/>
            </a:pPr>
            <a:r>
              <a:rPr lang="ar-SA" dirty="0" smtClean="0">
                <a:ea typeface="Calibri"/>
              </a:rPr>
              <a:t> </a:t>
            </a:r>
            <a:r>
              <a:rPr lang="ar-SA" dirty="0">
                <a:ea typeface="Calibri"/>
              </a:rPr>
              <a:t>تربية الأبناء على استشعار رقابة الله، فهذا ما ينتج جيلاً واعياً ومراقباً لنفسه ومستشعراً لهذه الرقابة حتى في ظل غياب رقابة </a:t>
            </a:r>
            <a:r>
              <a:rPr lang="ar-SA" dirty="0" smtClean="0">
                <a:ea typeface="Calibri"/>
              </a:rPr>
              <a:t>ال</a:t>
            </a:r>
            <a:r>
              <a:rPr lang="ar-IQ" dirty="0" smtClean="0">
                <a:ea typeface="Calibri"/>
              </a:rPr>
              <a:t>استاذ</a:t>
            </a:r>
            <a:r>
              <a:rPr lang="ar-SA" dirty="0" smtClean="0">
                <a:ea typeface="Calibri"/>
              </a:rPr>
              <a:t>.</a:t>
            </a:r>
            <a:endParaRPr lang="ar-IQ" dirty="0" smtClean="0">
              <a:ea typeface="Calibri"/>
            </a:endParaRPr>
          </a:p>
          <a:p>
            <a:pPr marL="514350" indent="-514350" algn="just" rtl="1">
              <a:buFont typeface="+mj-lt"/>
              <a:buAutoNum type="arabicPeriod"/>
            </a:pPr>
            <a:r>
              <a:rPr lang="ar-SA" dirty="0" smtClean="0">
                <a:ea typeface="Calibri"/>
              </a:rPr>
              <a:t>تشجيع </a:t>
            </a:r>
            <a:r>
              <a:rPr lang="ar-SA" dirty="0">
                <a:ea typeface="Calibri"/>
              </a:rPr>
              <a:t>الطلّاب على الدراسة، ووضع القوانين التحفيزية التي تُعنى بمكافأة الطالب عند تحسّن أدائه وإن كان هذا التحسّن </a:t>
            </a:r>
            <a:r>
              <a:rPr lang="ar-SA" dirty="0" smtClean="0">
                <a:ea typeface="Calibri"/>
              </a:rPr>
              <a:t>بسيطاً</a:t>
            </a:r>
            <a:r>
              <a:rPr lang="ar-IQ" dirty="0" smtClean="0">
                <a:ea typeface="Calibri"/>
              </a:rPr>
              <a:t>.</a:t>
            </a:r>
          </a:p>
          <a:p>
            <a:pPr marL="514350" indent="-514350" algn="just" rtl="1">
              <a:buFont typeface="+mj-lt"/>
              <a:buAutoNum type="arabicPeriod"/>
            </a:pPr>
            <a:r>
              <a:rPr lang="ar-SA" dirty="0" smtClean="0">
                <a:ea typeface="Calibri"/>
              </a:rPr>
              <a:t>إرغام </a:t>
            </a:r>
            <a:r>
              <a:rPr lang="ar-SA" dirty="0">
                <a:ea typeface="Calibri"/>
              </a:rPr>
              <a:t>الطالب الغشاش على التواصل مع المرشد </a:t>
            </a:r>
            <a:r>
              <a:rPr lang="ar-SA" dirty="0" smtClean="0">
                <a:ea typeface="Calibri"/>
              </a:rPr>
              <a:t>التربوي </a:t>
            </a:r>
            <a:r>
              <a:rPr lang="ar-SA" dirty="0">
                <a:ea typeface="Calibri"/>
              </a:rPr>
              <a:t>للتوصل إلى حل لسلوكه الخاطئ قبل أن يصبح معدياً لزملائه. </a:t>
            </a:r>
            <a:endParaRPr lang="ar-IQ" dirty="0" smtClean="0">
              <a:ea typeface="Calibri"/>
            </a:endParaRPr>
          </a:p>
          <a:p>
            <a:pPr marL="514350" indent="-514350" algn="just" rtl="1">
              <a:buFont typeface="+mj-lt"/>
              <a:buAutoNum type="arabicPeriod"/>
            </a:pPr>
            <a:r>
              <a:rPr lang="ar-SA" dirty="0" smtClean="0">
                <a:ea typeface="Calibri"/>
              </a:rPr>
              <a:t>وضع </a:t>
            </a:r>
            <a:r>
              <a:rPr lang="ar-SA" dirty="0">
                <a:ea typeface="Calibri"/>
              </a:rPr>
              <a:t>عقوبات صارمة وواضحة تجاه الغشاشين. </a:t>
            </a:r>
            <a:endParaRPr lang="ar-IQ" dirty="0" smtClean="0">
              <a:ea typeface="Calibri"/>
            </a:endParaRPr>
          </a:p>
          <a:p>
            <a:pPr marL="514350" indent="-514350" algn="just" rtl="1">
              <a:buFont typeface="+mj-lt"/>
              <a:buAutoNum type="arabicPeriod"/>
            </a:pPr>
            <a:r>
              <a:rPr lang="ar-SA" dirty="0" smtClean="0">
                <a:ea typeface="Calibri"/>
              </a:rPr>
              <a:t>عمل </a:t>
            </a:r>
            <a:r>
              <a:rPr lang="ar-SA" dirty="0">
                <a:ea typeface="Calibri"/>
              </a:rPr>
              <a:t>نماذج مختلفة </a:t>
            </a:r>
            <a:r>
              <a:rPr lang="ar-SA" dirty="0" smtClean="0">
                <a:ea typeface="Calibri"/>
              </a:rPr>
              <a:t>للاختبارات</a:t>
            </a:r>
            <a:r>
              <a:rPr lang="ar-IQ" dirty="0" smtClean="0">
                <a:ea typeface="Calibri"/>
              </a:rPr>
              <a:t>.</a:t>
            </a:r>
            <a:endParaRPr lang="en-US" dirty="0"/>
          </a:p>
        </p:txBody>
      </p:sp>
    </p:spTree>
    <p:extLst>
      <p:ext uri="{BB962C8B-B14F-4D97-AF65-F5344CB8AC3E}">
        <p14:creationId xmlns:p14="http://schemas.microsoft.com/office/powerpoint/2010/main" val="21426933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800</Words>
  <Application>Microsoft Office PowerPoint</Application>
  <PresentationFormat>On-screen Show (4:3)</PresentationFormat>
  <Paragraphs>59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الفرق بين الغش والتعاون في الامتحان</vt:lpstr>
      <vt:lpstr>المحتويات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الفرق بين الغش والتعاون في الامتحان</dc:title>
  <dc:creator>user</dc:creator>
  <cp:lastModifiedBy>user</cp:lastModifiedBy>
  <cp:revision>24</cp:revision>
  <dcterms:created xsi:type="dcterms:W3CDTF">2006-08-16T00:00:00Z</dcterms:created>
  <dcterms:modified xsi:type="dcterms:W3CDTF">2022-11-02T14:12:34Z</dcterms:modified>
</cp:coreProperties>
</file>