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59" r:id="rId5"/>
    <p:sldId id="260" r:id="rId6"/>
    <p:sldId id="261" r:id="rId7"/>
    <p:sldId id="263" r:id="rId8"/>
    <p:sldId id="262"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60F862-75DD-4659-B15D-D40285D496C1}"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828AD7-88F9-4237-BBE6-FC6814C660AC}" type="slidenum">
              <a:rPr lang="en-US" smtClean="0"/>
              <a:t>‹#›</a:t>
            </a:fld>
            <a:endParaRPr lang="en-US"/>
          </a:p>
        </p:txBody>
      </p:sp>
    </p:spTree>
    <p:extLst>
      <p:ext uri="{BB962C8B-B14F-4D97-AF65-F5344CB8AC3E}">
        <p14:creationId xmlns:p14="http://schemas.microsoft.com/office/powerpoint/2010/main" val="1860023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60F862-75DD-4659-B15D-D40285D496C1}"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828AD7-88F9-4237-BBE6-FC6814C660AC}" type="slidenum">
              <a:rPr lang="en-US" smtClean="0"/>
              <a:t>‹#›</a:t>
            </a:fld>
            <a:endParaRPr lang="en-US"/>
          </a:p>
        </p:txBody>
      </p:sp>
    </p:spTree>
    <p:extLst>
      <p:ext uri="{BB962C8B-B14F-4D97-AF65-F5344CB8AC3E}">
        <p14:creationId xmlns:p14="http://schemas.microsoft.com/office/powerpoint/2010/main" val="3633145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60F862-75DD-4659-B15D-D40285D496C1}"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828AD7-88F9-4237-BBE6-FC6814C660AC}" type="slidenum">
              <a:rPr lang="en-US" smtClean="0"/>
              <a:t>‹#›</a:t>
            </a:fld>
            <a:endParaRPr lang="en-US"/>
          </a:p>
        </p:txBody>
      </p:sp>
    </p:spTree>
    <p:extLst>
      <p:ext uri="{BB962C8B-B14F-4D97-AF65-F5344CB8AC3E}">
        <p14:creationId xmlns:p14="http://schemas.microsoft.com/office/powerpoint/2010/main" val="2330549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60F862-75DD-4659-B15D-D40285D496C1}"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828AD7-88F9-4237-BBE6-FC6814C660AC}" type="slidenum">
              <a:rPr lang="en-US" smtClean="0"/>
              <a:t>‹#›</a:t>
            </a:fld>
            <a:endParaRPr lang="en-US"/>
          </a:p>
        </p:txBody>
      </p:sp>
    </p:spTree>
    <p:extLst>
      <p:ext uri="{BB962C8B-B14F-4D97-AF65-F5344CB8AC3E}">
        <p14:creationId xmlns:p14="http://schemas.microsoft.com/office/powerpoint/2010/main" val="3689219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60F862-75DD-4659-B15D-D40285D496C1}"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828AD7-88F9-4237-BBE6-FC6814C660AC}" type="slidenum">
              <a:rPr lang="en-US" smtClean="0"/>
              <a:t>‹#›</a:t>
            </a:fld>
            <a:endParaRPr lang="en-US"/>
          </a:p>
        </p:txBody>
      </p:sp>
    </p:spTree>
    <p:extLst>
      <p:ext uri="{BB962C8B-B14F-4D97-AF65-F5344CB8AC3E}">
        <p14:creationId xmlns:p14="http://schemas.microsoft.com/office/powerpoint/2010/main" val="2300216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60F862-75DD-4659-B15D-D40285D496C1}"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828AD7-88F9-4237-BBE6-FC6814C660AC}" type="slidenum">
              <a:rPr lang="en-US" smtClean="0"/>
              <a:t>‹#›</a:t>
            </a:fld>
            <a:endParaRPr lang="en-US"/>
          </a:p>
        </p:txBody>
      </p:sp>
    </p:spTree>
    <p:extLst>
      <p:ext uri="{BB962C8B-B14F-4D97-AF65-F5344CB8AC3E}">
        <p14:creationId xmlns:p14="http://schemas.microsoft.com/office/powerpoint/2010/main" val="3819963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60F862-75DD-4659-B15D-D40285D496C1}"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828AD7-88F9-4237-BBE6-FC6814C660AC}" type="slidenum">
              <a:rPr lang="en-US" smtClean="0"/>
              <a:t>‹#›</a:t>
            </a:fld>
            <a:endParaRPr lang="en-US"/>
          </a:p>
        </p:txBody>
      </p:sp>
    </p:spTree>
    <p:extLst>
      <p:ext uri="{BB962C8B-B14F-4D97-AF65-F5344CB8AC3E}">
        <p14:creationId xmlns:p14="http://schemas.microsoft.com/office/powerpoint/2010/main" val="1682831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60F862-75DD-4659-B15D-D40285D496C1}"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828AD7-88F9-4237-BBE6-FC6814C660AC}" type="slidenum">
              <a:rPr lang="en-US" smtClean="0"/>
              <a:t>‹#›</a:t>
            </a:fld>
            <a:endParaRPr lang="en-US"/>
          </a:p>
        </p:txBody>
      </p:sp>
    </p:spTree>
    <p:extLst>
      <p:ext uri="{BB962C8B-B14F-4D97-AF65-F5344CB8AC3E}">
        <p14:creationId xmlns:p14="http://schemas.microsoft.com/office/powerpoint/2010/main" val="3724719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60F862-75DD-4659-B15D-D40285D496C1}"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828AD7-88F9-4237-BBE6-FC6814C660AC}" type="slidenum">
              <a:rPr lang="en-US" smtClean="0"/>
              <a:t>‹#›</a:t>
            </a:fld>
            <a:endParaRPr lang="en-US"/>
          </a:p>
        </p:txBody>
      </p:sp>
    </p:spTree>
    <p:extLst>
      <p:ext uri="{BB962C8B-B14F-4D97-AF65-F5344CB8AC3E}">
        <p14:creationId xmlns:p14="http://schemas.microsoft.com/office/powerpoint/2010/main" val="2613602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60F862-75DD-4659-B15D-D40285D496C1}"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828AD7-88F9-4237-BBE6-FC6814C660AC}" type="slidenum">
              <a:rPr lang="en-US" smtClean="0"/>
              <a:t>‹#›</a:t>
            </a:fld>
            <a:endParaRPr lang="en-US"/>
          </a:p>
        </p:txBody>
      </p:sp>
    </p:spTree>
    <p:extLst>
      <p:ext uri="{BB962C8B-B14F-4D97-AF65-F5344CB8AC3E}">
        <p14:creationId xmlns:p14="http://schemas.microsoft.com/office/powerpoint/2010/main" val="698997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60F862-75DD-4659-B15D-D40285D496C1}"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828AD7-88F9-4237-BBE6-FC6814C660AC}" type="slidenum">
              <a:rPr lang="en-US" smtClean="0"/>
              <a:t>‹#›</a:t>
            </a:fld>
            <a:endParaRPr lang="en-US"/>
          </a:p>
        </p:txBody>
      </p:sp>
    </p:spTree>
    <p:extLst>
      <p:ext uri="{BB962C8B-B14F-4D97-AF65-F5344CB8AC3E}">
        <p14:creationId xmlns:p14="http://schemas.microsoft.com/office/powerpoint/2010/main" val="1734944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60F862-75DD-4659-B15D-D40285D496C1}" type="datetimeFigureOut">
              <a:rPr lang="en-US" smtClean="0"/>
              <a:t>12/1/2021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828AD7-88F9-4237-BBE6-FC6814C660AC}" type="slidenum">
              <a:rPr lang="en-US" smtClean="0"/>
              <a:t>‹#›</a:t>
            </a:fld>
            <a:endParaRPr lang="en-US"/>
          </a:p>
        </p:txBody>
      </p:sp>
    </p:spTree>
    <p:extLst>
      <p:ext uri="{BB962C8B-B14F-4D97-AF65-F5344CB8AC3E}">
        <p14:creationId xmlns:p14="http://schemas.microsoft.com/office/powerpoint/2010/main" val="23822443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90">
          <a:fgClr>
            <a:schemeClr val="accent1"/>
          </a:fgClr>
          <a:bgClr>
            <a:schemeClr val="bg1"/>
          </a:bgClr>
        </a:patt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76400" y="5105400"/>
            <a:ext cx="6096000" cy="1219200"/>
          </a:xfrm>
          <a:solidFill>
            <a:schemeClr val="accent1">
              <a:lumMod val="60000"/>
              <a:lumOff val="40000"/>
            </a:schemeClr>
          </a:solidFill>
        </p:spPr>
        <p:style>
          <a:lnRef idx="1">
            <a:schemeClr val="accent6"/>
          </a:lnRef>
          <a:fillRef idx="2">
            <a:schemeClr val="accent6"/>
          </a:fillRef>
          <a:effectRef idx="1">
            <a:schemeClr val="accent6"/>
          </a:effectRef>
          <a:fontRef idx="minor">
            <a:schemeClr val="dk1"/>
          </a:fontRef>
        </p:style>
        <p:txBody>
          <a:bodyPr>
            <a:normAutofit fontScale="77500" lnSpcReduction="20000"/>
          </a:bodyPr>
          <a:lstStyle/>
          <a:p>
            <a:pPr algn="r"/>
            <a:r>
              <a:rPr lang="ar-IQ" b="1" dirty="0" smtClean="0">
                <a:solidFill>
                  <a:srgbClr val="FF0000"/>
                </a:solidFill>
              </a:rPr>
              <a:t> </a:t>
            </a:r>
          </a:p>
          <a:p>
            <a:pPr algn="r"/>
            <a:r>
              <a:rPr lang="ar-IQ" b="1" dirty="0" smtClean="0">
                <a:solidFill>
                  <a:schemeClr val="tx1">
                    <a:lumMod val="65000"/>
                    <a:lumOff val="35000"/>
                  </a:schemeClr>
                </a:solidFill>
              </a:rPr>
              <a:t>م. فرح صلاح الدين عباس </a:t>
            </a:r>
          </a:p>
          <a:p>
            <a:pPr algn="r"/>
            <a:r>
              <a:rPr lang="ar-IQ" b="1" dirty="0" smtClean="0">
                <a:solidFill>
                  <a:schemeClr val="tx1">
                    <a:lumMod val="65000"/>
                    <a:lumOff val="35000"/>
                  </a:schemeClr>
                </a:solidFill>
              </a:rPr>
              <a:t>  ماجستير معالجة الاسنان</a:t>
            </a:r>
            <a:endParaRPr lang="en-US" b="1" dirty="0">
              <a:solidFill>
                <a:schemeClr val="tx1">
                  <a:lumMod val="65000"/>
                  <a:lumOff val="35000"/>
                </a:schemeClr>
              </a:solidFill>
            </a:endParaRPr>
          </a:p>
        </p:txBody>
      </p:sp>
      <p:sp>
        <p:nvSpPr>
          <p:cNvPr id="5" name="Cloud 4"/>
          <p:cNvSpPr/>
          <p:nvPr/>
        </p:nvSpPr>
        <p:spPr>
          <a:xfrm>
            <a:off x="3505200" y="1600200"/>
            <a:ext cx="3886200" cy="1600200"/>
          </a:xfrm>
          <a:prstGeom prst="clou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sz="3200" b="1" dirty="0" smtClean="0">
                <a:solidFill>
                  <a:srgbClr val="FF0000"/>
                </a:solidFill>
              </a:rPr>
              <a:t>التعليم الالكتروني</a:t>
            </a:r>
            <a:endParaRPr lang="en-US" sz="3200" dirty="0"/>
          </a:p>
        </p:txBody>
      </p:sp>
      <p:sp>
        <p:nvSpPr>
          <p:cNvPr id="6" name="Cloud 5"/>
          <p:cNvSpPr/>
          <p:nvPr/>
        </p:nvSpPr>
        <p:spPr>
          <a:xfrm>
            <a:off x="838200" y="3048000"/>
            <a:ext cx="3276600" cy="1447800"/>
          </a:xfrm>
          <a:prstGeom prst="clou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sz="2400" b="1" dirty="0" smtClean="0">
                <a:solidFill>
                  <a:srgbClr val="FF0000"/>
                </a:solidFill>
              </a:rPr>
              <a:t>ايجابياته و سلبياته</a:t>
            </a:r>
            <a:endParaRPr lang="en-US" sz="2400" dirty="0"/>
          </a:p>
        </p:txBody>
      </p:sp>
    </p:spTree>
    <p:extLst>
      <p:ext uri="{BB962C8B-B14F-4D97-AF65-F5344CB8AC3E}">
        <p14:creationId xmlns:p14="http://schemas.microsoft.com/office/powerpoint/2010/main" val="3650198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90">
          <a:fgClr>
            <a:schemeClr val="accent1"/>
          </a:fgClr>
          <a:bgClr>
            <a:schemeClr val="bg1"/>
          </a:bgClr>
        </a:pattFill>
        <a:effectLst/>
      </p:bgPr>
    </p:bg>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533400"/>
            <a:ext cx="8229600" cy="5867400"/>
          </a:xfrm>
          <a:solidFill>
            <a:schemeClr val="tx2">
              <a:lumMod val="20000"/>
              <a:lumOff val="80000"/>
            </a:schemeClr>
          </a:solidFill>
        </p:spPr>
        <p:txBody>
          <a:bodyPr>
            <a:normAutofit fontScale="70000" lnSpcReduction="20000"/>
          </a:bodyPr>
          <a:lstStyle/>
          <a:p>
            <a:pPr marL="0" marR="0" algn="r" rtl="1">
              <a:lnSpc>
                <a:spcPct val="115000"/>
              </a:lnSpc>
              <a:spcBef>
                <a:spcPts val="0"/>
              </a:spcBef>
              <a:spcAft>
                <a:spcPts val="1000"/>
              </a:spcAft>
            </a:pPr>
            <a:endParaRPr lang="ar-IQ" sz="4500" b="1" dirty="0" smtClean="0">
              <a:solidFill>
                <a:srgbClr val="FF0000"/>
              </a:solidFill>
              <a:ea typeface="Calibri"/>
            </a:endParaRPr>
          </a:p>
          <a:p>
            <a:pPr marL="0" marR="0" algn="r" rtl="1">
              <a:lnSpc>
                <a:spcPct val="115000"/>
              </a:lnSpc>
              <a:spcBef>
                <a:spcPts val="0"/>
              </a:spcBef>
              <a:spcAft>
                <a:spcPts val="1000"/>
              </a:spcAft>
            </a:pPr>
            <a:r>
              <a:rPr lang="ar-SA" sz="4500" b="1" dirty="0" smtClean="0">
                <a:solidFill>
                  <a:srgbClr val="FF0000"/>
                </a:solidFill>
                <a:ea typeface="Calibri"/>
              </a:rPr>
              <a:t>التعلم </a:t>
            </a:r>
            <a:r>
              <a:rPr lang="ar-SA" sz="4500" b="1" dirty="0">
                <a:solidFill>
                  <a:srgbClr val="FF0000"/>
                </a:solidFill>
                <a:ea typeface="Calibri"/>
              </a:rPr>
              <a:t>عن بعد</a:t>
            </a:r>
            <a:r>
              <a:rPr lang="ar-SA" sz="4500" dirty="0">
                <a:solidFill>
                  <a:srgbClr val="FF0000"/>
                </a:solidFill>
                <a:ea typeface="Calibri"/>
              </a:rPr>
              <a:t> </a:t>
            </a:r>
            <a:endParaRPr lang="en-US" sz="2900" dirty="0">
              <a:ea typeface="Calibri"/>
              <a:cs typeface="Arial"/>
            </a:endParaRPr>
          </a:p>
          <a:p>
            <a:pPr lvl="1" algn="r" rtl="1">
              <a:buFont typeface="Arial" pitchFamily="34" charset="0"/>
              <a:buChar char="•"/>
            </a:pPr>
            <a:r>
              <a:rPr lang="ar-SA" dirty="0">
                <a:solidFill>
                  <a:srgbClr val="FF0000"/>
                </a:solidFill>
                <a:ea typeface="Calibri"/>
              </a:rPr>
              <a:t>هو عمليّة الفصل بين المتعلّم والمعلّم والكتاب</a:t>
            </a:r>
            <a:r>
              <a:rPr lang="ar-SA" dirty="0">
                <a:ea typeface="Calibri"/>
              </a:rPr>
              <a:t> في بيئة التعليم، ونقل البيئة التقليديّة للتعليم من جامعة أو مدرسة وغيره إلى بيئة متعددة ومنفصلة جغرافيّاً، وهو ظاهرة حديثة للتعليم تطورت مع التطور التكنولوجي المتسارع في العالم، والهدف منه إعطاء فرصة التعليم وتوفيرها لطلابٍ لا يستطيعون الحصول عليه في ظروفٍ تقليدية ودوامٍ شبه يومي</a:t>
            </a:r>
            <a:r>
              <a:rPr lang="ar-SA" dirty="0" smtClean="0">
                <a:ea typeface="Calibri"/>
              </a:rPr>
              <a:t>.</a:t>
            </a:r>
            <a:endParaRPr lang="ar-IQ" dirty="0" smtClean="0">
              <a:ea typeface="Calibri"/>
            </a:endParaRPr>
          </a:p>
          <a:p>
            <a:pPr lvl="1" algn="r" rtl="1">
              <a:buFont typeface="Arial" pitchFamily="34" charset="0"/>
              <a:buChar char="•"/>
            </a:pPr>
            <a:endParaRPr lang="ar-IQ" dirty="0" smtClean="0">
              <a:ea typeface="Calibri"/>
            </a:endParaRPr>
          </a:p>
          <a:p>
            <a:pPr lvl="1" algn="r" rtl="1">
              <a:buFont typeface="Arial" pitchFamily="34" charset="0"/>
              <a:buChar char="•"/>
            </a:pPr>
            <a:r>
              <a:rPr lang="ar-SA" dirty="0" smtClean="0">
                <a:ea typeface="Calibri"/>
              </a:rPr>
              <a:t> </a:t>
            </a:r>
            <a:r>
              <a:rPr lang="ar-SA" dirty="0">
                <a:ea typeface="Calibri"/>
              </a:rPr>
              <a:t>بدأت فكرة التعليم عن بعد </a:t>
            </a:r>
            <a:r>
              <a:rPr lang="ar-SA" dirty="0">
                <a:solidFill>
                  <a:srgbClr val="FF0000"/>
                </a:solidFill>
                <a:ea typeface="Calibri"/>
              </a:rPr>
              <a:t>أواخر السبعينات </a:t>
            </a:r>
            <a:r>
              <a:rPr lang="ar-SA" dirty="0">
                <a:ea typeface="Calibri"/>
              </a:rPr>
              <a:t>من قبل جامعاتٍ أوروبية وأمريكية كانت ترسل مواد التعليم المختلفة للطالب </a:t>
            </a:r>
            <a:r>
              <a:rPr lang="ar-SA" dirty="0">
                <a:solidFill>
                  <a:srgbClr val="FF0000"/>
                </a:solidFill>
                <a:ea typeface="Calibri"/>
              </a:rPr>
              <a:t>عن طريق البريد</a:t>
            </a:r>
            <a:r>
              <a:rPr lang="ar-SA" dirty="0">
                <a:ea typeface="Calibri"/>
              </a:rPr>
              <a:t> وتشمل الكتب، وشرائط التسجيل، وشرائط الفيديو لشرح المواد وتدريسها، وبنفس النمط كان يتعامل الطالب مع الفروض والواجبات الدراسية، مع اشتراط هذه الجامعات على الطلاب أن يأتوا إلى الجامعة موعد الاختبار النهائي فقط والذي تحسب عليه العلامة. </a:t>
            </a:r>
            <a:endParaRPr lang="ar-IQ" dirty="0" smtClean="0">
              <a:ea typeface="Calibri"/>
            </a:endParaRPr>
          </a:p>
          <a:p>
            <a:pPr lvl="1" algn="r" rtl="1">
              <a:buFont typeface="Arial" pitchFamily="34" charset="0"/>
              <a:buChar char="•"/>
            </a:pPr>
            <a:r>
              <a:rPr lang="ar-SA" dirty="0" smtClean="0">
                <a:ea typeface="Calibri"/>
              </a:rPr>
              <a:t>في </a:t>
            </a:r>
            <a:r>
              <a:rPr lang="ar-SA" dirty="0">
                <a:solidFill>
                  <a:srgbClr val="FF0000"/>
                </a:solidFill>
                <a:ea typeface="Calibri"/>
              </a:rPr>
              <a:t>أواخر الثمانينات </a:t>
            </a:r>
            <a:r>
              <a:rPr lang="ar-SA" dirty="0">
                <a:ea typeface="Calibri"/>
              </a:rPr>
              <a:t>تطور الأمر ليصبح التواصل بين المعلّم وطلابه </a:t>
            </a:r>
            <a:r>
              <a:rPr lang="ar-SA" dirty="0">
                <a:solidFill>
                  <a:srgbClr val="FF0000"/>
                </a:solidFill>
                <a:ea typeface="Calibri"/>
              </a:rPr>
              <a:t>عن طريق التلفاز والمحطات الإذاعية</a:t>
            </a:r>
            <a:r>
              <a:rPr lang="ar-SA" dirty="0">
                <a:ea typeface="Calibri"/>
              </a:rPr>
              <a:t>، ثم مع ظهور الإنترنت أصبح في البداية </a:t>
            </a:r>
            <a:r>
              <a:rPr lang="ar-SA" dirty="0">
                <a:solidFill>
                  <a:srgbClr val="FF0000"/>
                </a:solidFill>
                <a:ea typeface="Calibri"/>
              </a:rPr>
              <a:t>البريد الإلكتروني </a:t>
            </a:r>
            <a:r>
              <a:rPr lang="ar-SA" dirty="0">
                <a:ea typeface="Calibri"/>
              </a:rPr>
              <a:t>هو وسيلة التواصل بين الطالب والمعلم حتى </a:t>
            </a:r>
            <a:r>
              <a:rPr lang="ar-SA" dirty="0">
                <a:solidFill>
                  <a:srgbClr val="FF0000"/>
                </a:solidFill>
                <a:ea typeface="Calibri"/>
              </a:rPr>
              <a:t>بداية القرن الجديد</a:t>
            </a:r>
            <a:r>
              <a:rPr lang="ar-SA" dirty="0">
                <a:ea typeface="Calibri"/>
              </a:rPr>
              <a:t>، فأصبحت </a:t>
            </a:r>
            <a:r>
              <a:rPr lang="ar-SA" dirty="0">
                <a:solidFill>
                  <a:srgbClr val="FF0000"/>
                </a:solidFill>
                <a:ea typeface="Calibri"/>
              </a:rPr>
              <a:t>هناك المواقع الإلكترونية </a:t>
            </a:r>
            <a:r>
              <a:rPr lang="ar-SA" dirty="0">
                <a:ea typeface="Calibri"/>
              </a:rPr>
              <a:t>المتخصصة في هذا المجال، حيث سهّلت من عمليّة التواصل والتعلم ووفرت حلقات النقاش والاتصالات المباشرة عبر المواقع والبرامج المتخصصة في ذلك</a:t>
            </a:r>
            <a:r>
              <a:rPr lang="en-US" dirty="0">
                <a:ea typeface="Calibri"/>
                <a:cs typeface="Arial"/>
              </a:rPr>
              <a:t>.</a:t>
            </a:r>
            <a:br>
              <a:rPr lang="en-US" dirty="0">
                <a:ea typeface="Calibri"/>
                <a:cs typeface="Arial"/>
              </a:rPr>
            </a:br>
            <a:endParaRPr lang="en-US" dirty="0"/>
          </a:p>
        </p:txBody>
      </p:sp>
    </p:spTree>
    <p:extLst>
      <p:ext uri="{BB962C8B-B14F-4D97-AF65-F5344CB8AC3E}">
        <p14:creationId xmlns:p14="http://schemas.microsoft.com/office/powerpoint/2010/main" val="731728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pattFill prst="pct90">
          <a:fgClr>
            <a:schemeClr val="accent1"/>
          </a:fgClr>
          <a:bgClr>
            <a:schemeClr val="bg1"/>
          </a:bgClr>
        </a:pattFill>
        <a:effectLst/>
      </p:bgPr>
    </p:bg>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3962400"/>
            <a:ext cx="2951163" cy="185261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219200" y="1219200"/>
            <a:ext cx="7006198" cy="2388346"/>
          </a:xfrm>
          <a:prstGeom prst="rect">
            <a:avLst/>
          </a:prstGeom>
          <a:solidFill>
            <a:schemeClr val="tx2">
              <a:lumMod val="20000"/>
              <a:lumOff val="80000"/>
            </a:schemeClr>
          </a:solidFill>
        </p:spPr>
        <p:txBody>
          <a:bodyPr wrap="square">
            <a:spAutoFit/>
          </a:bodyPr>
          <a:lstStyle/>
          <a:p>
            <a:pPr algn="r" rtl="1">
              <a:lnSpc>
                <a:spcPct val="115000"/>
              </a:lnSpc>
              <a:spcAft>
                <a:spcPts val="1000"/>
              </a:spcAft>
            </a:pPr>
            <a:r>
              <a:rPr lang="ar-SA" b="1" dirty="0">
                <a:solidFill>
                  <a:srgbClr val="FF0000"/>
                </a:solidFill>
                <a:ea typeface="Calibri"/>
              </a:rPr>
              <a:t>خصائص التعلم عن بعد</a:t>
            </a:r>
            <a:endParaRPr lang="en-US" sz="1400" b="1" dirty="0">
              <a:ea typeface="Calibri"/>
              <a:cs typeface="Arial"/>
            </a:endParaRPr>
          </a:p>
          <a:p>
            <a:pPr lvl="0" algn="r" rtl="1">
              <a:lnSpc>
                <a:spcPct val="115000"/>
              </a:lnSpc>
              <a:spcBef>
                <a:spcPts val="0"/>
              </a:spcBef>
              <a:spcAft>
                <a:spcPts val="1000"/>
              </a:spcAft>
              <a:buFont typeface="+mj-lt"/>
              <a:buAutoNum type="arabicPeriod"/>
            </a:pPr>
            <a:r>
              <a:rPr lang="ar-SA" dirty="0">
                <a:ea typeface="Calibri"/>
              </a:rPr>
              <a:t>الفصل بشكلٍ كامل بين الطالب والمدرّس وبيئة التعليم وحتى زملاء التعليم طيلة فترة الدراسة. </a:t>
            </a:r>
            <a:endParaRPr lang="en-US" sz="1400" dirty="0">
              <a:ea typeface="Calibri"/>
              <a:cs typeface="Arial"/>
            </a:endParaRPr>
          </a:p>
          <a:p>
            <a:pPr lvl="0" algn="r" rtl="1">
              <a:lnSpc>
                <a:spcPct val="115000"/>
              </a:lnSpc>
              <a:spcBef>
                <a:spcPts val="0"/>
              </a:spcBef>
              <a:spcAft>
                <a:spcPts val="1000"/>
              </a:spcAft>
              <a:buFont typeface="+mj-lt"/>
              <a:buAutoNum type="arabicPeriod"/>
            </a:pPr>
            <a:r>
              <a:rPr lang="ar-SA" dirty="0">
                <a:ea typeface="Calibri"/>
              </a:rPr>
              <a:t>وجود وسيلة اتصال تكنولوجية متطوّرة بين الطالب والمدرّس يتم من خلالها تبادل المهام والواجبات التعليمية.</a:t>
            </a:r>
            <a:endParaRPr lang="en-US" sz="1400" dirty="0">
              <a:ea typeface="Calibri"/>
              <a:cs typeface="Arial"/>
            </a:endParaRPr>
          </a:p>
          <a:p>
            <a:pPr lvl="0" algn="r" rtl="1">
              <a:lnSpc>
                <a:spcPct val="115000"/>
              </a:lnSpc>
              <a:spcBef>
                <a:spcPts val="0"/>
              </a:spcBef>
              <a:spcAft>
                <a:spcPts val="1000"/>
              </a:spcAft>
              <a:buFont typeface="+mj-lt"/>
              <a:buAutoNum type="arabicPeriod"/>
            </a:pPr>
            <a:r>
              <a:rPr lang="ar-SA" dirty="0">
                <a:ea typeface="Calibri"/>
              </a:rPr>
              <a:t>الاعتماد بشكلٍ شبه كلي على الطالب نفسه في فهم واستيعاب المادة الدراسية</a:t>
            </a:r>
            <a:r>
              <a:rPr lang="en-US" dirty="0">
                <a:ea typeface="Calibri"/>
                <a:cs typeface="Arial"/>
              </a:rPr>
              <a:t>.</a:t>
            </a:r>
            <a:endParaRPr lang="en-US" sz="1400" dirty="0">
              <a:ea typeface="Calibri"/>
              <a:cs typeface="Arial"/>
            </a:endParaRPr>
          </a:p>
        </p:txBody>
      </p:sp>
      <p:pic>
        <p:nvPicPr>
          <p:cNvPr id="2051" name="Picture 3" descr="C:\Users\user\Desktop\operative\التعلم.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3950922"/>
            <a:ext cx="3561957" cy="186409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33291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pct90">
          <a:fgClr>
            <a:schemeClr val="accent1"/>
          </a:fgClr>
          <a:bgClr>
            <a:schemeClr val="bg1"/>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solidFill>
            <a:schemeClr val="tx2">
              <a:lumMod val="20000"/>
              <a:lumOff val="80000"/>
            </a:schemeClr>
          </a:solidFill>
        </p:spPr>
        <p:txBody>
          <a:bodyPr>
            <a:normAutofit fontScale="85000" lnSpcReduction="20000"/>
          </a:bodyPr>
          <a:lstStyle/>
          <a:p>
            <a:pPr marL="457200" marR="0" algn="r" rtl="1">
              <a:lnSpc>
                <a:spcPct val="115000"/>
              </a:lnSpc>
              <a:spcBef>
                <a:spcPts val="0"/>
              </a:spcBef>
              <a:spcAft>
                <a:spcPts val="1000"/>
              </a:spcAft>
            </a:pPr>
            <a:endParaRPr lang="ar-IQ" b="1" dirty="0" smtClean="0">
              <a:solidFill>
                <a:srgbClr val="FF0000"/>
              </a:solidFill>
              <a:ea typeface="Calibri"/>
            </a:endParaRPr>
          </a:p>
          <a:p>
            <a:pPr marL="457200" marR="0" algn="r" rtl="1">
              <a:lnSpc>
                <a:spcPct val="115000"/>
              </a:lnSpc>
              <a:spcBef>
                <a:spcPts val="0"/>
              </a:spcBef>
              <a:spcAft>
                <a:spcPts val="1000"/>
              </a:spcAft>
            </a:pPr>
            <a:r>
              <a:rPr lang="ar-SA" b="1" dirty="0" smtClean="0">
                <a:solidFill>
                  <a:srgbClr val="FF0000"/>
                </a:solidFill>
                <a:ea typeface="Calibri"/>
              </a:rPr>
              <a:t>أهداف </a:t>
            </a:r>
            <a:r>
              <a:rPr lang="ar-SA" b="1" dirty="0">
                <a:solidFill>
                  <a:srgbClr val="FF0000"/>
                </a:solidFill>
                <a:ea typeface="Calibri"/>
              </a:rPr>
              <a:t>التعلم عن بعد</a:t>
            </a:r>
            <a:r>
              <a:rPr lang="ar-SA" dirty="0">
                <a:ea typeface="Calibri"/>
              </a:rPr>
              <a:t> </a:t>
            </a:r>
            <a:endParaRPr lang="en-US" sz="2400" dirty="0">
              <a:ea typeface="Calibri"/>
              <a:cs typeface="Arial"/>
            </a:endParaRPr>
          </a:p>
          <a:p>
            <a:pPr marL="457200" marR="0" algn="r" rtl="1">
              <a:lnSpc>
                <a:spcPct val="115000"/>
              </a:lnSpc>
              <a:spcBef>
                <a:spcPts val="0"/>
              </a:spcBef>
              <a:spcAft>
                <a:spcPts val="1000"/>
              </a:spcAft>
            </a:pPr>
            <a:r>
              <a:rPr lang="ar-SA" dirty="0">
                <a:ea typeface="Calibri"/>
              </a:rPr>
              <a:t>للتعلم عن بعد أهداف معينة هي: </a:t>
            </a:r>
            <a:endParaRPr lang="en-US" sz="2400" dirty="0">
              <a:ea typeface="Calibri"/>
              <a:cs typeface="Arial"/>
            </a:endParaRPr>
          </a:p>
          <a:p>
            <a:pPr lvl="0" algn="r" rtl="1">
              <a:lnSpc>
                <a:spcPct val="115000"/>
              </a:lnSpc>
              <a:spcBef>
                <a:spcPts val="0"/>
              </a:spcBef>
              <a:spcAft>
                <a:spcPts val="1000"/>
              </a:spcAft>
              <a:buFont typeface="+mj-lt"/>
              <a:buAutoNum type="arabicPeriod"/>
            </a:pPr>
            <a:r>
              <a:rPr lang="ar-SA" dirty="0">
                <a:ea typeface="Calibri"/>
              </a:rPr>
              <a:t>رفع المستوى الثقافي والعلمي والفكري في المجتمع.</a:t>
            </a:r>
            <a:endParaRPr lang="en-US" sz="2400" dirty="0">
              <a:ea typeface="Calibri"/>
              <a:cs typeface="Arial"/>
            </a:endParaRPr>
          </a:p>
          <a:p>
            <a:pPr lvl="0" algn="r" rtl="1">
              <a:lnSpc>
                <a:spcPct val="115000"/>
              </a:lnSpc>
              <a:spcBef>
                <a:spcPts val="0"/>
              </a:spcBef>
              <a:spcAft>
                <a:spcPts val="1000"/>
              </a:spcAft>
              <a:buFont typeface="+mj-lt"/>
              <a:buAutoNum type="arabicPeriod"/>
            </a:pPr>
            <a:r>
              <a:rPr lang="ar-SA" dirty="0">
                <a:ea typeface="Calibri"/>
              </a:rPr>
              <a:t>التغلّب على مشكلة نقص الموظفين والمؤهلين في العملية التعليميّة والتغلّب على مشكلة نقص الإمكانيّات المادية للتعليم. </a:t>
            </a:r>
            <a:endParaRPr lang="en-US" sz="2400" dirty="0">
              <a:ea typeface="Calibri"/>
              <a:cs typeface="Arial"/>
            </a:endParaRPr>
          </a:p>
          <a:p>
            <a:pPr lvl="0" algn="r" rtl="1">
              <a:lnSpc>
                <a:spcPct val="115000"/>
              </a:lnSpc>
              <a:spcBef>
                <a:spcPts val="0"/>
              </a:spcBef>
              <a:spcAft>
                <a:spcPts val="1000"/>
              </a:spcAft>
              <a:buFont typeface="+mj-lt"/>
              <a:buAutoNum type="arabicPeriod"/>
            </a:pPr>
            <a:r>
              <a:rPr lang="ar-SA" dirty="0">
                <a:ea typeface="Calibri"/>
              </a:rPr>
              <a:t>توفير مصادر تعليمية متعددة ومتنوّعة تلغي الفروقات الفردية بين المتعلمين.</a:t>
            </a:r>
            <a:endParaRPr lang="en-US" sz="2400" dirty="0">
              <a:ea typeface="Calibri"/>
              <a:cs typeface="Arial"/>
            </a:endParaRPr>
          </a:p>
          <a:p>
            <a:pPr lvl="0" algn="r" rtl="1">
              <a:lnSpc>
                <a:spcPct val="115000"/>
              </a:lnSpc>
              <a:spcBef>
                <a:spcPts val="0"/>
              </a:spcBef>
              <a:spcAft>
                <a:spcPts val="1000"/>
              </a:spcAft>
              <a:buFont typeface="+mj-lt"/>
              <a:buAutoNum type="arabicPeriod"/>
            </a:pPr>
            <a:r>
              <a:rPr lang="ar-SA" dirty="0">
                <a:ea typeface="Calibri"/>
              </a:rPr>
              <a:t>توفير فرصة للحصول على وظيفةٍ أفضل لمن يدرس ويعمل. </a:t>
            </a:r>
            <a:endParaRPr lang="en-US" sz="2400" dirty="0">
              <a:ea typeface="Calibri"/>
              <a:cs typeface="Arial"/>
            </a:endParaRPr>
          </a:p>
          <a:p>
            <a:pPr marL="0" indent="0" algn="r" rtl="1">
              <a:buNone/>
            </a:pPr>
            <a:r>
              <a:rPr lang="ar-IQ" dirty="0" smtClean="0">
                <a:ea typeface="Calibri"/>
              </a:rPr>
              <a:t>5. </a:t>
            </a:r>
            <a:r>
              <a:rPr lang="ar-SA" dirty="0" smtClean="0">
                <a:ea typeface="Calibri"/>
              </a:rPr>
              <a:t>توفير </a:t>
            </a:r>
            <a:r>
              <a:rPr lang="ar-SA" dirty="0">
                <a:ea typeface="Calibri"/>
              </a:rPr>
              <a:t>فرصة تعليميّة لمن لا تسمح له ظروف الحياة بالانتظام بالتعليم التقليدي</a:t>
            </a:r>
            <a:r>
              <a:rPr lang="en-US" dirty="0" smtClean="0">
                <a:ea typeface="Calibri"/>
                <a:cs typeface="Arial"/>
              </a:rPr>
              <a:t>.</a:t>
            </a:r>
            <a:endParaRPr lang="en-US" dirty="0"/>
          </a:p>
        </p:txBody>
      </p:sp>
    </p:spTree>
    <p:extLst>
      <p:ext uri="{BB962C8B-B14F-4D97-AF65-F5344CB8AC3E}">
        <p14:creationId xmlns:p14="http://schemas.microsoft.com/office/powerpoint/2010/main" val="20470273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pct90">
          <a:fgClr>
            <a:schemeClr val="accent1"/>
          </a:fgClr>
          <a:bgClr>
            <a:schemeClr val="bg1"/>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a:solidFill>
            <a:schemeClr val="tx2">
              <a:lumMod val="20000"/>
              <a:lumOff val="80000"/>
            </a:schemeClr>
          </a:solidFill>
        </p:spPr>
        <p:txBody>
          <a:bodyPr>
            <a:normAutofit fontScale="92500" lnSpcReduction="20000"/>
          </a:bodyPr>
          <a:lstStyle/>
          <a:p>
            <a:pPr algn="r" rtl="1"/>
            <a:endParaRPr lang="ar-IQ" b="1" dirty="0" smtClean="0">
              <a:solidFill>
                <a:srgbClr val="FF0000"/>
              </a:solidFill>
              <a:ea typeface="Calibri"/>
            </a:endParaRPr>
          </a:p>
          <a:p>
            <a:pPr algn="r" rtl="1"/>
            <a:r>
              <a:rPr lang="ar-SA" b="1" dirty="0" smtClean="0">
                <a:solidFill>
                  <a:srgbClr val="FF0000"/>
                </a:solidFill>
                <a:ea typeface="Calibri"/>
              </a:rPr>
              <a:t>عناصر </a:t>
            </a:r>
            <a:r>
              <a:rPr lang="ar-SA" b="1" dirty="0">
                <a:solidFill>
                  <a:srgbClr val="FF0000"/>
                </a:solidFill>
                <a:ea typeface="Calibri"/>
              </a:rPr>
              <a:t>التعلم عن </a:t>
            </a:r>
            <a:r>
              <a:rPr lang="ar-SA" b="1" dirty="0" smtClean="0">
                <a:solidFill>
                  <a:srgbClr val="FF0000"/>
                </a:solidFill>
                <a:ea typeface="Calibri"/>
              </a:rPr>
              <a:t>بعد</a:t>
            </a:r>
            <a:endParaRPr lang="ar-IQ" b="1" dirty="0" smtClean="0">
              <a:solidFill>
                <a:srgbClr val="FF0000"/>
              </a:solidFill>
              <a:ea typeface="Calibri"/>
            </a:endParaRPr>
          </a:p>
          <a:p>
            <a:pPr algn="r" rtl="1"/>
            <a:r>
              <a:rPr lang="ar-SA" dirty="0" smtClean="0">
                <a:solidFill>
                  <a:srgbClr val="FF0000"/>
                </a:solidFill>
                <a:ea typeface="Calibri"/>
              </a:rPr>
              <a:t> </a:t>
            </a:r>
            <a:r>
              <a:rPr lang="ar-SA" dirty="0">
                <a:ea typeface="Calibri"/>
              </a:rPr>
              <a:t>يحتاج التعلم عن بعد إلى </a:t>
            </a:r>
            <a:r>
              <a:rPr lang="ar-SA" dirty="0" smtClean="0">
                <a:ea typeface="Calibri"/>
              </a:rPr>
              <a:t>توفر</a:t>
            </a:r>
            <a:r>
              <a:rPr lang="ar-IQ" dirty="0" smtClean="0">
                <a:ea typeface="Calibri"/>
              </a:rPr>
              <a:t>:</a:t>
            </a:r>
          </a:p>
          <a:p>
            <a:pPr marL="514350" indent="-514350" algn="r" rtl="1">
              <a:buFont typeface="+mj-lt"/>
              <a:buAutoNum type="arabicPeriod"/>
            </a:pPr>
            <a:r>
              <a:rPr lang="ar-SA" dirty="0" smtClean="0">
                <a:ea typeface="Calibri"/>
              </a:rPr>
              <a:t> </a:t>
            </a:r>
            <a:r>
              <a:rPr lang="ar-SA" dirty="0">
                <a:ea typeface="Calibri"/>
              </a:rPr>
              <a:t>شبكة </a:t>
            </a:r>
            <a:r>
              <a:rPr lang="ar-SA" b="1" dirty="0">
                <a:solidFill>
                  <a:srgbClr val="FF0000"/>
                </a:solidFill>
                <a:ea typeface="Calibri"/>
              </a:rPr>
              <a:t>الإنترنت</a:t>
            </a:r>
            <a:r>
              <a:rPr lang="ar-SA" dirty="0">
                <a:ea typeface="Calibri"/>
              </a:rPr>
              <a:t> للتواصل من </a:t>
            </a:r>
            <a:r>
              <a:rPr lang="ar-SA" dirty="0" smtClean="0">
                <a:ea typeface="Calibri"/>
              </a:rPr>
              <a:t>خلالها</a:t>
            </a:r>
            <a:endParaRPr lang="ar-IQ" dirty="0" smtClean="0">
              <a:ea typeface="Calibri"/>
            </a:endParaRPr>
          </a:p>
          <a:p>
            <a:pPr marL="514350" indent="-514350" algn="r" rtl="1">
              <a:buFont typeface="+mj-lt"/>
              <a:buAutoNum type="arabicPeriod"/>
            </a:pPr>
            <a:r>
              <a:rPr lang="ar-SA" dirty="0" smtClean="0">
                <a:ea typeface="Calibri"/>
              </a:rPr>
              <a:t>وجود </a:t>
            </a:r>
            <a:r>
              <a:rPr lang="ar-SA" b="1" dirty="0">
                <a:solidFill>
                  <a:srgbClr val="FF0000"/>
                </a:solidFill>
                <a:ea typeface="Calibri"/>
              </a:rPr>
              <a:t>الطالب أو الدارس </a:t>
            </a:r>
            <a:r>
              <a:rPr lang="ar-SA" dirty="0">
                <a:ea typeface="Calibri"/>
              </a:rPr>
              <a:t>الذي يتابع كل ما يخص المادة التعليمية من خلال مواقع مبرمجة مخصصة لذلك وفق آليّةٍ مناسبة لشرح المادة بأسلوبٍ يسهل فهمها والاستفادة منها، أيضاً يمكن أن تتوفر حلقات النقاش المباشرة وغير المباشرة بين الطالب </a:t>
            </a:r>
            <a:r>
              <a:rPr lang="ar-SA" dirty="0" smtClean="0">
                <a:ea typeface="Calibri"/>
              </a:rPr>
              <a:t>والأستاذ</a:t>
            </a:r>
            <a:r>
              <a:rPr lang="ar-IQ" dirty="0" smtClean="0">
                <a:ea typeface="Calibri"/>
              </a:rPr>
              <a:t>.</a:t>
            </a:r>
          </a:p>
          <a:p>
            <a:pPr marL="514350" indent="-514350" algn="r" rtl="1">
              <a:buFont typeface="+mj-lt"/>
              <a:buAutoNum type="arabicPeriod"/>
            </a:pPr>
            <a:r>
              <a:rPr lang="ar-SA" dirty="0" smtClean="0">
                <a:ea typeface="Calibri"/>
              </a:rPr>
              <a:t> توفر</a:t>
            </a:r>
            <a:r>
              <a:rPr lang="ar-SA" dirty="0" smtClean="0">
                <a:solidFill>
                  <a:srgbClr val="FF0000"/>
                </a:solidFill>
                <a:ea typeface="Calibri"/>
              </a:rPr>
              <a:t> </a:t>
            </a:r>
            <a:r>
              <a:rPr lang="ar-SA" b="1" dirty="0">
                <a:solidFill>
                  <a:srgbClr val="FF0000"/>
                </a:solidFill>
                <a:ea typeface="Calibri"/>
              </a:rPr>
              <a:t>المعلم </a:t>
            </a:r>
            <a:r>
              <a:rPr lang="ar-SA" dirty="0">
                <a:ea typeface="Calibri"/>
              </a:rPr>
              <a:t>المسؤول عن متابعة وتقييم أداء الطالب ومنحه العلامات الّتي يستحقها</a:t>
            </a:r>
            <a:r>
              <a:rPr lang="en-US" dirty="0">
                <a:ea typeface="Calibri"/>
                <a:cs typeface="Arial"/>
              </a:rPr>
              <a:t>.</a:t>
            </a:r>
            <a:br>
              <a:rPr lang="en-US" dirty="0">
                <a:ea typeface="Calibri"/>
                <a:cs typeface="Arial"/>
              </a:rPr>
            </a:br>
            <a:r>
              <a:rPr lang="en-US" dirty="0">
                <a:ea typeface="Calibri"/>
                <a:cs typeface="Arial"/>
              </a:rPr>
              <a:t/>
            </a:r>
            <a:br>
              <a:rPr lang="en-US" dirty="0">
                <a:ea typeface="Calibri"/>
                <a:cs typeface="Arial"/>
              </a:rPr>
            </a:br>
            <a:endParaRPr lang="en-US" dirty="0"/>
          </a:p>
        </p:txBody>
      </p:sp>
    </p:spTree>
    <p:extLst>
      <p:ext uri="{BB962C8B-B14F-4D97-AF65-F5344CB8AC3E}">
        <p14:creationId xmlns:p14="http://schemas.microsoft.com/office/powerpoint/2010/main" val="4655298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pattFill prst="pct90">
          <a:fgClr>
            <a:schemeClr val="accent1"/>
          </a:fgClr>
          <a:bgClr>
            <a:schemeClr val="bg1"/>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solidFill>
            <a:schemeClr val="tx2">
              <a:lumMod val="20000"/>
              <a:lumOff val="80000"/>
            </a:schemeClr>
          </a:solidFill>
        </p:spPr>
        <p:txBody>
          <a:bodyPr/>
          <a:lstStyle/>
          <a:p>
            <a:pPr marL="0" algn="r" rtl="1">
              <a:lnSpc>
                <a:spcPct val="115000"/>
              </a:lnSpc>
              <a:spcBef>
                <a:spcPts val="0"/>
              </a:spcBef>
              <a:spcAft>
                <a:spcPts val="1000"/>
              </a:spcAft>
            </a:pPr>
            <a:endParaRPr lang="en-US" b="1" dirty="0" smtClean="0">
              <a:solidFill>
                <a:srgbClr val="943634"/>
              </a:solidFill>
              <a:ea typeface="Calibri"/>
            </a:endParaRPr>
          </a:p>
          <a:p>
            <a:pPr marL="0" algn="r" rtl="1">
              <a:lnSpc>
                <a:spcPct val="115000"/>
              </a:lnSpc>
              <a:spcBef>
                <a:spcPts val="0"/>
              </a:spcBef>
              <a:spcAft>
                <a:spcPts val="1000"/>
              </a:spcAft>
            </a:pPr>
            <a:r>
              <a:rPr lang="ar-SA" b="1" dirty="0" smtClean="0">
                <a:solidFill>
                  <a:srgbClr val="FF0000"/>
                </a:solidFill>
                <a:ea typeface="Calibri"/>
              </a:rPr>
              <a:t>أيجابيات </a:t>
            </a:r>
            <a:r>
              <a:rPr lang="ar-SA" b="1" dirty="0">
                <a:solidFill>
                  <a:srgbClr val="FF0000"/>
                </a:solidFill>
                <a:ea typeface="Calibri"/>
              </a:rPr>
              <a:t>التعلم عن </a:t>
            </a:r>
            <a:r>
              <a:rPr lang="ar-SA" b="1" dirty="0" smtClean="0">
                <a:solidFill>
                  <a:srgbClr val="FF0000"/>
                </a:solidFill>
                <a:ea typeface="Calibri"/>
              </a:rPr>
              <a:t>بعد</a:t>
            </a:r>
            <a:endParaRPr lang="en-US" b="1" dirty="0" smtClean="0">
              <a:solidFill>
                <a:srgbClr val="FF0000"/>
              </a:solidFill>
              <a:ea typeface="Calibri"/>
            </a:endParaRPr>
          </a:p>
          <a:p>
            <a:pPr marL="171450" indent="-514350" algn="r" rtl="1">
              <a:lnSpc>
                <a:spcPct val="115000"/>
              </a:lnSpc>
              <a:spcBef>
                <a:spcPts val="0"/>
              </a:spcBef>
              <a:spcAft>
                <a:spcPts val="1000"/>
              </a:spcAft>
              <a:buFont typeface="+mj-lt"/>
              <a:buAutoNum type="arabicPeriod"/>
            </a:pPr>
            <a:r>
              <a:rPr lang="ar-IQ" b="1" dirty="0" smtClean="0">
                <a:solidFill>
                  <a:schemeClr val="tx1">
                    <a:lumMod val="65000"/>
                    <a:lumOff val="35000"/>
                  </a:schemeClr>
                </a:solidFill>
                <a:ea typeface="Calibri"/>
              </a:rPr>
              <a:t>المرونة في التعليم</a:t>
            </a:r>
          </a:p>
          <a:p>
            <a:pPr marL="171450" indent="-514350" algn="r" rtl="1">
              <a:lnSpc>
                <a:spcPct val="115000"/>
              </a:lnSpc>
              <a:spcBef>
                <a:spcPts val="0"/>
              </a:spcBef>
              <a:spcAft>
                <a:spcPts val="1000"/>
              </a:spcAft>
              <a:buFont typeface="+mj-lt"/>
              <a:buAutoNum type="arabicPeriod"/>
            </a:pPr>
            <a:r>
              <a:rPr lang="ar-IQ" b="1" dirty="0" smtClean="0">
                <a:solidFill>
                  <a:schemeClr val="tx1">
                    <a:lumMod val="65000"/>
                    <a:lumOff val="35000"/>
                  </a:schemeClr>
                </a:solidFill>
                <a:ea typeface="Calibri"/>
              </a:rPr>
              <a:t>توفير الوقت والجهد</a:t>
            </a:r>
          </a:p>
          <a:p>
            <a:pPr marL="171450" indent="-514350" algn="r" rtl="1">
              <a:lnSpc>
                <a:spcPct val="115000"/>
              </a:lnSpc>
              <a:spcBef>
                <a:spcPts val="0"/>
              </a:spcBef>
              <a:spcAft>
                <a:spcPts val="1000"/>
              </a:spcAft>
              <a:buFont typeface="+mj-lt"/>
              <a:buAutoNum type="arabicPeriod"/>
            </a:pPr>
            <a:r>
              <a:rPr lang="ar-IQ" b="1" dirty="0" smtClean="0">
                <a:solidFill>
                  <a:schemeClr val="tx1">
                    <a:lumMod val="65000"/>
                    <a:lumOff val="35000"/>
                  </a:schemeClr>
                </a:solidFill>
                <a:ea typeface="Calibri"/>
              </a:rPr>
              <a:t>نوفير المال</a:t>
            </a:r>
          </a:p>
          <a:p>
            <a:pPr marL="171450" indent="-514350" algn="r" rtl="1">
              <a:lnSpc>
                <a:spcPct val="115000"/>
              </a:lnSpc>
              <a:spcBef>
                <a:spcPts val="0"/>
              </a:spcBef>
              <a:spcAft>
                <a:spcPts val="1000"/>
              </a:spcAft>
              <a:buFont typeface="+mj-lt"/>
              <a:buAutoNum type="arabicPeriod"/>
            </a:pPr>
            <a:r>
              <a:rPr lang="ar-IQ" b="1" dirty="0" smtClean="0">
                <a:solidFill>
                  <a:schemeClr val="tx1">
                    <a:lumMod val="65000"/>
                    <a:lumOff val="35000"/>
                  </a:schemeClr>
                </a:solidFill>
                <a:ea typeface="Calibri"/>
              </a:rPr>
              <a:t>الحصول على المزيد من الفرص</a:t>
            </a:r>
          </a:p>
          <a:p>
            <a:pPr marL="171450" indent="-514350" algn="r" rtl="1">
              <a:lnSpc>
                <a:spcPct val="115000"/>
              </a:lnSpc>
              <a:spcBef>
                <a:spcPts val="0"/>
              </a:spcBef>
              <a:spcAft>
                <a:spcPts val="1000"/>
              </a:spcAft>
              <a:buFont typeface="+mj-lt"/>
              <a:buAutoNum type="arabicPeriod"/>
            </a:pPr>
            <a:r>
              <a:rPr lang="ar-IQ" b="1" dirty="0" smtClean="0">
                <a:solidFill>
                  <a:schemeClr val="tx1">
                    <a:lumMod val="65000"/>
                    <a:lumOff val="35000"/>
                  </a:schemeClr>
                </a:solidFill>
                <a:ea typeface="Calibri"/>
              </a:rPr>
              <a:t>كسب المزيد من المهارات التكنولوجية</a:t>
            </a:r>
          </a:p>
          <a:p>
            <a:pPr marL="114300" indent="-457200" algn="r" rtl="1">
              <a:lnSpc>
                <a:spcPct val="115000"/>
              </a:lnSpc>
              <a:spcBef>
                <a:spcPts val="0"/>
              </a:spcBef>
              <a:spcAft>
                <a:spcPts val="1000"/>
              </a:spcAft>
              <a:buFont typeface="+mj-lt"/>
              <a:buAutoNum type="arabicPeriod"/>
            </a:pPr>
            <a:endParaRPr lang="en-US" sz="2000" dirty="0">
              <a:solidFill>
                <a:schemeClr val="tx1">
                  <a:lumMod val="65000"/>
                  <a:lumOff val="35000"/>
                </a:schemeClr>
              </a:solidFill>
              <a:ea typeface="Calibri"/>
              <a:cs typeface="Arial"/>
            </a:endParaRPr>
          </a:p>
          <a:p>
            <a:pPr algn="l"/>
            <a:endParaRPr lang="en-US" dirty="0"/>
          </a:p>
        </p:txBody>
      </p:sp>
    </p:spTree>
    <p:extLst>
      <p:ext uri="{BB962C8B-B14F-4D97-AF65-F5344CB8AC3E}">
        <p14:creationId xmlns:p14="http://schemas.microsoft.com/office/powerpoint/2010/main" val="1388986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pattFill prst="pct90">
          <a:fgClr>
            <a:schemeClr val="accent1"/>
          </a:fgClr>
          <a:bgClr>
            <a:schemeClr val="bg1"/>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09600"/>
            <a:ext cx="8305800" cy="5516563"/>
          </a:xfrm>
          <a:solidFill>
            <a:schemeClr val="tx2">
              <a:lumMod val="20000"/>
              <a:lumOff val="80000"/>
            </a:schemeClr>
          </a:solidFill>
        </p:spPr>
        <p:txBody>
          <a:bodyPr/>
          <a:lstStyle/>
          <a:p>
            <a:pPr marL="914400" lvl="2" indent="0" algn="r" rtl="1">
              <a:buNone/>
            </a:pPr>
            <a:endParaRPr lang="ar-IQ" dirty="0"/>
          </a:p>
          <a:p>
            <a:pPr lvl="2" algn="r" rtl="1"/>
            <a:r>
              <a:rPr lang="ar-IQ" sz="2800" b="1" dirty="0" smtClean="0">
                <a:solidFill>
                  <a:srgbClr val="FF0000"/>
                </a:solidFill>
              </a:rPr>
              <a:t>سلبيات التعلم عن بعد</a:t>
            </a:r>
          </a:p>
          <a:p>
            <a:pPr marL="1371600" lvl="2" indent="-457200" algn="r" rtl="1">
              <a:buFont typeface="+mj-lt"/>
              <a:buAutoNum type="arabicPeriod"/>
            </a:pPr>
            <a:r>
              <a:rPr lang="ar-IQ" sz="2800" b="1" dirty="0" smtClean="0">
                <a:solidFill>
                  <a:schemeClr val="tx1">
                    <a:lumMod val="65000"/>
                    <a:lumOff val="35000"/>
                  </a:schemeClr>
                </a:solidFill>
              </a:rPr>
              <a:t>نقص التفاعل الاجتماعي</a:t>
            </a:r>
          </a:p>
          <a:p>
            <a:pPr marL="1371600" lvl="2" indent="-457200" algn="r" rtl="1">
              <a:buFont typeface="+mj-lt"/>
              <a:buAutoNum type="arabicPeriod"/>
            </a:pPr>
            <a:r>
              <a:rPr lang="ar-IQ" sz="2800" b="1" dirty="0" smtClean="0">
                <a:solidFill>
                  <a:schemeClr val="tx1">
                    <a:lumMod val="65000"/>
                    <a:lumOff val="35000"/>
                  </a:schemeClr>
                </a:solidFill>
              </a:rPr>
              <a:t>انخفاض مستوى المهارات الشخصية</a:t>
            </a:r>
          </a:p>
          <a:p>
            <a:pPr marL="1371600" lvl="2" indent="-457200" algn="r" rtl="1">
              <a:buFont typeface="+mj-lt"/>
              <a:buAutoNum type="arabicPeriod"/>
            </a:pPr>
            <a:r>
              <a:rPr lang="ar-IQ" sz="2800" b="1" dirty="0" smtClean="0">
                <a:solidFill>
                  <a:schemeClr val="tx1">
                    <a:lumMod val="65000"/>
                    <a:lumOff val="35000"/>
                  </a:schemeClr>
                </a:solidFill>
              </a:rPr>
              <a:t>تشكيك صاحب العمل في مصداقية التعليم</a:t>
            </a:r>
          </a:p>
          <a:p>
            <a:pPr marL="1371600" lvl="2" indent="-457200" algn="r" rtl="1">
              <a:buFont typeface="+mj-lt"/>
              <a:buAutoNum type="arabicPeriod"/>
            </a:pPr>
            <a:r>
              <a:rPr lang="ar-IQ" sz="2800" b="1" dirty="0" smtClean="0">
                <a:solidFill>
                  <a:schemeClr val="tx1">
                    <a:lumMod val="65000"/>
                    <a:lumOff val="35000"/>
                  </a:schemeClr>
                </a:solidFill>
              </a:rPr>
              <a:t>حدوث مشاكل تتعلق بالانترنت</a:t>
            </a:r>
            <a:endParaRPr lang="en-US" sz="2800" b="1" dirty="0">
              <a:solidFill>
                <a:schemeClr val="tx1">
                  <a:lumMod val="65000"/>
                  <a:lumOff val="35000"/>
                </a:schemeClr>
              </a:solidFill>
            </a:endParaRPr>
          </a:p>
        </p:txBody>
      </p:sp>
    </p:spTree>
    <p:extLst>
      <p:ext uri="{BB962C8B-B14F-4D97-AF65-F5344CB8AC3E}">
        <p14:creationId xmlns:p14="http://schemas.microsoft.com/office/powerpoint/2010/main" val="800217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pattFill prst="pct90">
          <a:fgClr>
            <a:schemeClr val="accent1"/>
          </a:fgClr>
          <a:bgClr>
            <a:schemeClr val="bg1"/>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solidFill>
            <a:schemeClr val="tx2">
              <a:lumMod val="20000"/>
              <a:lumOff val="80000"/>
            </a:schemeClr>
          </a:solidFill>
        </p:spPr>
        <p:txBody>
          <a:bodyPr>
            <a:normAutofit fontScale="62500" lnSpcReduction="20000"/>
          </a:bodyPr>
          <a:lstStyle/>
          <a:p>
            <a:pPr marL="0" marR="0" algn="r" rtl="1">
              <a:lnSpc>
                <a:spcPct val="115000"/>
              </a:lnSpc>
              <a:spcBef>
                <a:spcPts val="0"/>
              </a:spcBef>
              <a:spcAft>
                <a:spcPts val="1000"/>
              </a:spcAft>
            </a:pPr>
            <a:endParaRPr lang="ar-IQ" sz="4000" b="1" dirty="0" smtClean="0">
              <a:solidFill>
                <a:srgbClr val="943634"/>
              </a:solidFill>
              <a:ea typeface="Calibri"/>
            </a:endParaRPr>
          </a:p>
          <a:p>
            <a:pPr marL="0" marR="0" algn="r" rtl="1">
              <a:lnSpc>
                <a:spcPct val="115000"/>
              </a:lnSpc>
              <a:spcBef>
                <a:spcPts val="0"/>
              </a:spcBef>
              <a:spcAft>
                <a:spcPts val="1000"/>
              </a:spcAft>
            </a:pPr>
            <a:r>
              <a:rPr lang="ar-SA" sz="4000" b="1" dirty="0" smtClean="0">
                <a:solidFill>
                  <a:srgbClr val="943634"/>
                </a:solidFill>
                <a:ea typeface="Calibri"/>
              </a:rPr>
              <a:t>مستقبل </a:t>
            </a:r>
            <a:r>
              <a:rPr lang="ar-SA" sz="4000" b="1" dirty="0">
                <a:solidFill>
                  <a:srgbClr val="943634"/>
                </a:solidFill>
                <a:ea typeface="Calibri"/>
              </a:rPr>
              <a:t>التعلم عن بعد</a:t>
            </a:r>
            <a:endParaRPr lang="en-US" sz="2800" dirty="0">
              <a:ea typeface="Calibri"/>
              <a:cs typeface="Arial"/>
            </a:endParaRPr>
          </a:p>
          <a:p>
            <a:pPr marL="0" marR="0" algn="r" rtl="1">
              <a:lnSpc>
                <a:spcPct val="115000"/>
              </a:lnSpc>
              <a:spcBef>
                <a:spcPts val="0"/>
              </a:spcBef>
              <a:spcAft>
                <a:spcPts val="1000"/>
              </a:spcAft>
            </a:pPr>
            <a:r>
              <a:rPr lang="ar-SA" dirty="0">
                <a:solidFill>
                  <a:srgbClr val="333333"/>
                </a:solidFill>
                <a:ea typeface="Calibri"/>
              </a:rPr>
              <a:t> في ظل ظروف جائحة كورونا وتأثيرها على القطاعات المختلفة حول العالم، عملت جميع الجهات على الحدّ من انتشار الفيروس من خلال إغلاق بعض القطاعات، ومنها: المدارس، والجامعات، وجميع المؤسسات التعليمية لكافة الأعمار، حيث إنّ هناك 150 دولة تقريباً أصدرت قرارًا بإغلاق كافة المؤسسات التعليمية خلال جائحة كورونا، الأمر الذي أثّر في 80% من الكثافة الطلابية حول العالم، </a:t>
            </a:r>
            <a:r>
              <a:rPr lang="ar-SA" dirty="0" smtClean="0">
                <a:solidFill>
                  <a:srgbClr val="333333"/>
                </a:solidFill>
                <a:ea typeface="Calibri"/>
              </a:rPr>
              <a:t>وذلك </a:t>
            </a:r>
            <a:r>
              <a:rPr lang="ar-SA" dirty="0">
                <a:solidFill>
                  <a:srgbClr val="333333"/>
                </a:solidFill>
                <a:ea typeface="Calibri"/>
              </a:rPr>
              <a:t>وِفقًا لدراسة نُشرت في </a:t>
            </a:r>
            <a:r>
              <a:rPr lang="ar-SA" dirty="0" smtClean="0">
                <a:solidFill>
                  <a:srgbClr val="333333"/>
                </a:solidFill>
                <a:ea typeface="Calibri"/>
              </a:rPr>
              <a:t>مجلة</a:t>
            </a:r>
            <a:endParaRPr lang="ar-IQ" dirty="0" smtClean="0">
              <a:solidFill>
                <a:srgbClr val="333333"/>
              </a:solidFill>
              <a:effectLst/>
              <a:latin typeface="Arial"/>
              <a:ea typeface="Calibri"/>
              <a:cs typeface="Arial"/>
            </a:endParaRPr>
          </a:p>
          <a:p>
            <a:pPr marL="0" marR="0" algn="r" rtl="1">
              <a:lnSpc>
                <a:spcPct val="115000"/>
              </a:lnSpc>
              <a:spcBef>
                <a:spcPts val="0"/>
              </a:spcBef>
              <a:spcAft>
                <a:spcPts val="1000"/>
              </a:spcAft>
            </a:pPr>
            <a:r>
              <a:rPr lang="en-US" dirty="0" smtClean="0">
                <a:solidFill>
                  <a:srgbClr val="333333"/>
                </a:solidFill>
                <a:effectLst/>
                <a:latin typeface="Arial"/>
                <a:ea typeface="Calibri"/>
                <a:cs typeface="Arial"/>
              </a:rPr>
              <a:t>(</a:t>
            </a:r>
            <a:r>
              <a:rPr lang="en-US" dirty="0" err="1" smtClean="0">
                <a:solidFill>
                  <a:srgbClr val="333333"/>
                </a:solidFill>
                <a:effectLst/>
                <a:latin typeface="Arial"/>
                <a:ea typeface="Calibri"/>
                <a:cs typeface="Arial"/>
              </a:rPr>
              <a:t>Cureus</a:t>
            </a:r>
            <a:r>
              <a:rPr lang="en-US" dirty="0" smtClean="0">
                <a:solidFill>
                  <a:srgbClr val="333333"/>
                </a:solidFill>
                <a:effectLst/>
                <a:latin typeface="Arial"/>
                <a:ea typeface="Calibri"/>
                <a:cs typeface="Arial"/>
              </a:rPr>
              <a:t> Journal Of Medicine)</a:t>
            </a:r>
            <a:r>
              <a:rPr lang="ar-SA" dirty="0" smtClean="0">
                <a:solidFill>
                  <a:srgbClr val="333333"/>
                </a:solidFill>
                <a:ea typeface="Calibri"/>
              </a:rPr>
              <a:t>في </a:t>
            </a:r>
            <a:r>
              <a:rPr lang="ar-SA" dirty="0">
                <a:solidFill>
                  <a:srgbClr val="333333"/>
                </a:solidFill>
                <a:ea typeface="Calibri"/>
              </a:rPr>
              <a:t>عام </a:t>
            </a:r>
            <a:r>
              <a:rPr lang="ar-SA" dirty="0" smtClean="0">
                <a:solidFill>
                  <a:srgbClr val="333333"/>
                </a:solidFill>
                <a:ea typeface="Calibri"/>
              </a:rPr>
              <a:t>2020</a:t>
            </a:r>
            <a:r>
              <a:rPr lang="ar-IQ" dirty="0" smtClean="0">
                <a:solidFill>
                  <a:srgbClr val="333333"/>
                </a:solidFill>
                <a:ea typeface="Calibri"/>
              </a:rPr>
              <a:t>.</a:t>
            </a:r>
            <a:endParaRPr lang="en-US" sz="2800" dirty="0">
              <a:ea typeface="Calibri"/>
              <a:cs typeface="Arial"/>
            </a:endParaRPr>
          </a:p>
          <a:p>
            <a:pPr marL="0" marR="0" algn="r" rtl="1">
              <a:lnSpc>
                <a:spcPct val="115000"/>
              </a:lnSpc>
              <a:spcBef>
                <a:spcPts val="0"/>
              </a:spcBef>
              <a:spcAft>
                <a:spcPts val="1000"/>
              </a:spcAft>
            </a:pPr>
            <a:r>
              <a:rPr lang="ar-SA" dirty="0">
                <a:solidFill>
                  <a:srgbClr val="333333"/>
                </a:solidFill>
                <a:ea typeface="Calibri"/>
              </a:rPr>
              <a:t> ولذلك فإنّه لا يُتوقع أن تعود العملية التعليمية إلى ما كانت عليه سابقًا، بل سيصبح التعلّم عن بُعد جزءاً من روتين الحياة الاعتيادي، حيث يجب التركيز على إيجابيات عملية التعلّم عن بُعد بالرغم من سلبياته المتعددة؛ وذلك من أجل جني ثمار هذه العملية والاستفادة منها قدر </a:t>
            </a:r>
            <a:r>
              <a:rPr lang="ar-SA" dirty="0" smtClean="0">
                <a:solidFill>
                  <a:srgbClr val="333333"/>
                </a:solidFill>
                <a:ea typeface="Calibri"/>
              </a:rPr>
              <a:t>الإمكان.</a:t>
            </a:r>
            <a:endParaRPr lang="en-US" dirty="0" smtClean="0">
              <a:solidFill>
                <a:srgbClr val="333333"/>
              </a:solidFill>
              <a:ea typeface="Calibri"/>
            </a:endParaRPr>
          </a:p>
          <a:p>
            <a:pPr marL="0" marR="0" algn="r" rtl="1">
              <a:lnSpc>
                <a:spcPct val="115000"/>
              </a:lnSpc>
              <a:spcBef>
                <a:spcPts val="0"/>
              </a:spcBef>
              <a:spcAft>
                <a:spcPts val="1000"/>
              </a:spcAft>
            </a:pPr>
            <a:r>
              <a:rPr lang="ar-SA" dirty="0" smtClean="0">
                <a:solidFill>
                  <a:srgbClr val="333333"/>
                </a:solidFill>
                <a:ea typeface="Calibri"/>
              </a:rPr>
              <a:t>توجّه </a:t>
            </a:r>
            <a:r>
              <a:rPr lang="ar-SA" dirty="0">
                <a:solidFill>
                  <a:srgbClr val="333333"/>
                </a:solidFill>
                <a:ea typeface="Calibri"/>
              </a:rPr>
              <a:t>العالم إلى التعلّم عن بُعد بشكل كبير بعد ظهور جائحة كورونا، حيث أثّرت قرارات الإغلاق في معظم الطلاب حول العالم، وكان لا بدّ من إكمال المسيرة التعليمية، ومن المُتوقّع أن يتوجّه العالم لاعتماد أسلوب التعلّم عن بُعد في المستقبل</a:t>
            </a:r>
            <a:r>
              <a:rPr lang="en-US" dirty="0" smtClean="0">
                <a:solidFill>
                  <a:srgbClr val="333333"/>
                </a:solidFill>
                <a:effectLst/>
                <a:latin typeface="Arial"/>
                <a:ea typeface="Calibri"/>
                <a:cs typeface="Arial"/>
              </a:rPr>
              <a:t>.</a:t>
            </a:r>
            <a:endParaRPr lang="en-US" sz="2800" dirty="0">
              <a:ea typeface="Calibri"/>
              <a:cs typeface="Arial"/>
            </a:endParaRPr>
          </a:p>
          <a:p>
            <a:endParaRPr lang="en-US" dirty="0"/>
          </a:p>
        </p:txBody>
      </p:sp>
    </p:spTree>
    <p:extLst>
      <p:ext uri="{BB962C8B-B14F-4D97-AF65-F5344CB8AC3E}">
        <p14:creationId xmlns:p14="http://schemas.microsoft.com/office/powerpoint/2010/main" val="2683918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pattFill prst="pct90">
          <a:fgClr>
            <a:schemeClr val="accent1"/>
          </a:fgClr>
          <a:bgClr>
            <a:schemeClr val="bg1"/>
          </a:bgClr>
        </a:pattFill>
        <a:effectLst/>
      </p:bgPr>
    </p:bg>
    <p:spTree>
      <p:nvGrpSpPr>
        <p:cNvPr id="1" name=""/>
        <p:cNvGrpSpPr/>
        <p:nvPr/>
      </p:nvGrpSpPr>
      <p:grpSpPr>
        <a:xfrm>
          <a:off x="0" y="0"/>
          <a:ext cx="0" cy="0"/>
          <a:chOff x="0" y="0"/>
          <a:chExt cx="0" cy="0"/>
        </a:xfrm>
      </p:grpSpPr>
      <p:sp>
        <p:nvSpPr>
          <p:cNvPr id="4" name="Cloud 3"/>
          <p:cNvSpPr/>
          <p:nvPr/>
        </p:nvSpPr>
        <p:spPr>
          <a:xfrm>
            <a:off x="1600200" y="1524000"/>
            <a:ext cx="6324600" cy="3505200"/>
          </a:xfrm>
          <a:prstGeom prst="cloud">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sz="4000" b="1" dirty="0" smtClean="0">
                <a:solidFill>
                  <a:srgbClr val="FF0000"/>
                </a:solidFill>
              </a:rPr>
              <a:t>شكرا لحضوركم واستماعكم</a:t>
            </a:r>
            <a:endParaRPr lang="en-US" sz="4000" b="1" dirty="0">
              <a:solidFill>
                <a:srgbClr val="FF0000"/>
              </a:solidFill>
            </a:endParaRPr>
          </a:p>
        </p:txBody>
      </p:sp>
    </p:spTree>
    <p:extLst>
      <p:ext uri="{BB962C8B-B14F-4D97-AF65-F5344CB8AC3E}">
        <p14:creationId xmlns:p14="http://schemas.microsoft.com/office/powerpoint/2010/main" val="12632489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TotalTime>
  <Words>622</Words>
  <Application>Microsoft Office PowerPoint</Application>
  <PresentationFormat>On-screen Show (4:3)</PresentationFormat>
  <Paragraphs>49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التعليم الالكتروني  ايجابياته و سلبياته</dc:title>
  <dc:creator>user</dc:creator>
  <cp:lastModifiedBy>user</cp:lastModifiedBy>
  <cp:revision>10</cp:revision>
  <dcterms:created xsi:type="dcterms:W3CDTF">2021-12-01T15:41:03Z</dcterms:created>
  <dcterms:modified xsi:type="dcterms:W3CDTF">2021-12-02T07:25:41Z</dcterms:modified>
</cp:coreProperties>
</file>