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6" r:id="rId4"/>
    <p:sldId id="272" r:id="rId5"/>
    <p:sldId id="258" r:id="rId6"/>
    <p:sldId id="261" r:id="rId7"/>
    <p:sldId id="262" r:id="rId8"/>
    <p:sldId id="263" r:id="rId9"/>
    <p:sldId id="265" r:id="rId10"/>
    <p:sldId id="264" r:id="rId11"/>
    <p:sldId id="260" r:id="rId12"/>
    <p:sldId id="267" r:id="rId13"/>
    <p:sldId id="269" r:id="rId14"/>
    <p:sldId id="270" r:id="rId15"/>
    <p:sldId id="271" r:id="rId16"/>
    <p:sldId id="257" r:id="rId17"/>
  </p:sldIdLst>
  <p:sldSz cx="9144000" cy="6858000" type="screen4x3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6007" cy="342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2" y="1"/>
            <a:ext cx="4036007" cy="342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3629-56D8-408D-A92A-FDAF52B802C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341"/>
            <a:ext cx="4036007" cy="342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2" y="6514341"/>
            <a:ext cx="4036007" cy="342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FBF19-A71E-4547-ADB0-A1D9CEEF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2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ECDAD-63CF-484C-9E82-A697AFEAB12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514350"/>
            <a:ext cx="3430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2" y="6513911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69080-1BFC-44CC-A152-844A1F0E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9080-1BFC-44CC-A152-844A1F0E6C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9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7467600" cy="42672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Arial Rounded MT Bold" pitchFamily="34" charset="0"/>
              </a:rPr>
              <a:t>Sterilization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715000"/>
            <a:ext cx="7467600" cy="9144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r"/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r"/>
            <a:r>
              <a:rPr lang="en-US" sz="5700" dirty="0" smtClean="0">
                <a:solidFill>
                  <a:srgbClr val="FF0000"/>
                </a:solidFill>
                <a:latin typeface="Arial Rounded MT Bold" pitchFamily="34" charset="0"/>
              </a:rPr>
              <a:t>Dr. </a:t>
            </a:r>
            <a:r>
              <a:rPr lang="en-US" sz="5700" dirty="0" err="1" smtClean="0">
                <a:solidFill>
                  <a:srgbClr val="FF0000"/>
                </a:solidFill>
                <a:latin typeface="Arial Rounded MT Bold" pitchFamily="34" charset="0"/>
              </a:rPr>
              <a:t>farah</a:t>
            </a:r>
            <a:endParaRPr lang="en-US" sz="57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027" name="Picture 3" descr="C:\Users\user\Desktop\operative\download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253365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operative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82" y="320675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5- Hydrogen peroxide 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to sterilize </a:t>
            </a:r>
            <a:r>
              <a:rPr lang="en-US" dirty="0" smtClean="0">
                <a:solidFill>
                  <a:srgbClr val="FF0000"/>
                </a:solidFill>
              </a:rPr>
              <a:t>temperature-sensitive equipment.</a:t>
            </a:r>
          </a:p>
          <a:p>
            <a:r>
              <a:rPr lang="en-US" dirty="0"/>
              <a:t>sterilization cycles of the </a:t>
            </a:r>
            <a:r>
              <a:rPr lang="en-US" dirty="0" err="1"/>
              <a:t>Sterrad</a:t>
            </a:r>
            <a:r>
              <a:rPr lang="en-US" dirty="0"/>
              <a:t> 50 and </a:t>
            </a:r>
            <a:r>
              <a:rPr lang="en-US" dirty="0" err="1"/>
              <a:t>Sterrad</a:t>
            </a:r>
            <a:r>
              <a:rPr lang="en-US" dirty="0"/>
              <a:t> 100 are </a:t>
            </a:r>
            <a:r>
              <a:rPr lang="en-US" dirty="0">
                <a:solidFill>
                  <a:srgbClr val="FF0000"/>
                </a:solidFill>
              </a:rPr>
              <a:t>45 minutes and 72minutes. </a:t>
            </a:r>
            <a:r>
              <a:rPr lang="en-US" dirty="0"/>
              <a:t>respectively.</a:t>
            </a:r>
          </a:p>
        </p:txBody>
      </p:sp>
      <p:pic>
        <p:nvPicPr>
          <p:cNvPr id="7170" name="Picture 2" descr="C:\Users\user\Desktop\operative\download (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19200"/>
            <a:ext cx="1524000" cy="2475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operative\download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73" y="4118292"/>
            <a:ext cx="1790774" cy="2390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39000" y="441960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Sterrad</a:t>
            </a:r>
            <a:r>
              <a:rPr lang="en-US" dirty="0" smtClean="0"/>
              <a:t> 50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23827" y="22098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Sterrad</a:t>
            </a:r>
            <a:r>
              <a:rPr lang="en-US" dirty="0" smtClean="0"/>
              <a:t> 100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724400" y="3962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New Methods of Sterilization</a:t>
            </a:r>
          </a:p>
          <a:p>
            <a:pPr marL="0" indent="0" algn="just">
              <a:buNone/>
            </a:pPr>
            <a:r>
              <a:rPr lang="en-US" dirty="0"/>
              <a:t>Various new methods of sterilization are under investigation and development.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-The </a:t>
            </a:r>
            <a:r>
              <a:rPr lang="en-US" b="1" dirty="0">
                <a:solidFill>
                  <a:srgbClr val="FF0000"/>
                </a:solidFill>
              </a:rPr>
              <a:t>microwave oven </a:t>
            </a:r>
            <a:r>
              <a:rPr lang="en-US" dirty="0"/>
              <a:t>has major limitations for sterilizing </a:t>
            </a:r>
            <a:r>
              <a:rPr lang="en-US" dirty="0">
                <a:solidFill>
                  <a:schemeClr val="tx2"/>
                </a:solidFill>
              </a:rPr>
              <a:t>metal items </a:t>
            </a:r>
            <a:r>
              <a:rPr lang="en-US" dirty="0"/>
              <a:t>without </a:t>
            </a:r>
            <a:r>
              <a:rPr lang="en-US" dirty="0" smtClean="0"/>
              <a:t>damaging the </a:t>
            </a:r>
            <a:r>
              <a:rPr lang="en-US" dirty="0"/>
              <a:t>machine and reaching all sides of the instruments.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-Use of </a:t>
            </a:r>
            <a:r>
              <a:rPr lang="en-US" b="1" dirty="0">
                <a:solidFill>
                  <a:srgbClr val="FF0000"/>
                </a:solidFill>
              </a:rPr>
              <a:t>peroxide vapor sterilization</a:t>
            </a:r>
            <a:r>
              <a:rPr lang="en-US" dirty="0"/>
              <a:t> is under development.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-</a:t>
            </a:r>
            <a:r>
              <a:rPr lang="en-US" b="1" dirty="0">
                <a:solidFill>
                  <a:srgbClr val="FF0000"/>
                </a:solidFill>
              </a:rPr>
              <a:t>Ultraviolet light</a:t>
            </a:r>
            <a:r>
              <a:rPr lang="en-US" dirty="0"/>
              <a:t> is not highly effective against RNA viruses such as </a:t>
            </a:r>
            <a:r>
              <a:rPr lang="en-US" dirty="0">
                <a:solidFill>
                  <a:schemeClr val="tx2"/>
                </a:solidFill>
              </a:rPr>
              <a:t>HIV</a:t>
            </a:r>
            <a:r>
              <a:rPr lang="en-US" dirty="0"/>
              <a:t> and is not very effective against </a:t>
            </a:r>
            <a:r>
              <a:rPr lang="en-US" dirty="0">
                <a:solidFill>
                  <a:schemeClr val="tx2"/>
                </a:solidFill>
              </a:rPr>
              <a:t>bacterial spores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10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3641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Vaccines </a:t>
            </a:r>
            <a:r>
              <a:rPr lang="en-US" b="1" i="1" dirty="0">
                <a:solidFill>
                  <a:srgbClr val="FF0000"/>
                </a:solidFill>
              </a:rPr>
              <a:t>for Dental Health-Care </a:t>
            </a:r>
            <a:r>
              <a:rPr lang="en-US" b="1" i="1" dirty="0" smtClean="0">
                <a:solidFill>
                  <a:srgbClr val="FF0000"/>
                </a:solidFill>
              </a:rPr>
              <a:t>Workers</a:t>
            </a:r>
          </a:p>
          <a:p>
            <a:r>
              <a:rPr lang="en-US" dirty="0"/>
              <a:t>vaccinated for HBV </a:t>
            </a:r>
            <a:endParaRPr lang="en-US" dirty="0" smtClean="0"/>
          </a:p>
          <a:p>
            <a:r>
              <a:rPr lang="en-US" dirty="0" smtClean="0"/>
              <a:t>Vaccination against </a:t>
            </a:r>
            <a:r>
              <a:rPr lang="en-US" dirty="0"/>
              <a:t>influenza [H5N1 influenza virus' (bird flu virus), H1N1influanza virus (swine </a:t>
            </a:r>
            <a:r>
              <a:rPr lang="en-US" dirty="0" err="1"/>
              <a:t>fluvirus</a:t>
            </a:r>
            <a:r>
              <a:rPr lang="en-US" dirty="0"/>
              <a:t>), measles, mumps, rubella, and tetanus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Cleaning And Disinfection Of Dental Unit And Environmental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be cleaned with disposable toweling, using an appropriate cleaning agent and </a:t>
            </a:r>
            <a:r>
              <a:rPr lang="en-US" dirty="0" smtClean="0"/>
              <a:t>water.</a:t>
            </a:r>
          </a:p>
          <a:p>
            <a:r>
              <a:rPr lang="en-US" dirty="0"/>
              <a:t>Then </a:t>
            </a:r>
            <a:r>
              <a:rPr lang="en-US" dirty="0" smtClean="0"/>
              <a:t>disinfected: </a:t>
            </a:r>
            <a:r>
              <a:rPr lang="en-US" dirty="0" err="1" smtClean="0"/>
              <a:t>phenolics</a:t>
            </a:r>
            <a:r>
              <a:rPr lang="en-US" dirty="0"/>
              <a:t>,  </a:t>
            </a:r>
            <a:r>
              <a:rPr lang="en-US" dirty="0" err="1"/>
              <a:t>iodophors</a:t>
            </a:r>
            <a:r>
              <a:rPr lang="en-US" dirty="0"/>
              <a:t>, and chlorine-containing </a:t>
            </a:r>
            <a:r>
              <a:rPr lang="en-US" dirty="0" smtClean="0"/>
              <a:t>compounds, sodium hypochlorite.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 and Care of </a:t>
            </a:r>
            <a:r>
              <a:rPr lang="en-US" sz="3200" dirty="0" err="1">
                <a:solidFill>
                  <a:srgbClr val="FF0000"/>
                </a:solidFill>
              </a:rPr>
              <a:t>Handpieces</a:t>
            </a:r>
            <a:r>
              <a:rPr lang="en-US" sz="3200" dirty="0">
                <a:solidFill>
                  <a:srgbClr val="FF0000"/>
                </a:solidFill>
              </a:rPr>
              <a:t> and Other Intraoral Dental Devices Attached To Air and Water Lines of Dental Unite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sterilization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/steam </a:t>
            </a:r>
            <a:r>
              <a:rPr lang="en-US" dirty="0">
                <a:solidFill>
                  <a:srgbClr val="FF0000"/>
                </a:solidFill>
              </a:rPr>
              <a:t>under pressure {autoclaving}, dry heat, or heat/chemical </a:t>
            </a:r>
            <a:r>
              <a:rPr lang="en-US" dirty="0" smtClean="0">
                <a:solidFill>
                  <a:srgbClr val="FF0000"/>
                </a:solidFill>
              </a:rPr>
              <a:t>vapor.</a:t>
            </a:r>
          </a:p>
          <a:p>
            <a:pPr algn="just"/>
            <a:r>
              <a:rPr lang="en-US" dirty="0"/>
              <a:t> Manufacturers' instructions for cleaning, lubrication, and sterilization procedures should be </a:t>
            </a:r>
            <a:r>
              <a:rPr lang="en-US" dirty="0" smtClean="0"/>
              <a:t>followed.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 ultrasonic </a:t>
            </a:r>
            <a:r>
              <a:rPr lang="en-US" dirty="0" err="1">
                <a:solidFill>
                  <a:srgbClr val="FF0000"/>
                </a:solidFill>
              </a:rPr>
              <a:t>scaler</a:t>
            </a:r>
            <a:r>
              <a:rPr lang="en-US" dirty="0">
                <a:solidFill>
                  <a:srgbClr val="FF0000"/>
                </a:solidFill>
              </a:rPr>
              <a:t> tips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air/water syringe tips </a:t>
            </a:r>
            <a:r>
              <a:rPr lang="en-US" dirty="0"/>
              <a:t>-- should be cleaned and sterilized after treatment of each patient in the same manner as </a:t>
            </a:r>
            <a:r>
              <a:rPr lang="en-US" dirty="0" err="1"/>
              <a:t>handpieces</a:t>
            </a:r>
            <a:r>
              <a:rPr lang="en-US" dirty="0" smtClean="0"/>
              <a:t>.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handles or dental unit attachments of saliva ejectors, high-speed air evacuators, and air/water syringes. </a:t>
            </a:r>
            <a:r>
              <a:rPr lang="en-US" dirty="0"/>
              <a:t>These components should be covered with impervious barriers </a:t>
            </a:r>
            <a:r>
              <a:rPr lang="en-US" dirty="0" smtClean="0"/>
              <a:t>changed </a:t>
            </a:r>
            <a:r>
              <a:rPr lang="en-US" dirty="0"/>
              <a:t>after each </a:t>
            </a:r>
            <a:r>
              <a:rPr lang="en-US" dirty="0" smtClean="0"/>
              <a:t>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4403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Disposal </a:t>
            </a:r>
            <a:r>
              <a:rPr lang="en-US" b="1" dirty="0">
                <a:solidFill>
                  <a:srgbClr val="FF0000"/>
                </a:solidFill>
              </a:rPr>
              <a:t>of Waste Materials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Blood, suctioned fluids</a:t>
            </a:r>
            <a:r>
              <a:rPr lang="en-US" dirty="0"/>
              <a:t>, or other liquid waste may be poured carefully into a drain connected to a sanitary sewer system.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Disposable needles, scalpels</a:t>
            </a:r>
            <a:r>
              <a:rPr lang="en-US" dirty="0"/>
              <a:t>, or other sharp items should be placed intact into puncture-resistant containers before disposal.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Solid waste contaminated with blood </a:t>
            </a:r>
            <a:r>
              <a:rPr lang="en-US" dirty="0"/>
              <a:t>or other body fluids should be placed in sealed, sturdy impervious bags to prevent leakage of the contained.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1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sterilization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Sterilization:</a:t>
            </a:r>
            <a:r>
              <a:rPr lang="en-US" dirty="0" smtClean="0"/>
              <a:t> </a:t>
            </a:r>
            <a:r>
              <a:rPr lang="en-US" dirty="0"/>
              <a:t>Is a term referring to any process that eliminates (removes) or kills all forms of microbial </a:t>
            </a:r>
            <a:r>
              <a:rPr lang="en-US" dirty="0" smtClean="0"/>
              <a:t>life (</a:t>
            </a:r>
            <a:r>
              <a:rPr lang="en-US" dirty="0"/>
              <a:t>such as fungi, bacteria, viruses, spores </a:t>
            </a:r>
            <a:r>
              <a:rPr lang="en-US" dirty="0" smtClean="0"/>
              <a:t>form).</a:t>
            </a:r>
          </a:p>
          <a:p>
            <a:r>
              <a:rPr lang="en-US" dirty="0">
                <a:solidFill>
                  <a:srgbClr val="FF0000"/>
                </a:solidFill>
              </a:rPr>
              <a:t>Disinfection:</a:t>
            </a:r>
            <a:r>
              <a:rPr lang="en-US" dirty="0"/>
              <a:t> Process of destruction or removal of organism, capable of giving rise to infection. These are capable of killing </a:t>
            </a:r>
            <a:r>
              <a:rPr lang="en-US" dirty="0" smtClean="0"/>
              <a:t>(vegetative </a:t>
            </a:r>
            <a:r>
              <a:rPr lang="en-US" dirty="0"/>
              <a:t>bacteria, fungi, </a:t>
            </a:r>
            <a:r>
              <a:rPr lang="en-US" dirty="0" smtClean="0"/>
              <a:t>viruses) </a:t>
            </a:r>
            <a:r>
              <a:rPr lang="en-US" dirty="0"/>
              <a:t>and less effect on resistant bacteria spores.</a:t>
            </a:r>
          </a:p>
        </p:txBody>
      </p:sp>
    </p:spTree>
    <p:extLst>
      <p:ext uri="{BB962C8B-B14F-4D97-AF65-F5344CB8AC3E}">
        <p14:creationId xmlns:p14="http://schemas.microsoft.com/office/powerpoint/2010/main" val="26563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According </a:t>
            </a:r>
            <a:r>
              <a:rPr lang="en-US" sz="2400" b="1" dirty="0">
                <a:solidFill>
                  <a:srgbClr val="FF0000"/>
                </a:solidFill>
              </a:rPr>
              <a:t>to the centers for disease control dental </a:t>
            </a:r>
            <a:r>
              <a:rPr lang="en-US" sz="2400" b="1" dirty="0" err="1">
                <a:solidFill>
                  <a:srgbClr val="FF0000"/>
                </a:solidFill>
              </a:rPr>
              <a:t>insruments</a:t>
            </a:r>
            <a:r>
              <a:rPr lang="en-US" sz="2400" b="1" dirty="0">
                <a:solidFill>
                  <a:srgbClr val="FF0000"/>
                </a:solidFill>
              </a:rPr>
              <a:t> classified into 3 categories depend upon their risk for transmitting infection: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1-critical: penetrate oral soft tissue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                  Bone ,blood </a:t>
            </a:r>
            <a:r>
              <a:rPr lang="en-US" sz="1800" b="1" dirty="0" err="1" smtClean="0">
                <a:solidFill>
                  <a:srgbClr val="FF0000"/>
                </a:solidFill>
              </a:rPr>
              <a:t>sream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b="1" dirty="0" smtClean="0"/>
              <a:t>Forceps, scalpels, bone chisels, surgical burs.</a:t>
            </a:r>
          </a:p>
          <a:p>
            <a:pPr marL="0" indent="0">
              <a:buNone/>
            </a:pPr>
            <a:r>
              <a:rPr lang="en-US" sz="1800" b="1" dirty="0" smtClean="0"/>
              <a:t>Sterilized after each use</a:t>
            </a:r>
          </a:p>
          <a:p>
            <a:pPr marL="0" indent="0">
              <a:buNone/>
            </a:pPr>
            <a:r>
              <a:rPr lang="en-US" sz="1800" b="1" dirty="0" smtClean="0"/>
              <a:t>Steam under pressure</a:t>
            </a:r>
            <a:r>
              <a:rPr lang="en-US" sz="1800" b="1" dirty="0"/>
              <a:t>, dry </a:t>
            </a:r>
            <a:r>
              <a:rPr lang="en-US" sz="1800" b="1" dirty="0" smtClean="0"/>
              <a:t>Heat or chemical sterilization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2- semi critical: not penetrate oral tissue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                 In contact oral mucous membrane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                 Non intact skin</a:t>
            </a:r>
          </a:p>
          <a:p>
            <a:pPr marL="0" indent="0">
              <a:buNone/>
            </a:pPr>
            <a:r>
              <a:rPr lang="en-US" sz="1800" b="1" dirty="0" smtClean="0"/>
              <a:t>Dental mirror, amalgam </a:t>
            </a:r>
            <a:r>
              <a:rPr lang="en-US" sz="1800" b="1" dirty="0" err="1" smtClean="0"/>
              <a:t>condensor</a:t>
            </a:r>
            <a:r>
              <a:rPr lang="en-US" sz="1800" b="1" dirty="0" smtClean="0"/>
              <a:t>, impression tray.</a:t>
            </a:r>
          </a:p>
          <a:p>
            <a:pPr marL="0" indent="0">
              <a:buNone/>
            </a:pPr>
            <a:r>
              <a:rPr lang="en-US" sz="1800" b="1" dirty="0" smtClean="0"/>
              <a:t>Sterilized after each use.</a:t>
            </a:r>
          </a:p>
          <a:p>
            <a:pPr marL="0" indent="0">
              <a:buNone/>
            </a:pPr>
            <a:r>
              <a:rPr lang="en-US" sz="1800" b="1" dirty="0" smtClean="0"/>
              <a:t>Or high level </a:t>
            </a:r>
            <a:r>
              <a:rPr lang="en-US" sz="1800" b="1" dirty="0" err="1" smtClean="0"/>
              <a:t>disinfictant</a:t>
            </a:r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3- non critical: contact intact skin, m. membrane.</a:t>
            </a:r>
          </a:p>
          <a:p>
            <a:pPr marL="0" indent="0">
              <a:buNone/>
            </a:pPr>
            <a:r>
              <a:rPr lang="en-US" sz="1800" b="1" dirty="0" smtClean="0"/>
              <a:t>                          X-ray head, pulse </a:t>
            </a:r>
            <a:r>
              <a:rPr lang="en-US" sz="1800" b="1" dirty="0" err="1" smtClean="0"/>
              <a:t>oximeter</a:t>
            </a:r>
            <a:r>
              <a:rPr lang="en-US" sz="1800" b="1" dirty="0" smtClean="0"/>
              <a:t>.</a:t>
            </a:r>
          </a:p>
          <a:p>
            <a:pPr marL="0" indent="0">
              <a:buNone/>
            </a:pPr>
            <a:r>
              <a:rPr lang="en-US" sz="1800" b="1" dirty="0" smtClean="0"/>
              <a:t>                          Cleaned by low level disinfectant.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411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Instrument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724400" cy="5029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Before sterilization or high-level disinfection, </a:t>
            </a:r>
            <a:r>
              <a:rPr lang="en-US" dirty="0">
                <a:solidFill>
                  <a:srgbClr val="FF0000"/>
                </a:solidFill>
              </a:rPr>
              <a:t>instruments should be cleaned thoroughly </a:t>
            </a:r>
            <a:r>
              <a:rPr lang="en-US" dirty="0"/>
              <a:t>to remove debris.</a:t>
            </a:r>
          </a:p>
          <a:p>
            <a:pPr marL="0" indent="0">
              <a:buNone/>
            </a:pPr>
            <a:r>
              <a:rPr lang="en-US" dirty="0"/>
              <a:t>• Persons involved in cleaning and reprocessing instruments should wear </a:t>
            </a:r>
            <a:r>
              <a:rPr lang="en-US" b="1" dirty="0">
                <a:solidFill>
                  <a:srgbClr val="FF0000"/>
                </a:solidFill>
              </a:rPr>
              <a:t>heavy- duty (reusable utility) gloves </a:t>
            </a:r>
            <a:r>
              <a:rPr lang="en-US" dirty="0"/>
              <a:t>to lessen the risk of hand injuries.</a:t>
            </a:r>
          </a:p>
          <a:p>
            <a:pPr marL="0" indent="0">
              <a:buNone/>
            </a:pPr>
            <a:r>
              <a:rPr lang="en-US" dirty="0"/>
              <a:t>•Placing instruments into a container of water or disinfectant/detergent as soon as possible after use will prevent drying of patient material and make cleaning easier and more efficient.</a:t>
            </a:r>
          </a:p>
          <a:p>
            <a:endParaRPr lang="en-US" dirty="0"/>
          </a:p>
        </p:txBody>
      </p:sp>
      <p:pic>
        <p:nvPicPr>
          <p:cNvPr id="9218" name="Picture 2" descr="C:\Users\user\Desktop\operative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563018" cy="1988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operative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2028825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9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Accepted </a:t>
            </a:r>
            <a:r>
              <a:rPr lang="en-US" b="1" dirty="0">
                <a:solidFill>
                  <a:srgbClr val="FF0000"/>
                </a:solidFill>
              </a:rPr>
              <a:t>methods of sterilization :</a:t>
            </a:r>
          </a:p>
          <a:p>
            <a:pPr marL="0" indent="0">
              <a:buNone/>
            </a:pPr>
            <a:r>
              <a:rPr lang="en-US" dirty="0"/>
              <a:t>1. Steam pressure sterilization (auto clave) </a:t>
            </a:r>
          </a:p>
          <a:p>
            <a:pPr marL="0" indent="0">
              <a:buNone/>
            </a:pPr>
            <a:r>
              <a:rPr lang="en-US" dirty="0"/>
              <a:t>2. Chemical vapor pressure sterilization (</a:t>
            </a:r>
            <a:r>
              <a:rPr lang="en-US" dirty="0" err="1"/>
              <a:t>chemi</a:t>
            </a:r>
            <a:r>
              <a:rPr lang="en-US" dirty="0"/>
              <a:t>-clave)</a:t>
            </a:r>
          </a:p>
          <a:p>
            <a:pPr marL="0" indent="0">
              <a:buNone/>
            </a:pPr>
            <a:r>
              <a:rPr lang="en-US" dirty="0"/>
              <a:t>3. Dry heat sterilization (dry clave)</a:t>
            </a:r>
          </a:p>
          <a:p>
            <a:pPr marL="0" indent="0">
              <a:buNone/>
            </a:pPr>
            <a:r>
              <a:rPr lang="en-US" dirty="0"/>
              <a:t>4. Ethylene oxide sterilization</a:t>
            </a:r>
          </a:p>
          <a:p>
            <a:pPr marL="0" indent="0">
              <a:buNone/>
            </a:pPr>
            <a:r>
              <a:rPr lang="en-US" dirty="0"/>
              <a:t>5. Hydrogen Peroxide Plasma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1- Steam under pressure</a:t>
            </a:r>
            <a:br>
              <a:rPr lang="en-US" dirty="0" smtClean="0"/>
            </a:br>
            <a:r>
              <a:rPr lang="en-US" dirty="0" smtClean="0"/>
              <a:t>(autoclave)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Most effective </a:t>
            </a:r>
          </a:p>
          <a:p>
            <a:r>
              <a:rPr lang="en-US" b="1" dirty="0" smtClean="0"/>
              <a:t>Most commonly used</a:t>
            </a:r>
          </a:p>
          <a:p>
            <a:r>
              <a:rPr lang="en-US" b="1" dirty="0" smtClean="0"/>
              <a:t>Get ride of </a:t>
            </a:r>
            <a:r>
              <a:rPr lang="en-US" b="1" dirty="0" smtClean="0">
                <a:solidFill>
                  <a:srgbClr val="FF0000"/>
                </a:solidFill>
              </a:rPr>
              <a:t>all types of microbes &amp; spores.</a:t>
            </a:r>
          </a:p>
          <a:p>
            <a:r>
              <a:rPr lang="en-US" b="1" dirty="0" smtClean="0"/>
              <a:t>For </a:t>
            </a:r>
            <a:r>
              <a:rPr lang="en-US" b="1" dirty="0"/>
              <a:t>a light load of </a:t>
            </a:r>
            <a:r>
              <a:rPr lang="en-US" b="1" dirty="0" smtClean="0"/>
              <a:t>instruments ,</a:t>
            </a:r>
            <a:r>
              <a:rPr lang="en-US" b="1" dirty="0" smtClean="0">
                <a:solidFill>
                  <a:srgbClr val="FF0000"/>
                </a:solidFill>
              </a:rPr>
              <a:t>250</a:t>
            </a:r>
            <a:r>
              <a:rPr lang="en-US" b="1" dirty="0">
                <a:solidFill>
                  <a:srgbClr val="FF0000"/>
                </a:solidFill>
              </a:rPr>
              <a:t>° F (121° C) </a:t>
            </a:r>
            <a:r>
              <a:rPr lang="en-US" dirty="0"/>
              <a:t>is a minimum of </a:t>
            </a:r>
            <a:r>
              <a:rPr lang="en-US" b="1" dirty="0">
                <a:solidFill>
                  <a:srgbClr val="FF0000"/>
                </a:solidFill>
              </a:rPr>
              <a:t>15 minutes </a:t>
            </a:r>
            <a:r>
              <a:rPr lang="en-US" b="1" dirty="0"/>
              <a:t>at</a:t>
            </a:r>
            <a:r>
              <a:rPr lang="en-US" b="1" dirty="0">
                <a:solidFill>
                  <a:srgbClr val="FF0000"/>
                </a:solidFill>
              </a:rPr>
              <a:t> 15 </a:t>
            </a:r>
            <a:r>
              <a:rPr lang="en-US" b="1" dirty="0" err="1">
                <a:solidFill>
                  <a:srgbClr val="FF0000"/>
                </a:solidFill>
              </a:rPr>
              <a:t>lbs</a:t>
            </a:r>
            <a:r>
              <a:rPr lang="en-US" b="1" dirty="0">
                <a:solidFill>
                  <a:srgbClr val="FF0000"/>
                </a:solidFill>
              </a:rPr>
              <a:t> pressure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for sterilizing cloth surgical packs and towel packs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handle trays and paper-bagged instruments.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operative\download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1752600"/>
            <a:ext cx="1981200" cy="1954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operative\download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2533650" cy="1800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2- Chemical vapor pressure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chemi</a:t>
            </a:r>
            <a:r>
              <a:rPr lang="en-US" dirty="0" smtClean="0"/>
              <a:t>-clave)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270° F (131° C) and 20 </a:t>
            </a:r>
            <a:r>
              <a:rPr lang="en-US" b="1" dirty="0" err="1">
                <a:solidFill>
                  <a:srgbClr val="FF0000"/>
                </a:solidFill>
              </a:rPr>
              <a:t>lbs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pressure, 20 min.</a:t>
            </a:r>
          </a:p>
          <a:p>
            <a:pPr algn="just"/>
            <a:r>
              <a:rPr lang="en-US" b="1" dirty="0" smtClean="0"/>
              <a:t>used </a:t>
            </a:r>
            <a:r>
              <a:rPr lang="en-US" b="1" dirty="0"/>
              <a:t>with a prescribed </a:t>
            </a:r>
            <a:r>
              <a:rPr lang="en-US" b="1" dirty="0" smtClean="0"/>
              <a:t>chemical:</a:t>
            </a:r>
            <a:r>
              <a:rPr lang="en-US" b="1" dirty="0" smtClean="0">
                <a:solidFill>
                  <a:srgbClr val="FF0000"/>
                </a:solidFill>
              </a:rPr>
              <a:t> alcohols, Ketones, formaldehyde.</a:t>
            </a:r>
          </a:p>
          <a:p>
            <a:pPr algn="just"/>
            <a:r>
              <a:rPr lang="en-US" b="1" dirty="0" smtClean="0"/>
              <a:t>Heated under pressure form sterilization gas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Carbon steel and other corrosion-sensitive burs, instruments, and </a:t>
            </a:r>
            <a:r>
              <a:rPr lang="en-US" b="1" dirty="0" smtClean="0">
                <a:solidFill>
                  <a:srgbClr val="FF0000"/>
                </a:solidFill>
              </a:rPr>
              <a:t>pliers.</a:t>
            </a:r>
          </a:p>
          <a:p>
            <a:pPr algn="just"/>
            <a:r>
              <a:rPr lang="en-US" b="1" dirty="0"/>
              <a:t>Towels and heavy cloth wrappings of surgical instruments may </a:t>
            </a:r>
            <a:r>
              <a:rPr lang="en-US" b="1" dirty="0">
                <a:solidFill>
                  <a:srgbClr val="FF0000"/>
                </a:solidFill>
              </a:rPr>
              <a:t>not be penetrated</a:t>
            </a:r>
            <a:r>
              <a:rPr lang="en-US" b="1" dirty="0"/>
              <a:t> to     provide sterilization.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558153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1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3- Dry heat (oven)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5029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Not able to completely kill all microbes.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320°F(160°C) </a:t>
            </a:r>
            <a:r>
              <a:rPr lang="en-US" dirty="0"/>
              <a:t>temperature for only </a:t>
            </a:r>
            <a:r>
              <a:rPr lang="en-US" b="1" dirty="0">
                <a:solidFill>
                  <a:srgbClr val="FF0000"/>
                </a:solidFill>
              </a:rPr>
              <a:t>30 minutes </a:t>
            </a:r>
            <a:r>
              <a:rPr lang="en-US" dirty="0"/>
              <a:t>to achieve </a:t>
            </a:r>
            <a:r>
              <a:rPr lang="en-US" dirty="0" smtClean="0"/>
              <a:t>sterilization.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Inst. Not burnt Glass slab, powders. 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Carbon steel instruments and </a:t>
            </a:r>
            <a:r>
              <a:rPr lang="en-US" b="1" dirty="0" smtClean="0">
                <a:solidFill>
                  <a:srgbClr val="FF0000"/>
                </a:solidFill>
              </a:rPr>
              <a:t>burs </a:t>
            </a:r>
            <a:r>
              <a:rPr lang="en-US" dirty="0" smtClean="0"/>
              <a:t>do </a:t>
            </a:r>
            <a:r>
              <a:rPr lang="en-US" dirty="0"/>
              <a:t>not rust, corrode, or lose their temper or </a:t>
            </a:r>
            <a:r>
              <a:rPr lang="en-US" dirty="0" smtClean="0"/>
              <a:t>cutting edges </a:t>
            </a:r>
            <a:r>
              <a:rPr lang="en-US" dirty="0"/>
              <a:t>if they are well dried before processing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Rapid cycles are possible at high temperatures.</a:t>
            </a:r>
          </a:p>
          <a:p>
            <a:endParaRPr lang="en-US" dirty="0"/>
          </a:p>
        </p:txBody>
      </p:sp>
      <p:pic>
        <p:nvPicPr>
          <p:cNvPr id="6146" name="Picture 2" descr="C:\Users\user\Desktop\operative\download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752600"/>
            <a:ext cx="2895600" cy="23915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operative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81" y="4724400"/>
            <a:ext cx="2895600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4- Ethylene Oxide Sterilization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5105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Ethylene </a:t>
            </a:r>
            <a:r>
              <a:rPr lang="en-US" dirty="0"/>
              <a:t>oxide sterilization is the gentlest method for sterilizing </a:t>
            </a:r>
            <a:r>
              <a:rPr lang="en-US" b="1" dirty="0">
                <a:solidFill>
                  <a:srgbClr val="FF0000"/>
                </a:solidFill>
              </a:rPr>
              <a:t>complex instruments and delicate materials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Automatic </a:t>
            </a:r>
            <a:r>
              <a:rPr lang="en-US" dirty="0"/>
              <a:t>devices sterilize items in several hours and </a:t>
            </a:r>
            <a:r>
              <a:rPr lang="en-US" b="1" dirty="0">
                <a:solidFill>
                  <a:srgbClr val="FF0000"/>
                </a:solidFill>
              </a:rPr>
              <a:t>operate at temperatures below100° C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 smtClean="0"/>
              <a:t>Porous </a:t>
            </a:r>
            <a:r>
              <a:rPr lang="en-US" dirty="0"/>
              <a:t>and plastic materials absorb the gas and require </a:t>
            </a:r>
            <a:r>
              <a:rPr lang="en-US" b="1" dirty="0">
                <a:solidFill>
                  <a:srgbClr val="FF0000"/>
                </a:solidFill>
              </a:rPr>
              <a:t>aeration for 24 hours</a:t>
            </a:r>
            <a:r>
              <a:rPr lang="en-US" dirty="0"/>
              <a:t> or more before it is safe for them to remain in contact with skin or tissues.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63736"/>
            <a:ext cx="4038600" cy="31988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0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899</Words>
  <Application>Microsoft Office PowerPoint</Application>
  <PresentationFormat>On-screen Show (4:3)</PresentationFormat>
  <Paragraphs>86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Sterilization </vt:lpstr>
      <vt:lpstr>sterilization</vt:lpstr>
      <vt:lpstr> According to the centers for disease control dental insruments classified into 3 categories depend upon their risk for transmitting infection: </vt:lpstr>
      <vt:lpstr>Instrument cleaning</vt:lpstr>
      <vt:lpstr>PowerPoint Presentation</vt:lpstr>
      <vt:lpstr>1- Steam under pressure (autoclave)</vt:lpstr>
      <vt:lpstr>2- Chemical vapor pressure (chemi-clave)</vt:lpstr>
      <vt:lpstr>3- Dry heat (oven)</vt:lpstr>
      <vt:lpstr>4- Ethylene Oxide Sterilization</vt:lpstr>
      <vt:lpstr>5- Hydrogen peroxide plasma</vt:lpstr>
      <vt:lpstr>PowerPoint Presentation</vt:lpstr>
      <vt:lpstr>PowerPoint Presentation</vt:lpstr>
      <vt:lpstr>Cleaning And Disinfection Of Dental Unit And Environmental surfaces</vt:lpstr>
      <vt:lpstr>Use and Care of Handpieces and Other Intraoral Dental Devices Attached To Air and Water Lines of Dental Unite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Sterilization </dc:title>
  <dc:creator>user</dc:creator>
  <cp:lastModifiedBy>user</cp:lastModifiedBy>
  <cp:revision>21</cp:revision>
  <cp:lastPrinted>2022-05-11T23:32:32Z</cp:lastPrinted>
  <dcterms:created xsi:type="dcterms:W3CDTF">2006-08-16T00:00:00Z</dcterms:created>
  <dcterms:modified xsi:type="dcterms:W3CDTF">2022-05-11T23:40:12Z</dcterms:modified>
</cp:coreProperties>
</file>