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0"/>
  </p:notesMasterIdLst>
  <p:sldIdLst>
    <p:sldId id="267" r:id="rId2"/>
    <p:sldId id="291" r:id="rId3"/>
    <p:sldId id="269" r:id="rId4"/>
    <p:sldId id="265" r:id="rId5"/>
    <p:sldId id="307" r:id="rId6"/>
    <p:sldId id="324" r:id="rId7"/>
    <p:sldId id="327" r:id="rId8"/>
    <p:sldId id="320" r:id="rId9"/>
    <p:sldId id="309" r:id="rId10"/>
    <p:sldId id="316" r:id="rId11"/>
    <p:sldId id="325" r:id="rId12"/>
    <p:sldId id="295" r:id="rId13"/>
    <p:sldId id="314" r:id="rId14"/>
    <p:sldId id="306" r:id="rId15"/>
    <p:sldId id="292" r:id="rId16"/>
    <p:sldId id="278" r:id="rId17"/>
    <p:sldId id="297" r:id="rId18"/>
    <p:sldId id="273" r:id="rId19"/>
    <p:sldId id="274" r:id="rId20"/>
    <p:sldId id="322" r:id="rId21"/>
    <p:sldId id="275" r:id="rId22"/>
    <p:sldId id="279" r:id="rId23"/>
    <p:sldId id="319" r:id="rId24"/>
    <p:sldId id="276" r:id="rId25"/>
    <p:sldId id="326" r:id="rId26"/>
    <p:sldId id="318" r:id="rId27"/>
    <p:sldId id="301" r:id="rId28"/>
    <p:sldId id="32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9900"/>
    <a:srgbClr val="EAEAEA"/>
    <a:srgbClr val="CC3300"/>
    <a:srgbClr val="FF3300"/>
    <a:srgbClr val="FF0000"/>
    <a:srgbClr val="FF5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p:scale>
          <a:sx n="89" d="100"/>
          <a:sy n="89" d="100"/>
        </p:scale>
        <p:origin x="-1277" y="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A2597DE8-C542-4DEB-AAE1-C18FE4B6FF00}" type="datetimeFigureOut">
              <a:rPr lang="ar-IQ"/>
              <a:pPr>
                <a:defRPr/>
              </a:pPr>
              <a:t>04/04/1444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A01F8374-2886-4CF1-9CE7-CE26870C4209}" type="slidenum">
              <a:rPr lang="ar-IQ"/>
              <a:pPr>
                <a:defRPr/>
              </a:pPr>
              <a:t>‹#›</a:t>
            </a:fld>
            <a:endParaRPr lang="ar-IQ"/>
          </a:p>
        </p:txBody>
      </p:sp>
    </p:spTree>
    <p:extLst>
      <p:ext uri="{BB962C8B-B14F-4D97-AF65-F5344CB8AC3E}">
        <p14:creationId xmlns:p14="http://schemas.microsoft.com/office/powerpoint/2010/main" val="38510882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5B890C9-E397-4682-93E4-FBD7EA3AACA5}"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ar-IQ"/>
          </a:p>
        </p:txBody>
      </p:sp>
      <p:sp>
        <p:nvSpPr>
          <p:cNvPr id="5" name="Footer Placeholder 4"/>
          <p:cNvSpPr>
            <a:spLocks noGrp="1"/>
          </p:cNvSpPr>
          <p:nvPr>
            <p:ph type="ftr" sz="quarter" idx="11"/>
          </p:nvPr>
        </p:nvSpPr>
        <p:spPr/>
        <p:txBody>
          <a:bodyPr/>
          <a:lstStyle>
            <a:extLst/>
          </a:lstStyle>
          <a:p>
            <a:pPr>
              <a:defRPr/>
            </a:pPr>
            <a:endParaRPr lang="ar-IQ"/>
          </a:p>
        </p:txBody>
      </p:sp>
      <p:sp>
        <p:nvSpPr>
          <p:cNvPr id="6" name="Slide Number Placeholder 5"/>
          <p:cNvSpPr>
            <a:spLocks noGrp="1"/>
          </p:cNvSpPr>
          <p:nvPr>
            <p:ph type="sldNum" sz="quarter" idx="12"/>
          </p:nvPr>
        </p:nvSpPr>
        <p:spPr/>
        <p:txBody>
          <a:bodyPr/>
          <a:lstStyle>
            <a:extLst/>
          </a:lstStyle>
          <a:p>
            <a:pPr>
              <a:defRPr/>
            </a:pPr>
            <a:fld id="{C89EE9D8-1828-46DC-B769-F0FCB7BE72D3}"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ar-IQ"/>
          </a:p>
        </p:txBody>
      </p:sp>
      <p:sp>
        <p:nvSpPr>
          <p:cNvPr id="5" name="Footer Placeholder 4"/>
          <p:cNvSpPr>
            <a:spLocks noGrp="1"/>
          </p:cNvSpPr>
          <p:nvPr>
            <p:ph type="ftr" sz="quarter" idx="11"/>
          </p:nvPr>
        </p:nvSpPr>
        <p:spPr/>
        <p:txBody>
          <a:bodyPr/>
          <a:lstStyle>
            <a:extLst/>
          </a:lstStyle>
          <a:p>
            <a:pPr>
              <a:defRPr/>
            </a:pPr>
            <a:endParaRPr lang="ar-IQ"/>
          </a:p>
        </p:txBody>
      </p:sp>
      <p:sp>
        <p:nvSpPr>
          <p:cNvPr id="6" name="Slide Number Placeholder 5"/>
          <p:cNvSpPr>
            <a:spLocks noGrp="1"/>
          </p:cNvSpPr>
          <p:nvPr>
            <p:ph type="sldNum" sz="quarter" idx="12"/>
          </p:nvPr>
        </p:nvSpPr>
        <p:spPr/>
        <p:txBody>
          <a:bodyPr/>
          <a:lstStyle>
            <a:extLst/>
          </a:lstStyle>
          <a:p>
            <a:pPr>
              <a:defRPr/>
            </a:pPr>
            <a:fld id="{3EFC4B9D-A522-44F2-82C3-F55E85C57937}"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ar-IQ"/>
          </a:p>
        </p:txBody>
      </p:sp>
      <p:sp>
        <p:nvSpPr>
          <p:cNvPr id="5" name="Footer Placeholder 4"/>
          <p:cNvSpPr>
            <a:spLocks noGrp="1"/>
          </p:cNvSpPr>
          <p:nvPr>
            <p:ph type="ftr" sz="quarter" idx="11"/>
          </p:nvPr>
        </p:nvSpPr>
        <p:spPr/>
        <p:txBody>
          <a:bodyPr/>
          <a:lstStyle>
            <a:extLst/>
          </a:lstStyle>
          <a:p>
            <a:pPr>
              <a:defRPr/>
            </a:pPr>
            <a:endParaRPr lang="ar-IQ"/>
          </a:p>
        </p:txBody>
      </p:sp>
      <p:sp>
        <p:nvSpPr>
          <p:cNvPr id="6" name="Slide Number Placeholder 5"/>
          <p:cNvSpPr>
            <a:spLocks noGrp="1"/>
          </p:cNvSpPr>
          <p:nvPr>
            <p:ph type="sldNum" sz="quarter" idx="12"/>
          </p:nvPr>
        </p:nvSpPr>
        <p:spPr/>
        <p:txBody>
          <a:bodyPr/>
          <a:lstStyle>
            <a:extLst/>
          </a:lstStyle>
          <a:p>
            <a:pPr>
              <a:defRPr/>
            </a:pPr>
            <a:fld id="{578D6105-0567-4541-8216-44F1AFCAE6D7}" type="slidenum">
              <a:rPr lang="ar-SA"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ar-IQ"/>
          </a:p>
        </p:txBody>
      </p:sp>
      <p:sp>
        <p:nvSpPr>
          <p:cNvPr id="5" name="Footer Placeholder 4"/>
          <p:cNvSpPr>
            <a:spLocks noGrp="1"/>
          </p:cNvSpPr>
          <p:nvPr>
            <p:ph type="ftr" sz="quarter" idx="11"/>
          </p:nvPr>
        </p:nvSpPr>
        <p:spPr/>
        <p:txBody>
          <a:bodyPr/>
          <a:lstStyle>
            <a:extLst/>
          </a:lstStyle>
          <a:p>
            <a:pPr>
              <a:defRPr/>
            </a:pPr>
            <a:endParaRPr lang="ar-IQ"/>
          </a:p>
        </p:txBody>
      </p:sp>
      <p:sp>
        <p:nvSpPr>
          <p:cNvPr id="6" name="Slide Number Placeholder 5"/>
          <p:cNvSpPr>
            <a:spLocks noGrp="1"/>
          </p:cNvSpPr>
          <p:nvPr>
            <p:ph type="sldNum" sz="quarter" idx="12"/>
          </p:nvPr>
        </p:nvSpPr>
        <p:spPr/>
        <p:txBody>
          <a:bodyPr/>
          <a:lstStyle>
            <a:extLst/>
          </a:lstStyle>
          <a:p>
            <a:pPr>
              <a:defRPr/>
            </a:pPr>
            <a:fld id="{76D49771-3FB2-4183-8D10-818023ADAD40}" type="slidenum">
              <a:rPr lang="ar-SA"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ar-IQ"/>
          </a:p>
        </p:txBody>
      </p:sp>
      <p:sp>
        <p:nvSpPr>
          <p:cNvPr id="6" name="Footer Placeholder 5"/>
          <p:cNvSpPr>
            <a:spLocks noGrp="1"/>
          </p:cNvSpPr>
          <p:nvPr>
            <p:ph type="ftr" sz="quarter" idx="11"/>
          </p:nvPr>
        </p:nvSpPr>
        <p:spPr/>
        <p:txBody>
          <a:bodyPr/>
          <a:lstStyle>
            <a:extLst/>
          </a:lstStyle>
          <a:p>
            <a:pPr>
              <a:defRPr/>
            </a:pPr>
            <a:endParaRPr lang="ar-IQ"/>
          </a:p>
        </p:txBody>
      </p:sp>
      <p:sp>
        <p:nvSpPr>
          <p:cNvPr id="7" name="Slide Number Placeholder 6"/>
          <p:cNvSpPr>
            <a:spLocks noGrp="1"/>
          </p:cNvSpPr>
          <p:nvPr>
            <p:ph type="sldNum" sz="quarter" idx="12"/>
          </p:nvPr>
        </p:nvSpPr>
        <p:spPr/>
        <p:txBody>
          <a:bodyPr/>
          <a:lstStyle>
            <a:extLst/>
          </a:lstStyle>
          <a:p>
            <a:pPr>
              <a:defRPr/>
            </a:pPr>
            <a:fld id="{B90B2C4B-BF8C-4517-A3AA-E52EB79D37FA}" type="slidenum">
              <a:rPr lang="ar-SA"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ar-IQ"/>
          </a:p>
        </p:txBody>
      </p:sp>
      <p:sp>
        <p:nvSpPr>
          <p:cNvPr id="8" name="Footer Placeholder 7"/>
          <p:cNvSpPr>
            <a:spLocks noGrp="1"/>
          </p:cNvSpPr>
          <p:nvPr>
            <p:ph type="ftr" sz="quarter" idx="11"/>
          </p:nvPr>
        </p:nvSpPr>
        <p:spPr/>
        <p:txBody>
          <a:bodyPr/>
          <a:lstStyle>
            <a:extLst/>
          </a:lstStyle>
          <a:p>
            <a:pPr>
              <a:defRPr/>
            </a:pPr>
            <a:endParaRPr lang="ar-IQ"/>
          </a:p>
        </p:txBody>
      </p:sp>
      <p:sp>
        <p:nvSpPr>
          <p:cNvPr id="9" name="Slide Number Placeholder 8"/>
          <p:cNvSpPr>
            <a:spLocks noGrp="1"/>
          </p:cNvSpPr>
          <p:nvPr>
            <p:ph type="sldNum" sz="quarter" idx="12"/>
          </p:nvPr>
        </p:nvSpPr>
        <p:spPr/>
        <p:txBody>
          <a:bodyPr/>
          <a:lstStyle>
            <a:extLst/>
          </a:lstStyle>
          <a:p>
            <a:pPr>
              <a:defRPr/>
            </a:pPr>
            <a:fld id="{C9452D3F-9234-423F-BE57-DB006A1D6DAD}" type="slidenum">
              <a:rPr lang="ar-SA"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ar-IQ"/>
          </a:p>
        </p:txBody>
      </p:sp>
      <p:sp>
        <p:nvSpPr>
          <p:cNvPr id="4" name="Footer Placeholder 3"/>
          <p:cNvSpPr>
            <a:spLocks noGrp="1"/>
          </p:cNvSpPr>
          <p:nvPr>
            <p:ph type="ftr" sz="quarter" idx="11"/>
          </p:nvPr>
        </p:nvSpPr>
        <p:spPr/>
        <p:txBody>
          <a:bodyPr/>
          <a:lstStyle>
            <a:extLst/>
          </a:lstStyle>
          <a:p>
            <a:pPr>
              <a:defRPr/>
            </a:pPr>
            <a:endParaRPr lang="ar-IQ"/>
          </a:p>
        </p:txBody>
      </p:sp>
      <p:sp>
        <p:nvSpPr>
          <p:cNvPr id="5" name="Slide Number Placeholder 4"/>
          <p:cNvSpPr>
            <a:spLocks noGrp="1"/>
          </p:cNvSpPr>
          <p:nvPr>
            <p:ph type="sldNum" sz="quarter" idx="12"/>
          </p:nvPr>
        </p:nvSpPr>
        <p:spPr/>
        <p:txBody>
          <a:bodyPr/>
          <a:lstStyle>
            <a:extLst/>
          </a:lstStyle>
          <a:p>
            <a:pPr>
              <a:defRPr/>
            </a:pPr>
            <a:fld id="{28EEC326-7A96-4F6E-8EA8-7CFE8059D366}" type="slidenum">
              <a:rPr lang="ar-SA"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ar-IQ"/>
          </a:p>
        </p:txBody>
      </p:sp>
      <p:sp>
        <p:nvSpPr>
          <p:cNvPr id="3" name="Footer Placeholder 2"/>
          <p:cNvSpPr>
            <a:spLocks noGrp="1"/>
          </p:cNvSpPr>
          <p:nvPr>
            <p:ph type="ftr" sz="quarter" idx="11"/>
          </p:nvPr>
        </p:nvSpPr>
        <p:spPr/>
        <p:txBody>
          <a:bodyPr/>
          <a:lstStyle>
            <a:extLst/>
          </a:lstStyle>
          <a:p>
            <a:pPr>
              <a:defRPr/>
            </a:pPr>
            <a:endParaRPr lang="ar-IQ"/>
          </a:p>
        </p:txBody>
      </p:sp>
      <p:sp>
        <p:nvSpPr>
          <p:cNvPr id="4" name="Slide Number Placeholder 3"/>
          <p:cNvSpPr>
            <a:spLocks noGrp="1"/>
          </p:cNvSpPr>
          <p:nvPr>
            <p:ph type="sldNum" sz="quarter" idx="12"/>
          </p:nvPr>
        </p:nvSpPr>
        <p:spPr/>
        <p:txBody>
          <a:bodyPr/>
          <a:lstStyle>
            <a:extLst/>
          </a:lstStyle>
          <a:p>
            <a:pPr>
              <a:defRPr/>
            </a:pPr>
            <a:fld id="{27A69E59-0DC2-4CCB-BDA6-7BF4FA265E9D}"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ar-IQ"/>
          </a:p>
        </p:txBody>
      </p:sp>
      <p:sp>
        <p:nvSpPr>
          <p:cNvPr id="6" name="Footer Placeholder 5"/>
          <p:cNvSpPr>
            <a:spLocks noGrp="1"/>
          </p:cNvSpPr>
          <p:nvPr>
            <p:ph type="ftr" sz="quarter" idx="11"/>
          </p:nvPr>
        </p:nvSpPr>
        <p:spPr/>
        <p:txBody>
          <a:bodyPr/>
          <a:lstStyle>
            <a:extLst/>
          </a:lstStyle>
          <a:p>
            <a:pPr>
              <a:defRPr/>
            </a:pPr>
            <a:endParaRPr lang="ar-IQ"/>
          </a:p>
        </p:txBody>
      </p:sp>
      <p:sp>
        <p:nvSpPr>
          <p:cNvPr id="7" name="Slide Number Placeholder 6"/>
          <p:cNvSpPr>
            <a:spLocks noGrp="1"/>
          </p:cNvSpPr>
          <p:nvPr>
            <p:ph type="sldNum" sz="quarter" idx="12"/>
          </p:nvPr>
        </p:nvSpPr>
        <p:spPr/>
        <p:txBody>
          <a:bodyPr/>
          <a:lstStyle>
            <a:extLst/>
          </a:lstStyle>
          <a:p>
            <a:pPr>
              <a:defRPr/>
            </a:pPr>
            <a:fld id="{AA24F0C2-3367-446F-97A7-416D8E6EAE1F}" type="slidenum">
              <a:rPr lang="ar-SA"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FA8A178-97C3-450B-8922-F45BD60C0348}" type="slidenum">
              <a:rPr lang="ar-SA"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9927A33-1970-4322-A946-BB6C82D70ECD}" type="slidenum">
              <a:rPr lang="ar-SA"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1981200" y="1143000"/>
            <a:ext cx="5410200" cy="3581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70C0"/>
                </a:solidFill>
                <a:latin typeface="Impact"/>
              </a:rPr>
              <a:t>Operative</a:t>
            </a:r>
          </a:p>
          <a:p>
            <a:pPr algn="ctr"/>
            <a:r>
              <a:rPr lang="en-US" sz="3600" kern="10">
                <a:ln w="9525">
                  <a:solidFill>
                    <a:srgbClr val="000000"/>
                  </a:solidFill>
                  <a:round/>
                  <a:headEnd/>
                  <a:tailEnd/>
                </a:ln>
                <a:solidFill>
                  <a:srgbClr val="0070C0"/>
                </a:solidFill>
                <a:latin typeface="Impact"/>
              </a:rPr>
              <a:t>dentistry </a:t>
            </a:r>
            <a:endParaRPr lang="ar-IQ" sz="3600" kern="10">
              <a:ln w="9525">
                <a:solidFill>
                  <a:srgbClr val="000000"/>
                </a:solidFill>
                <a:round/>
                <a:headEnd/>
                <a:tailEnd/>
              </a:ln>
              <a:solidFill>
                <a:srgbClr val="0070C0"/>
              </a:solidFill>
              <a:latin typeface="Impac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1600200"/>
            <a:ext cx="5334000" cy="5029200"/>
          </a:xfrm>
        </p:spPr>
        <p:txBody>
          <a:bodyPr/>
          <a:lstStyle/>
          <a:p>
            <a:pPr algn="l" rtl="0" eaLnBrk="1" hangingPunct="1">
              <a:buFont typeface="Arial" pitchFamily="34" charset="0"/>
              <a:buNone/>
            </a:pPr>
            <a:r>
              <a:rPr lang="en-US" dirty="0" smtClean="0">
                <a:solidFill>
                  <a:srgbClr val="C00000"/>
                </a:solidFill>
              </a:rPr>
              <a:t>3. Infected dentin </a:t>
            </a:r>
            <a:r>
              <a:rPr lang="en-US" dirty="0" smtClean="0"/>
              <a:t>(</a:t>
            </a:r>
            <a:r>
              <a:rPr lang="en-US" dirty="0" err="1" smtClean="0"/>
              <a:t>demineralized</a:t>
            </a:r>
            <a:r>
              <a:rPr lang="en-US" dirty="0" smtClean="0"/>
              <a:t> and infected with bacteria). Widening and distortion of the dentinal tubules, which are filled with bacteria. Little mineral is present, and the collagen in this zone is irreversibly denatured. It should be removed.</a:t>
            </a:r>
            <a:endParaRPr lang="ar-IQ" dirty="0" smtClean="0"/>
          </a:p>
        </p:txBody>
      </p:sp>
      <p:sp>
        <p:nvSpPr>
          <p:cNvPr id="21506" name="Title 1"/>
          <p:cNvSpPr>
            <a:spLocks noGrp="1"/>
          </p:cNvSpPr>
          <p:nvPr>
            <p:ph type="title"/>
          </p:nvPr>
        </p:nvSpPr>
        <p:spPr/>
        <p:txBody>
          <a:bodyPr/>
          <a:lstStyle/>
          <a:p>
            <a:pPr eaLnBrk="1" hangingPunct="1"/>
            <a:endParaRPr lang="ar-IQ" smtClean="0"/>
          </a:p>
        </p:txBody>
      </p:sp>
      <p:pic>
        <p:nvPicPr>
          <p:cNvPr id="21508" name="Picture 2" descr="C:\Users\lenovo\Documents\Bluetooth Folder\20130226_104839.jpg"/>
          <p:cNvPicPr>
            <a:picLocks noChangeAspect="1" noChangeArrowheads="1"/>
          </p:cNvPicPr>
          <p:nvPr/>
        </p:nvPicPr>
        <p:blipFill>
          <a:blip r:embed="rId2"/>
          <a:srcRect/>
          <a:stretch>
            <a:fillRect/>
          </a:stretch>
        </p:blipFill>
        <p:spPr bwMode="auto">
          <a:xfrm>
            <a:off x="5867400" y="1676400"/>
            <a:ext cx="3276600" cy="4343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endParaRPr lang="en-US" dirty="0" smtClean="0"/>
          </a:p>
          <a:p>
            <a:pPr algn="l" rtl="0"/>
            <a:r>
              <a:rPr lang="en-US" dirty="0" smtClean="0"/>
              <a:t>Caries diagnosis has traditionally been limited to the detection and restoration of </a:t>
            </a:r>
            <a:r>
              <a:rPr lang="en-US" dirty="0" err="1" smtClean="0"/>
              <a:t>cavitated</a:t>
            </a:r>
            <a:r>
              <a:rPr lang="en-US" dirty="0" smtClean="0"/>
              <a:t> lesions. </a:t>
            </a:r>
          </a:p>
          <a:p>
            <a:pPr algn="l" rtl="0"/>
            <a:r>
              <a:rPr lang="en-US" dirty="0" smtClean="0">
                <a:solidFill>
                  <a:srgbClr val="FF0000"/>
                </a:solidFill>
              </a:rPr>
              <a:t>This “drill and fill</a:t>
            </a:r>
            <a:r>
              <a:rPr lang="en-US" dirty="0" smtClean="0"/>
              <a:t>” approach is simply symptomatic treatment and fails to deal with the underlying etiological factors.</a:t>
            </a:r>
          </a:p>
          <a:p>
            <a:pPr algn="l" rtl="0"/>
            <a:r>
              <a:rPr lang="en-US" dirty="0" smtClean="0">
                <a:solidFill>
                  <a:srgbClr val="00B050"/>
                </a:solidFill>
              </a:rPr>
              <a:t>Determining the lesion is active or arrested before a logical management plan can be proposed. </a:t>
            </a:r>
          </a:p>
          <a:p>
            <a:pPr algn="l" rtl="0"/>
            <a:endParaRPr lang="ar-IQ" dirty="0"/>
          </a:p>
        </p:txBody>
      </p:sp>
      <p:sp>
        <p:nvSpPr>
          <p:cNvPr id="3" name="Title 2"/>
          <p:cNvSpPr>
            <a:spLocks noGrp="1"/>
          </p:cNvSpPr>
          <p:nvPr>
            <p:ph type="title"/>
          </p:nvPr>
        </p:nvSpPr>
        <p:spPr/>
        <p:txBody>
          <a:bodyPr/>
          <a:lstStyle/>
          <a:p>
            <a:pPr algn="r" rtl="0"/>
            <a:r>
              <a:rPr lang="en-US" dirty="0" smtClean="0"/>
              <a:t>Caries diagnosis &amp; treatment </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28600" y="1481328"/>
            <a:ext cx="5867400" cy="4525963"/>
          </a:xfrm>
        </p:spPr>
        <p:txBody>
          <a:bodyPr>
            <a:normAutofit fontScale="92500" lnSpcReduction="20000"/>
          </a:bodyPr>
          <a:lstStyle/>
          <a:p>
            <a:pPr algn="l" rtl="0"/>
            <a:r>
              <a:rPr lang="en-US" dirty="0" smtClean="0"/>
              <a:t> Diagnostic methods are:</a:t>
            </a:r>
          </a:p>
          <a:p>
            <a:pPr algn="l" rtl="0"/>
            <a:r>
              <a:rPr lang="en-US" dirty="0" smtClean="0">
                <a:solidFill>
                  <a:srgbClr val="C00000"/>
                </a:solidFill>
              </a:rPr>
              <a:t>Inspection, radiographic, fiber-optic </a:t>
            </a:r>
            <a:r>
              <a:rPr lang="en-US" dirty="0" err="1" smtClean="0">
                <a:solidFill>
                  <a:srgbClr val="C00000"/>
                </a:solidFill>
              </a:rPr>
              <a:t>transillumination</a:t>
            </a:r>
            <a:r>
              <a:rPr lang="en-US" dirty="0" smtClean="0">
                <a:solidFill>
                  <a:srgbClr val="C00000"/>
                </a:solidFill>
              </a:rPr>
              <a:t>, and dye uptake</a:t>
            </a:r>
            <a:r>
              <a:rPr lang="en-US" dirty="0" smtClean="0"/>
              <a:t>.</a:t>
            </a:r>
          </a:p>
          <a:p>
            <a:pPr algn="l" rtl="0"/>
            <a:r>
              <a:rPr lang="en-US" dirty="0" smtClean="0"/>
              <a:t>A single test for caries diagnosis usually cannot be used alone </a:t>
            </a:r>
          </a:p>
          <a:p>
            <a:pPr algn="l" rtl="0"/>
            <a:r>
              <a:rPr lang="en-US" dirty="0" smtClean="0"/>
              <a:t>Therefore, multiple diagnostic criteria should be adjusted according to the patient’s overall risks (age, gender, fluoride exposure history, general health, and ability to maintain good oral hygiene).</a:t>
            </a:r>
          </a:p>
        </p:txBody>
      </p:sp>
      <p:sp>
        <p:nvSpPr>
          <p:cNvPr id="26626" name="Rectangle 2"/>
          <p:cNvSpPr>
            <a:spLocks noGrp="1" noChangeArrowheads="1"/>
          </p:cNvSpPr>
          <p:nvPr>
            <p:ph type="title"/>
          </p:nvPr>
        </p:nvSpPr>
        <p:spPr/>
        <p:txBody>
          <a:bodyPr/>
          <a:lstStyle/>
          <a:p>
            <a:pPr eaLnBrk="1" hangingPunct="1"/>
            <a:r>
              <a:rPr lang="en-US" dirty="0" smtClean="0"/>
              <a:t>Diagnostic tests</a:t>
            </a:r>
          </a:p>
        </p:txBody>
      </p:sp>
      <p:pic>
        <p:nvPicPr>
          <p:cNvPr id="4" name="Picture 2" descr="نتيجة بحث الصور عن ‪diagnodent pen 2190‬‏"/>
          <p:cNvPicPr>
            <a:picLocks noChangeAspect="1" noChangeArrowheads="1"/>
          </p:cNvPicPr>
          <p:nvPr/>
        </p:nvPicPr>
        <p:blipFill>
          <a:blip r:embed="rId2"/>
          <a:srcRect/>
          <a:stretch>
            <a:fillRect/>
          </a:stretch>
        </p:blipFill>
        <p:spPr bwMode="auto">
          <a:xfrm>
            <a:off x="6019800" y="1524000"/>
            <a:ext cx="2819400" cy="3352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1600200"/>
            <a:ext cx="4267200" cy="4525963"/>
          </a:xfrm>
        </p:spPr>
        <p:txBody>
          <a:bodyPr>
            <a:normAutofit/>
          </a:bodyPr>
          <a:lstStyle/>
          <a:p>
            <a:pPr algn="l" rtl="0" eaLnBrk="1" hangingPunct="1"/>
            <a:endParaRPr lang="en-US" dirty="0" smtClean="0"/>
          </a:p>
          <a:p>
            <a:pPr algn="l" rtl="0" eaLnBrk="1" hangingPunct="1"/>
            <a:r>
              <a:rPr lang="en-US" dirty="0" smtClean="0"/>
              <a:t>Pain onset, location and duration</a:t>
            </a:r>
          </a:p>
          <a:p>
            <a:pPr algn="l" rtl="0" eaLnBrk="1" hangingPunct="1"/>
            <a:r>
              <a:rPr lang="en-US" dirty="0" smtClean="0"/>
              <a:t>Stimuli /spontaneity </a:t>
            </a:r>
          </a:p>
          <a:p>
            <a:pPr algn="l" rtl="0" eaLnBrk="1" hangingPunct="1"/>
            <a:r>
              <a:rPr lang="en-US" dirty="0" smtClean="0"/>
              <a:t>Intensity</a:t>
            </a:r>
          </a:p>
          <a:p>
            <a:pPr algn="l" rtl="0" eaLnBrk="1" hangingPunct="1"/>
            <a:r>
              <a:rPr lang="en-US" dirty="0" smtClean="0"/>
              <a:t>Factors relieve</a:t>
            </a:r>
          </a:p>
          <a:p>
            <a:pPr eaLnBrk="1" hangingPunct="1">
              <a:buFont typeface="Wingdings" pitchFamily="2" charset="2"/>
              <a:buNone/>
            </a:pPr>
            <a:endParaRPr lang="ar-IQ" dirty="0" smtClean="0"/>
          </a:p>
        </p:txBody>
      </p:sp>
      <p:sp>
        <p:nvSpPr>
          <p:cNvPr id="24578" name="Title 1"/>
          <p:cNvSpPr>
            <a:spLocks noGrp="1"/>
          </p:cNvSpPr>
          <p:nvPr>
            <p:ph type="title"/>
          </p:nvPr>
        </p:nvSpPr>
        <p:spPr/>
        <p:txBody>
          <a:bodyPr/>
          <a:lstStyle/>
          <a:p>
            <a:pPr eaLnBrk="1" hangingPunct="1"/>
            <a:r>
              <a:rPr lang="en-US" b="1" i="1" smtClean="0"/>
              <a:t>Caries diagnosis</a:t>
            </a:r>
            <a:endParaRPr lang="ar-IQ" smtClean="0"/>
          </a:p>
        </p:txBody>
      </p:sp>
      <p:pic>
        <p:nvPicPr>
          <p:cNvPr id="24580" name="Picture 8"/>
          <p:cNvPicPr>
            <a:picLocks noChangeAspect="1" noChangeArrowheads="1"/>
          </p:cNvPicPr>
          <p:nvPr/>
        </p:nvPicPr>
        <p:blipFill>
          <a:blip r:embed="rId2"/>
          <a:srcRect l="45045" t="19545" r="28149" b="31516"/>
          <a:stretch>
            <a:fillRect/>
          </a:stretch>
        </p:blipFill>
        <p:spPr bwMode="auto">
          <a:xfrm>
            <a:off x="4800600" y="1676400"/>
            <a:ext cx="4343400" cy="4419600"/>
          </a:xfrm>
          <a:prstGeom prst="rect">
            <a:avLst/>
          </a:prstGeom>
          <a:noFill/>
          <a:ln w="9525">
            <a:solidFill>
              <a:srgbClr val="FFFF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1">
            <a:normAutofit fontScale="90000"/>
          </a:bodyPr>
          <a:lstStyle/>
          <a:p>
            <a:pPr eaLnBrk="1" fontAlgn="auto" hangingPunct="1">
              <a:spcAft>
                <a:spcPts val="0"/>
              </a:spcAft>
              <a:defRPr/>
            </a:pPr>
            <a:r>
              <a:rPr lang="en-US" sz="4000" b="1" i="1" dirty="0" smtClean="0"/>
              <a:t>Clinical characteristic of dentinal caries</a:t>
            </a:r>
          </a:p>
        </p:txBody>
      </p:sp>
      <p:sp>
        <p:nvSpPr>
          <p:cNvPr id="18435" name="Text Box 7"/>
          <p:cNvSpPr txBox="1">
            <a:spLocks noChangeArrowheads="1"/>
          </p:cNvSpPr>
          <p:nvPr/>
        </p:nvSpPr>
        <p:spPr bwMode="auto">
          <a:xfrm>
            <a:off x="457200" y="1676400"/>
            <a:ext cx="7848600" cy="830263"/>
          </a:xfrm>
          <a:prstGeom prst="rect">
            <a:avLst/>
          </a:prstGeom>
          <a:noFill/>
          <a:ln w="9525">
            <a:noFill/>
            <a:miter lim="800000"/>
            <a:headEnd/>
            <a:tailEnd/>
          </a:ln>
        </p:spPr>
        <p:txBody>
          <a:bodyPr>
            <a:spAutoFit/>
          </a:bodyPr>
          <a:lstStyle/>
          <a:p>
            <a:r>
              <a:rPr lang="en-US" sz="2400" b="1"/>
              <a:t>- A </a:t>
            </a:r>
            <a:r>
              <a:rPr lang="en-US" sz="2400" b="1">
                <a:solidFill>
                  <a:srgbClr val="FF5050"/>
                </a:solidFill>
              </a:rPr>
              <a:t>short</a:t>
            </a:r>
            <a:r>
              <a:rPr lang="en-US" sz="2400" b="1"/>
              <a:t> </a:t>
            </a:r>
            <a:r>
              <a:rPr lang="en-US" sz="2400" b="1">
                <a:solidFill>
                  <a:srgbClr val="0070C0"/>
                </a:solidFill>
              </a:rPr>
              <a:t>(10 sec. or less), </a:t>
            </a:r>
            <a:r>
              <a:rPr lang="en-US" sz="2400" b="1"/>
              <a:t>painful response to cold suggests reversible pulpits or pulpal hyperemia</a:t>
            </a:r>
            <a:r>
              <a:rPr lang="en-US" sz="2000" b="1"/>
              <a:t>. </a:t>
            </a:r>
          </a:p>
        </p:txBody>
      </p:sp>
      <p:sp>
        <p:nvSpPr>
          <p:cNvPr id="18436" name="Text Box 8"/>
          <p:cNvSpPr txBox="1">
            <a:spLocks noChangeArrowheads="1"/>
          </p:cNvSpPr>
          <p:nvPr/>
        </p:nvSpPr>
        <p:spPr bwMode="auto">
          <a:xfrm>
            <a:off x="381000" y="3505200"/>
            <a:ext cx="7354888" cy="1570038"/>
          </a:xfrm>
          <a:prstGeom prst="rect">
            <a:avLst/>
          </a:prstGeom>
          <a:noFill/>
          <a:ln w="9525">
            <a:noFill/>
            <a:miter lim="800000"/>
            <a:headEnd/>
            <a:tailEnd/>
          </a:ln>
        </p:spPr>
        <p:txBody>
          <a:bodyPr>
            <a:spAutoFit/>
          </a:bodyPr>
          <a:lstStyle/>
          <a:p>
            <a:r>
              <a:rPr lang="en-US" sz="2400" b="1"/>
              <a:t>- More severely, </a:t>
            </a:r>
            <a:r>
              <a:rPr lang="en-US" sz="2400" b="1">
                <a:solidFill>
                  <a:srgbClr val="FF5050"/>
                </a:solidFill>
              </a:rPr>
              <a:t>continuous pain</a:t>
            </a:r>
            <a:r>
              <a:rPr lang="en-US" sz="2400" b="1"/>
              <a:t> </a:t>
            </a:r>
            <a:r>
              <a:rPr lang="en-US" sz="2400" b="1">
                <a:solidFill>
                  <a:srgbClr val="0070C0"/>
                </a:solidFill>
              </a:rPr>
              <a:t>(more than 10 sec) </a:t>
            </a:r>
            <a:r>
              <a:rPr lang="en-US" sz="2400" b="1"/>
              <a:t>suggest irreversible pulpitis( partial or total pulp necrosis). </a:t>
            </a:r>
          </a:p>
          <a:p>
            <a:r>
              <a:rPr lang="en-US" sz="2400" b="1"/>
              <a:t>which need pulp extirpation and root canal filling.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457200" y="304800"/>
            <a:ext cx="8229600" cy="609600"/>
          </a:xfrm>
        </p:spPr>
        <p:txBody>
          <a:bodyPr>
            <a:normAutofit fontScale="90000"/>
          </a:bodyPr>
          <a:lstStyle/>
          <a:p>
            <a:pPr algn="ctr" eaLnBrk="1" hangingPunct="1"/>
            <a:r>
              <a:rPr lang="en-US" dirty="0" smtClean="0"/>
              <a:t>Diagnosis</a:t>
            </a:r>
            <a:br>
              <a:rPr lang="en-US" dirty="0" smtClean="0"/>
            </a:br>
            <a:endParaRPr lang="ar-IQ" dirty="0" smtClean="0"/>
          </a:p>
        </p:txBody>
      </p:sp>
      <p:sp>
        <p:nvSpPr>
          <p:cNvPr id="4" name="Text Box 4"/>
          <p:cNvSpPr txBox="1">
            <a:spLocks noChangeArrowheads="1"/>
          </p:cNvSpPr>
          <p:nvPr/>
        </p:nvSpPr>
        <p:spPr bwMode="auto">
          <a:xfrm rot="10800000" flipV="1">
            <a:off x="558034" y="1709568"/>
            <a:ext cx="7519166" cy="3046988"/>
          </a:xfrm>
          <a:prstGeom prst="rect">
            <a:avLst/>
          </a:prstGeom>
          <a:noFill/>
          <a:ln w="9525">
            <a:noFill/>
            <a:miter lim="800000"/>
            <a:headEnd/>
            <a:tailEnd/>
          </a:ln>
        </p:spPr>
        <p:txBody>
          <a:bodyPr wrap="square">
            <a:spAutoFit/>
          </a:bodyPr>
          <a:lstStyle/>
          <a:p>
            <a:r>
              <a:rPr lang="en-US" sz="2400" b="1" dirty="0" smtClean="0">
                <a:solidFill>
                  <a:schemeClr val="accent1">
                    <a:lumMod val="75000"/>
                  </a:schemeClr>
                </a:solidFill>
              </a:rPr>
              <a:t>Early detection of incipient caries and limitation of caries prior to significant </a:t>
            </a:r>
            <a:r>
              <a:rPr lang="en-US" sz="2400" b="1" dirty="0">
                <a:solidFill>
                  <a:schemeClr val="accent1">
                    <a:lumMod val="75000"/>
                  </a:schemeClr>
                </a:solidFill>
              </a:rPr>
              <a:t>t</a:t>
            </a:r>
            <a:r>
              <a:rPr lang="en-US" sz="2400" b="1" dirty="0" smtClean="0">
                <a:solidFill>
                  <a:schemeClr val="accent1">
                    <a:lumMod val="75000"/>
                  </a:schemeClr>
                </a:solidFill>
              </a:rPr>
              <a:t>ooth destruction are primary goals of an effective diagnosis and treatment program.</a:t>
            </a:r>
          </a:p>
          <a:p>
            <a:r>
              <a:rPr lang="en-US" sz="2400" dirty="0" smtClean="0">
                <a:solidFill>
                  <a:schemeClr val="accent2">
                    <a:lumMod val="60000"/>
                    <a:lumOff val="40000"/>
                  </a:schemeClr>
                </a:solidFill>
              </a:rPr>
              <a:t>Detection of caries clinically by cleaning the teeth otherwise, reliable detection may be obstructed by the presence of plaque and saliva. </a:t>
            </a:r>
          </a:p>
          <a:p>
            <a:endParaRPr lang="en-US"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533400" y="533400"/>
            <a:ext cx="8226425" cy="2819400"/>
          </a:xfrm>
        </p:spPr>
        <p:txBody>
          <a:bodyPr>
            <a:normAutofit lnSpcReduction="10000"/>
          </a:bodyPr>
          <a:lstStyle/>
          <a:p>
            <a:pPr algn="l" rtl="0" eaLnBrk="1" hangingPunct="1"/>
            <a:r>
              <a:rPr lang="en-US" sz="2800" smtClean="0">
                <a:solidFill>
                  <a:srgbClr val="0070C0"/>
                </a:solidFill>
              </a:rPr>
              <a:t>Chemical dye </a:t>
            </a:r>
            <a:r>
              <a:rPr lang="en-US" sz="2800" smtClean="0"/>
              <a:t>also used (such as acidic red dye) that selectively stain the outer layer infective dentin (demineralized and infected with bacteria) that should be removed, while the inner affected dentine (demineralized but not infected) will not stain</a:t>
            </a:r>
            <a:r>
              <a:rPr lang="en-US" smtClean="0"/>
              <a:t> </a:t>
            </a:r>
          </a:p>
          <a:p>
            <a:pPr eaLnBrk="1" hangingPunct="1"/>
            <a:endParaRPr lang="en-US" smtClean="0"/>
          </a:p>
        </p:txBody>
      </p:sp>
      <p:pic>
        <p:nvPicPr>
          <p:cNvPr id="28675" name="Picture 4"/>
          <p:cNvPicPr>
            <a:picLocks noChangeAspect="1" noChangeArrowheads="1"/>
          </p:cNvPicPr>
          <p:nvPr/>
        </p:nvPicPr>
        <p:blipFill>
          <a:blip r:embed="rId2"/>
          <a:srcRect l="62608" t="47221" r="10262" b="16667"/>
          <a:stretch>
            <a:fillRect/>
          </a:stretch>
        </p:blipFill>
        <p:spPr bwMode="auto">
          <a:xfrm>
            <a:off x="6934200" y="3771900"/>
            <a:ext cx="1943100" cy="1943100"/>
          </a:xfrm>
          <a:prstGeom prst="rect">
            <a:avLst/>
          </a:prstGeom>
          <a:noFill/>
          <a:ln w="9525">
            <a:solidFill>
              <a:srgbClr val="FFFF00"/>
            </a:solidFill>
            <a:miter lim="800000"/>
            <a:headEnd/>
            <a:tailEnd/>
          </a:ln>
        </p:spPr>
      </p:pic>
      <p:pic>
        <p:nvPicPr>
          <p:cNvPr id="28676" name="Picture 5"/>
          <p:cNvPicPr>
            <a:picLocks noChangeAspect="1" noChangeArrowheads="1"/>
          </p:cNvPicPr>
          <p:nvPr/>
        </p:nvPicPr>
        <p:blipFill>
          <a:blip r:embed="rId2"/>
          <a:srcRect l="32001" t="47221" r="41565" b="16667"/>
          <a:stretch>
            <a:fillRect/>
          </a:stretch>
        </p:blipFill>
        <p:spPr bwMode="auto">
          <a:xfrm>
            <a:off x="4851400" y="3733800"/>
            <a:ext cx="1930400" cy="1981200"/>
          </a:xfrm>
          <a:prstGeom prst="rect">
            <a:avLst/>
          </a:prstGeom>
          <a:noFill/>
          <a:ln w="9525">
            <a:solidFill>
              <a:srgbClr val="FFFF00"/>
            </a:solidFill>
            <a:miter lim="800000"/>
            <a:headEnd/>
            <a:tailEnd/>
          </a:ln>
        </p:spPr>
      </p:pic>
      <p:pic>
        <p:nvPicPr>
          <p:cNvPr id="28677" name="Picture 6"/>
          <p:cNvPicPr>
            <a:picLocks noChangeAspect="1" noChangeArrowheads="1"/>
          </p:cNvPicPr>
          <p:nvPr/>
        </p:nvPicPr>
        <p:blipFill>
          <a:blip r:embed="rId2"/>
          <a:srcRect l="62608" t="10185" r="10262" b="56482"/>
          <a:stretch>
            <a:fillRect/>
          </a:stretch>
        </p:blipFill>
        <p:spPr bwMode="auto">
          <a:xfrm>
            <a:off x="2628900" y="3733800"/>
            <a:ext cx="2095500" cy="1933575"/>
          </a:xfrm>
          <a:prstGeom prst="rect">
            <a:avLst/>
          </a:prstGeom>
          <a:noFill/>
          <a:ln w="9525">
            <a:solidFill>
              <a:srgbClr val="FFFF00"/>
            </a:solidFill>
            <a:miter lim="800000"/>
            <a:headEnd/>
            <a:tailEnd/>
          </a:ln>
        </p:spPr>
      </p:pic>
      <p:pic>
        <p:nvPicPr>
          <p:cNvPr id="28678" name="Picture 7"/>
          <p:cNvPicPr>
            <a:picLocks noChangeAspect="1" noChangeArrowheads="1"/>
          </p:cNvPicPr>
          <p:nvPr/>
        </p:nvPicPr>
        <p:blipFill>
          <a:blip r:embed="rId2"/>
          <a:srcRect l="32001" t="10185" r="41565" b="56482"/>
          <a:stretch>
            <a:fillRect/>
          </a:stretch>
        </p:blipFill>
        <p:spPr bwMode="auto">
          <a:xfrm>
            <a:off x="381000" y="3733800"/>
            <a:ext cx="2057400" cy="1947863"/>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pPr eaLnBrk="1" hangingPunct="1"/>
            <a:endParaRPr lang="ar-IQ" smtClean="0"/>
          </a:p>
        </p:txBody>
      </p:sp>
      <p:pic>
        <p:nvPicPr>
          <p:cNvPr id="4" name="Picture 4"/>
          <p:cNvPicPr>
            <a:picLocks noChangeAspect="1" noChangeArrowheads="1"/>
          </p:cNvPicPr>
          <p:nvPr/>
        </p:nvPicPr>
        <p:blipFill>
          <a:blip r:embed="rId2"/>
          <a:stretch>
            <a:fillRect/>
          </a:stretch>
        </p:blipFill>
        <p:spPr>
          <a:xfrm>
            <a:off x="228600" y="1600200"/>
            <a:ext cx="8001000" cy="4343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914400"/>
            <a:ext cx="8226425" cy="3125788"/>
          </a:xfrm>
        </p:spPr>
        <p:txBody>
          <a:bodyPr rtlCol="1">
            <a:normAutofit fontScale="85000" lnSpcReduction="20000"/>
          </a:bodyPr>
          <a:lstStyle/>
          <a:p>
            <a:pPr algn="l" rtl="0"/>
            <a:r>
              <a:rPr lang="en-US" dirty="0" smtClean="0"/>
              <a:t>Detection of fissure caries lesions should rely on sharp eyes not sharp explorers. </a:t>
            </a:r>
          </a:p>
          <a:p>
            <a:pPr algn="l" rtl="0"/>
            <a:r>
              <a:rPr lang="en-US" dirty="0" smtClean="0"/>
              <a:t>Thus, other factors: </a:t>
            </a:r>
          </a:p>
          <a:p>
            <a:pPr algn="l" rtl="0" eaLnBrk="1" fontAlgn="auto" hangingPunct="1">
              <a:spcAft>
                <a:spcPts val="0"/>
              </a:spcAft>
              <a:defRPr/>
            </a:pPr>
            <a:r>
              <a:rPr lang="en-US" dirty="0" smtClean="0"/>
              <a:t>Softening at the base of the pit or fissure </a:t>
            </a:r>
          </a:p>
          <a:p>
            <a:pPr algn="l" rtl="0" eaLnBrk="1" fontAlgn="auto" hangingPunct="1">
              <a:spcAft>
                <a:spcPts val="0"/>
              </a:spcAft>
              <a:defRPr/>
            </a:pPr>
            <a:r>
              <a:rPr lang="en-US" dirty="0" smtClean="0"/>
              <a:t>Opacity surrounding the pit or fissure </a:t>
            </a:r>
          </a:p>
          <a:p>
            <a:pPr algn="l" rtl="0" eaLnBrk="1" fontAlgn="auto" hangingPunct="1">
              <a:spcAft>
                <a:spcPts val="0"/>
              </a:spcAft>
              <a:defRPr/>
            </a:pPr>
            <a:r>
              <a:rPr lang="en-US" dirty="0" smtClean="0"/>
              <a:t>Softened enamel that may be flaked away by the explorer</a:t>
            </a:r>
          </a:p>
          <a:p>
            <a:pPr algn="l" rtl="0">
              <a:defRPr/>
            </a:pPr>
            <a:r>
              <a:rPr lang="en-US" dirty="0" smtClean="0"/>
              <a:t> Arrested lesions indicated by white or brown spot lesions with a shiny surface.</a:t>
            </a:r>
          </a:p>
        </p:txBody>
      </p:sp>
      <p:sp>
        <p:nvSpPr>
          <p:cNvPr id="31746" name="Rectangle 2"/>
          <p:cNvSpPr>
            <a:spLocks noGrp="1" noChangeArrowheads="1"/>
          </p:cNvSpPr>
          <p:nvPr>
            <p:ph type="title"/>
          </p:nvPr>
        </p:nvSpPr>
        <p:spPr>
          <a:xfrm>
            <a:off x="457200" y="0"/>
            <a:ext cx="8226425" cy="1143000"/>
          </a:xfrm>
        </p:spPr>
        <p:txBody>
          <a:bodyPr/>
          <a:lstStyle/>
          <a:p>
            <a:pPr eaLnBrk="1" hangingPunct="1"/>
            <a:r>
              <a:rPr lang="en-US" i="1" u="sng" smtClean="0"/>
              <a:t>Pits and fissures</a:t>
            </a:r>
          </a:p>
        </p:txBody>
      </p:sp>
      <p:pic>
        <p:nvPicPr>
          <p:cNvPr id="31748" name="Picture 4"/>
          <p:cNvPicPr>
            <a:picLocks noChangeAspect="1" noChangeArrowheads="1"/>
          </p:cNvPicPr>
          <p:nvPr/>
        </p:nvPicPr>
        <p:blipFill>
          <a:blip r:embed="rId2"/>
          <a:srcRect l="62419" t="42931" r="10071" b="20444"/>
          <a:stretch>
            <a:fillRect/>
          </a:stretch>
        </p:blipFill>
        <p:spPr bwMode="auto">
          <a:xfrm>
            <a:off x="5257800" y="3886200"/>
            <a:ext cx="2971800" cy="2971800"/>
          </a:xfrm>
          <a:prstGeom prst="rect">
            <a:avLst/>
          </a:prstGeom>
          <a:noFill/>
          <a:ln w="9525">
            <a:solidFill>
              <a:srgbClr val="FFFF00"/>
            </a:solidFill>
            <a:miter lim="800000"/>
            <a:headEnd/>
            <a:tailEnd/>
          </a:ln>
        </p:spPr>
      </p:pic>
      <p:pic>
        <p:nvPicPr>
          <p:cNvPr id="31749" name="Picture 6" descr="ws6"/>
          <p:cNvPicPr>
            <a:picLocks noChangeAspect="1" noChangeArrowheads="1"/>
          </p:cNvPicPr>
          <p:nvPr/>
        </p:nvPicPr>
        <p:blipFill>
          <a:blip r:embed="rId3"/>
          <a:srcRect/>
          <a:stretch>
            <a:fillRect/>
          </a:stretch>
        </p:blipFill>
        <p:spPr bwMode="auto">
          <a:xfrm>
            <a:off x="2286000" y="4191000"/>
            <a:ext cx="22098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5613" y="1447800"/>
            <a:ext cx="8226425" cy="3200400"/>
          </a:xfrm>
        </p:spPr>
        <p:txBody>
          <a:bodyPr/>
          <a:lstStyle/>
          <a:p>
            <a:pPr algn="l" rtl="0" eaLnBrk="1" hangingPunct="1">
              <a:lnSpc>
                <a:spcPct val="90000"/>
              </a:lnSpc>
            </a:pPr>
            <a:r>
              <a:rPr lang="en-US" smtClean="0"/>
              <a:t>Bitewing radiographs are the most effective method </a:t>
            </a:r>
          </a:p>
          <a:p>
            <a:pPr algn="l" rtl="0" eaLnBrk="1" hangingPunct="1">
              <a:lnSpc>
                <a:spcPct val="90000"/>
              </a:lnSpc>
            </a:pPr>
            <a:r>
              <a:rPr lang="en-US" smtClean="0"/>
              <a:t>Difficult to assessed visually or tactilely. </a:t>
            </a:r>
          </a:p>
          <a:p>
            <a:pPr algn="l" rtl="0" eaLnBrk="1" hangingPunct="1">
              <a:lnSpc>
                <a:spcPct val="90000"/>
              </a:lnSpc>
            </a:pPr>
            <a:r>
              <a:rPr lang="en-US" smtClean="0"/>
              <a:t>Incipient lesions have intact surfaces and care should be given to avoid damaging the surface with an explorer. </a:t>
            </a:r>
          </a:p>
          <a:p>
            <a:pPr eaLnBrk="1" hangingPunct="1">
              <a:lnSpc>
                <a:spcPct val="90000"/>
              </a:lnSpc>
            </a:pPr>
            <a:endParaRPr lang="en-US" smtClean="0"/>
          </a:p>
        </p:txBody>
      </p:sp>
      <p:sp>
        <p:nvSpPr>
          <p:cNvPr id="32770" name="Rectangle 2"/>
          <p:cNvSpPr>
            <a:spLocks noGrp="1" noChangeArrowheads="1"/>
          </p:cNvSpPr>
          <p:nvPr>
            <p:ph type="title"/>
          </p:nvPr>
        </p:nvSpPr>
        <p:spPr/>
        <p:txBody>
          <a:bodyPr/>
          <a:lstStyle/>
          <a:p>
            <a:pPr eaLnBrk="1" hangingPunct="1"/>
            <a:r>
              <a:rPr lang="en-US" i="1" u="sng" smtClean="0"/>
              <a:t>Smooth surfaces</a:t>
            </a:r>
            <a:r>
              <a:rPr lang="en-US" smtClean="0"/>
              <a:t> </a:t>
            </a:r>
          </a:p>
        </p:txBody>
      </p:sp>
      <p:pic>
        <p:nvPicPr>
          <p:cNvPr id="32772" name="Picture 4"/>
          <p:cNvPicPr>
            <a:picLocks noChangeAspect="1" noChangeArrowheads="1"/>
          </p:cNvPicPr>
          <p:nvPr/>
        </p:nvPicPr>
        <p:blipFill>
          <a:blip r:embed="rId2"/>
          <a:srcRect l="40259" t="32677" r="22289" b="50354"/>
          <a:stretch>
            <a:fillRect/>
          </a:stretch>
        </p:blipFill>
        <p:spPr bwMode="auto">
          <a:xfrm>
            <a:off x="1524000" y="3962400"/>
            <a:ext cx="5715000" cy="1944688"/>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209800"/>
            <a:ext cx="8226425" cy="1143000"/>
          </a:xfrm>
        </p:spPr>
        <p:txBody>
          <a:bodyPr rtlCol="1">
            <a:normAutofit fontScale="90000"/>
          </a:bodyPr>
          <a:lstStyle/>
          <a:p>
            <a:pPr algn="ctr" eaLnBrk="1" fontAlgn="auto" hangingPunct="1">
              <a:spcAft>
                <a:spcPts val="0"/>
              </a:spcAft>
              <a:defRPr/>
            </a:pPr>
            <a:r>
              <a:rPr lang="en-US" sz="4000" b="1" dirty="0" smtClean="0">
                <a:solidFill>
                  <a:srgbClr val="0070C0"/>
                </a:solidFill>
              </a:rPr>
              <a:t>Diagnosis, prevention and treatment of dental caries</a:t>
            </a:r>
          </a:p>
        </p:txBody>
      </p:sp>
      <p:sp>
        <p:nvSpPr>
          <p:cNvPr id="12291" name="Text Box 4"/>
          <p:cNvSpPr txBox="1">
            <a:spLocks noChangeArrowheads="1"/>
          </p:cNvSpPr>
          <p:nvPr/>
        </p:nvSpPr>
        <p:spPr bwMode="auto">
          <a:xfrm>
            <a:off x="822325" y="5446713"/>
            <a:ext cx="5441950" cy="369887"/>
          </a:xfrm>
          <a:prstGeom prst="rect">
            <a:avLst/>
          </a:prstGeom>
          <a:noFill/>
          <a:ln w="9525">
            <a:noFill/>
            <a:miter lim="800000"/>
            <a:headEnd/>
            <a:tailEnd/>
          </a:ln>
        </p:spPr>
        <p:txBody>
          <a:bodyPr wrap="none">
            <a:spAutoFit/>
          </a:bodyPr>
          <a:lstStyle/>
          <a:p>
            <a:r>
              <a:rPr lang="en-US" b="1"/>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181600" cy="4525963"/>
          </a:xfrm>
        </p:spPr>
        <p:txBody>
          <a:bodyPr>
            <a:normAutofit fontScale="70000" lnSpcReduction="20000"/>
          </a:bodyPr>
          <a:lstStyle/>
          <a:p>
            <a:pPr algn="l" rtl="0">
              <a:buNone/>
            </a:pPr>
            <a:r>
              <a:rPr lang="en-US" dirty="0" smtClean="0">
                <a:solidFill>
                  <a:srgbClr val="FF0000"/>
                </a:solidFill>
              </a:rPr>
              <a:t>Active smooth surface lesions that need treatment are:</a:t>
            </a:r>
          </a:p>
          <a:p>
            <a:pPr algn="l" rtl="0"/>
            <a:r>
              <a:rPr lang="en-US" dirty="0" smtClean="0">
                <a:solidFill>
                  <a:srgbClr val="FF0000"/>
                </a:solidFill>
              </a:rPr>
              <a:t>1-White spot lesions close to the gingival margins with matte or visibly frosted surface and covered with plaque.</a:t>
            </a:r>
          </a:p>
          <a:p>
            <a:pPr algn="l" rtl="0"/>
            <a:r>
              <a:rPr lang="en-US" dirty="0" smtClean="0">
                <a:solidFill>
                  <a:srgbClr val="FF0000"/>
                </a:solidFill>
              </a:rPr>
              <a:t>2- </a:t>
            </a:r>
            <a:r>
              <a:rPr lang="en-US" dirty="0" err="1" smtClean="0">
                <a:solidFill>
                  <a:srgbClr val="FF0000"/>
                </a:solidFill>
              </a:rPr>
              <a:t>Cavitated</a:t>
            </a:r>
            <a:r>
              <a:rPr lang="en-US" dirty="0" smtClean="0">
                <a:solidFill>
                  <a:srgbClr val="FF0000"/>
                </a:solidFill>
              </a:rPr>
              <a:t> covered with plaque lesions with or without exposed dentin, or exposed and soft dentin (indicating infected dentin)</a:t>
            </a:r>
          </a:p>
          <a:p>
            <a:pPr algn="l" rtl="0"/>
            <a:r>
              <a:rPr lang="en-US" dirty="0" smtClean="0">
                <a:solidFill>
                  <a:schemeClr val="accent1">
                    <a:lumMod val="75000"/>
                  </a:schemeClr>
                </a:solidFill>
              </a:rPr>
              <a:t>While arrested smooth surface lesions are:</a:t>
            </a:r>
          </a:p>
          <a:p>
            <a:pPr algn="l" rtl="0"/>
            <a:r>
              <a:rPr lang="en-US" dirty="0" smtClean="0">
                <a:solidFill>
                  <a:schemeClr val="accent1">
                    <a:lumMod val="75000"/>
                  </a:schemeClr>
                </a:solidFill>
              </a:rPr>
              <a:t>A- Shiny white or brown lesions not plaque-covered.</a:t>
            </a:r>
          </a:p>
          <a:p>
            <a:pPr algn="l" rtl="0"/>
            <a:r>
              <a:rPr lang="en-US" dirty="0" smtClean="0">
                <a:solidFill>
                  <a:schemeClr val="accent1">
                    <a:lumMod val="75000"/>
                  </a:schemeClr>
                </a:solidFill>
              </a:rPr>
              <a:t>B- </a:t>
            </a:r>
            <a:r>
              <a:rPr lang="en-US" dirty="0" err="1" smtClean="0">
                <a:solidFill>
                  <a:schemeClr val="accent1">
                    <a:lumMod val="75000"/>
                  </a:schemeClr>
                </a:solidFill>
              </a:rPr>
              <a:t>Cavitated</a:t>
            </a:r>
            <a:r>
              <a:rPr lang="en-US" dirty="0" smtClean="0">
                <a:solidFill>
                  <a:schemeClr val="accent1">
                    <a:lumMod val="75000"/>
                  </a:schemeClr>
                </a:solidFill>
              </a:rPr>
              <a:t> lesions, often dark brown, with hard dentin at their bases, not covered with plaque and remote from the gingival margin. </a:t>
            </a:r>
            <a:endParaRPr lang="ar-IQ" dirty="0">
              <a:solidFill>
                <a:schemeClr val="accent1">
                  <a:lumMod val="75000"/>
                </a:schemeClr>
              </a:solidFill>
            </a:endParaRPr>
          </a:p>
        </p:txBody>
      </p:sp>
      <p:sp>
        <p:nvSpPr>
          <p:cNvPr id="3" name="Title 2"/>
          <p:cNvSpPr>
            <a:spLocks noGrp="1"/>
          </p:cNvSpPr>
          <p:nvPr>
            <p:ph type="title"/>
          </p:nvPr>
        </p:nvSpPr>
        <p:spPr/>
        <p:txBody>
          <a:bodyPr/>
          <a:lstStyle/>
          <a:p>
            <a:endParaRPr lang="ar-IQ"/>
          </a:p>
        </p:txBody>
      </p:sp>
      <p:pic>
        <p:nvPicPr>
          <p:cNvPr id="4" name="Picture 4" descr="images15"/>
          <p:cNvPicPr>
            <a:picLocks noChangeAspect="1" noChangeArrowheads="1"/>
          </p:cNvPicPr>
          <p:nvPr/>
        </p:nvPicPr>
        <p:blipFill>
          <a:blip r:embed="rId2"/>
          <a:srcRect/>
          <a:stretch>
            <a:fillRect/>
          </a:stretch>
        </p:blipFill>
        <p:spPr bwMode="auto">
          <a:xfrm>
            <a:off x="5462587" y="1905000"/>
            <a:ext cx="3681413" cy="2260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914401"/>
            <a:ext cx="8229600" cy="3657600"/>
          </a:xfrm>
        </p:spPr>
        <p:txBody>
          <a:bodyPr>
            <a:normAutofit/>
          </a:bodyPr>
          <a:lstStyle/>
          <a:p>
            <a:pPr algn="l" rtl="0" eaLnBrk="1" hangingPunct="1"/>
            <a:r>
              <a:rPr lang="en-US" sz="1800" dirty="0" smtClean="0"/>
              <a:t>Exposed root surfaces (gingival recession)</a:t>
            </a:r>
          </a:p>
          <a:p>
            <a:pPr algn="l" rtl="0" eaLnBrk="1" hangingPunct="1"/>
            <a:r>
              <a:rPr lang="en-US" sz="1800" dirty="0" smtClean="0"/>
              <a:t>examined visually and tactilely </a:t>
            </a:r>
          </a:p>
          <a:p>
            <a:pPr algn="l" rtl="0" eaLnBrk="1" hangingPunct="1"/>
            <a:r>
              <a:rPr lang="en-US" sz="1800" dirty="0" smtClean="0"/>
              <a:t>Discoloration is common and usually is associated with </a:t>
            </a:r>
            <a:r>
              <a:rPr lang="en-US" sz="1800" dirty="0" err="1" smtClean="0"/>
              <a:t>remineralization</a:t>
            </a:r>
            <a:r>
              <a:rPr lang="en-US" sz="1800" dirty="0" smtClean="0"/>
              <a:t> </a:t>
            </a:r>
          </a:p>
          <a:p>
            <a:pPr algn="l" rtl="0" eaLnBrk="1" hangingPunct="1"/>
            <a:r>
              <a:rPr lang="en-US" sz="1800" dirty="0" smtClean="0"/>
              <a:t>Generally the darker the discoloration, the greater the </a:t>
            </a:r>
            <a:r>
              <a:rPr lang="en-US" sz="1800" dirty="0" err="1" smtClean="0"/>
              <a:t>remineralization</a:t>
            </a:r>
            <a:r>
              <a:rPr lang="en-US" sz="1800" dirty="0" smtClean="0"/>
              <a:t> </a:t>
            </a:r>
          </a:p>
          <a:p>
            <a:pPr algn="l" rtl="0"/>
            <a:r>
              <a:rPr lang="en-US" sz="1800" dirty="0" smtClean="0">
                <a:solidFill>
                  <a:srgbClr val="FF0000"/>
                </a:solidFill>
              </a:rPr>
              <a:t>Active, progressing caries shows little discoloration and is primarily detected by the presence of softness and cavitations and covered with plaque. </a:t>
            </a:r>
          </a:p>
        </p:txBody>
      </p:sp>
      <p:sp>
        <p:nvSpPr>
          <p:cNvPr id="34818"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i="1" u="sng" dirty="0" smtClean="0"/>
              <a:t>Root surfaces</a:t>
            </a:r>
          </a:p>
        </p:txBody>
      </p:sp>
      <p:pic>
        <p:nvPicPr>
          <p:cNvPr id="34820" name="Picture 5" descr="image20"/>
          <p:cNvPicPr>
            <a:picLocks noChangeAspect="1" noChangeArrowheads="1"/>
          </p:cNvPicPr>
          <p:nvPr/>
        </p:nvPicPr>
        <p:blipFill>
          <a:blip r:embed="rId2"/>
          <a:srcRect r="49001" b="58360"/>
          <a:stretch>
            <a:fillRect/>
          </a:stretch>
        </p:blipFill>
        <p:spPr bwMode="auto">
          <a:xfrm>
            <a:off x="4953000" y="4495800"/>
            <a:ext cx="3048000" cy="1981200"/>
          </a:xfrm>
          <a:prstGeom prst="rect">
            <a:avLst/>
          </a:prstGeom>
          <a:noFill/>
          <a:ln w="57150" cmpd="thinThick">
            <a:solidFill>
              <a:srgbClr val="000000"/>
            </a:solidFill>
            <a:miter lim="800000"/>
            <a:headEnd/>
            <a:tailEnd/>
          </a:ln>
        </p:spPr>
      </p:pic>
      <p:pic>
        <p:nvPicPr>
          <p:cNvPr id="34821" name="Picture 6" descr="image20"/>
          <p:cNvPicPr>
            <a:picLocks noChangeAspect="1" noChangeArrowheads="1"/>
          </p:cNvPicPr>
          <p:nvPr/>
        </p:nvPicPr>
        <p:blipFill>
          <a:blip r:embed="rId2"/>
          <a:srcRect l="14999" t="56783" r="31000"/>
          <a:stretch>
            <a:fillRect/>
          </a:stretch>
        </p:blipFill>
        <p:spPr bwMode="auto">
          <a:xfrm>
            <a:off x="1295400" y="4572000"/>
            <a:ext cx="2895600" cy="1981200"/>
          </a:xfrm>
          <a:prstGeom prst="rect">
            <a:avLst/>
          </a:prstGeom>
          <a:noFill/>
          <a:ln w="57150" cmpd="thinThick">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04800" y="914400"/>
            <a:ext cx="5867400" cy="5105400"/>
          </a:xfrm>
        </p:spPr>
        <p:txBody>
          <a:bodyPr>
            <a:normAutofit fontScale="85000" lnSpcReduction="10000"/>
          </a:bodyPr>
          <a:lstStyle/>
          <a:p>
            <a:pPr marL="0" indent="0" algn="l" rtl="0">
              <a:spcBef>
                <a:spcPct val="0"/>
              </a:spcBef>
              <a:buFont typeface="Arial" pitchFamily="34" charset="0"/>
              <a:buNone/>
            </a:pPr>
            <a:endParaRPr lang="en-US" dirty="0" smtClean="0">
              <a:latin typeface="Arial" pitchFamily="34" charset="0"/>
              <a:ea typeface="Times New Roman" pitchFamily="18" charset="0"/>
              <a:cs typeface="Arial" pitchFamily="34" charset="0"/>
            </a:endParaRPr>
          </a:p>
          <a:p>
            <a:pPr marL="0" indent="0" algn="l" rtl="0">
              <a:spcBef>
                <a:spcPct val="0"/>
              </a:spcBef>
              <a:buFont typeface="Arial" pitchFamily="34" charset="0"/>
              <a:buNone/>
            </a:pPr>
            <a:r>
              <a:rPr lang="en-US" dirty="0" smtClean="0">
                <a:latin typeface="Arial" pitchFamily="34" charset="0"/>
                <a:ea typeface="Times New Roman" pitchFamily="18" charset="0"/>
                <a:cs typeface="Arial" pitchFamily="34" charset="0"/>
              </a:rPr>
              <a:t>1. </a:t>
            </a:r>
            <a:r>
              <a:rPr lang="en-US" sz="2800" dirty="0" smtClean="0">
                <a:latin typeface="Arial" pitchFamily="34" charset="0"/>
                <a:ea typeface="Times New Roman" pitchFamily="18" charset="0"/>
                <a:cs typeface="Arial" pitchFamily="34" charset="0"/>
              </a:rPr>
              <a:t>Maintaining of good oral hygiene “brushing &amp; flossing”. </a:t>
            </a:r>
          </a:p>
          <a:p>
            <a:pPr marL="0" indent="0" algn="l" rtl="0">
              <a:spcBef>
                <a:spcPct val="0"/>
              </a:spcBef>
              <a:buFont typeface="Arial" pitchFamily="34" charset="0"/>
              <a:buNone/>
            </a:pPr>
            <a:endParaRPr lang="en-US" sz="2800" dirty="0" smtClean="0">
              <a:latin typeface="Arial" pitchFamily="34" charset="0"/>
              <a:ea typeface="Times New Roman" pitchFamily="18" charset="0"/>
              <a:cs typeface="Arial" pitchFamily="34" charset="0"/>
            </a:endParaRPr>
          </a:p>
          <a:p>
            <a:pPr marL="0" indent="0" algn="l" rtl="0">
              <a:spcBef>
                <a:spcPct val="0"/>
              </a:spcBef>
              <a:buNone/>
            </a:pPr>
            <a:r>
              <a:rPr lang="en-US" sz="2800" dirty="0" smtClean="0">
                <a:latin typeface="Arial" pitchFamily="34" charset="0"/>
                <a:ea typeface="Times New Roman" pitchFamily="18" charset="0"/>
                <a:cs typeface="Arial" pitchFamily="34" charset="0"/>
              </a:rPr>
              <a:t>2. Diet containing sucrose &amp; carbohydrate control. </a:t>
            </a:r>
            <a:r>
              <a:rPr lang="en-US" sz="2900" dirty="0" smtClean="0">
                <a:latin typeface="Arial" pitchFamily="34" charset="0"/>
                <a:ea typeface="Times New Roman" pitchFamily="18" charset="0"/>
                <a:cs typeface="Arial" pitchFamily="34" charset="0"/>
              </a:rPr>
              <a:t>In general, dietary advice for caries prevention is based on three principles:</a:t>
            </a:r>
          </a:p>
          <a:p>
            <a:pPr algn="l" rtl="0">
              <a:buNone/>
            </a:pPr>
            <a:r>
              <a:rPr lang="en-US" sz="2900" dirty="0" smtClean="0">
                <a:latin typeface="Arial" pitchFamily="34" charset="0"/>
                <a:ea typeface="Times New Roman" pitchFamily="18" charset="0"/>
                <a:cs typeface="Arial" pitchFamily="34" charset="0"/>
              </a:rPr>
              <a:t>  a) The drop of pH lasts for approximately 30 minutes</a:t>
            </a:r>
          </a:p>
          <a:p>
            <a:pPr algn="l" rtl="0">
              <a:buNone/>
            </a:pPr>
            <a:r>
              <a:rPr lang="en-US" sz="2900" dirty="0" smtClean="0">
                <a:latin typeface="Arial" pitchFamily="34" charset="0"/>
                <a:ea typeface="Times New Roman" pitchFamily="18" charset="0"/>
                <a:cs typeface="Arial" pitchFamily="34" charset="0"/>
              </a:rPr>
              <a:t>  b) The frequency of intake is more important than the quantity</a:t>
            </a:r>
          </a:p>
          <a:p>
            <a:pPr algn="l" rtl="0">
              <a:buNone/>
            </a:pPr>
            <a:r>
              <a:rPr lang="en-US" sz="2900" dirty="0" smtClean="0">
                <a:latin typeface="Arial" pitchFamily="34" charset="0"/>
                <a:ea typeface="Times New Roman" pitchFamily="18" charset="0"/>
                <a:cs typeface="Arial" pitchFamily="34" charset="0"/>
              </a:rPr>
              <a:t>  c) The stickiness of food is an important factor in their </a:t>
            </a:r>
            <a:r>
              <a:rPr lang="en-US" sz="2900" dirty="0" err="1" smtClean="0">
                <a:latin typeface="Arial" pitchFamily="34" charset="0"/>
                <a:ea typeface="Times New Roman" pitchFamily="18" charset="0"/>
                <a:cs typeface="Arial" pitchFamily="34" charset="0"/>
              </a:rPr>
              <a:t>cariogenicity</a:t>
            </a:r>
            <a:r>
              <a:rPr lang="en-US" sz="2900" dirty="0" smtClean="0">
                <a:latin typeface="Arial" pitchFamily="34" charset="0"/>
                <a:ea typeface="Times New Roman" pitchFamily="18" charset="0"/>
                <a:cs typeface="Arial" pitchFamily="34" charset="0"/>
              </a:rPr>
              <a:t>.</a:t>
            </a:r>
          </a:p>
          <a:p>
            <a:pPr marL="0" indent="0" algn="l" rtl="0">
              <a:spcBef>
                <a:spcPct val="0"/>
              </a:spcBef>
              <a:buNone/>
            </a:pPr>
            <a:endParaRPr lang="en-US" sz="2900" dirty="0" smtClean="0">
              <a:latin typeface="Arial" pitchFamily="34" charset="0"/>
              <a:ea typeface="Times New Roman" pitchFamily="18" charset="0"/>
              <a:cs typeface="Arial" pitchFamily="34" charset="0"/>
            </a:endParaRPr>
          </a:p>
          <a:p>
            <a:pPr marL="0" indent="0" algn="l" rtl="0">
              <a:spcBef>
                <a:spcPct val="0"/>
              </a:spcBef>
              <a:buFontTx/>
              <a:buChar char="-"/>
            </a:pPr>
            <a:endParaRPr lang="en-US" sz="2800" dirty="0" smtClean="0">
              <a:latin typeface="Arial" pitchFamily="34" charset="0"/>
              <a:ea typeface="Times New Roman" pitchFamily="18" charset="0"/>
              <a:cs typeface="Arial" pitchFamily="34" charset="0"/>
            </a:endParaRPr>
          </a:p>
          <a:p>
            <a:pPr marL="0" indent="0" algn="l" rtl="0">
              <a:spcBef>
                <a:spcPct val="0"/>
              </a:spcBef>
              <a:buFont typeface="Arial" pitchFamily="34" charset="0"/>
              <a:buNone/>
            </a:pPr>
            <a:endParaRPr lang="en-US" sz="2800" dirty="0" smtClean="0">
              <a:latin typeface="Arial" pitchFamily="34" charset="0"/>
              <a:ea typeface="Times New Roman" pitchFamily="18" charset="0"/>
              <a:cs typeface="Arial" pitchFamily="34" charset="0"/>
            </a:endParaRPr>
          </a:p>
        </p:txBody>
      </p:sp>
      <p:pic>
        <p:nvPicPr>
          <p:cNvPr id="36867" name="Picture 5"/>
          <p:cNvPicPr>
            <a:picLocks noChangeAspect="1" noChangeArrowheads="1"/>
          </p:cNvPicPr>
          <p:nvPr/>
        </p:nvPicPr>
        <p:blipFill>
          <a:blip r:embed="rId2"/>
          <a:srcRect l="41739" t="21297" r="22783" b="12038"/>
          <a:stretch>
            <a:fillRect/>
          </a:stretch>
        </p:blipFill>
        <p:spPr bwMode="auto">
          <a:xfrm>
            <a:off x="6499225" y="2286000"/>
            <a:ext cx="2644775" cy="3733800"/>
          </a:xfrm>
          <a:prstGeom prst="rect">
            <a:avLst/>
          </a:prstGeom>
          <a:noFill/>
          <a:ln w="9525">
            <a:solidFill>
              <a:srgbClr val="FFFF00"/>
            </a:solidFill>
            <a:miter lim="800000"/>
            <a:headEnd/>
            <a:tailEnd/>
          </a:ln>
        </p:spPr>
      </p:pic>
      <p:sp>
        <p:nvSpPr>
          <p:cNvPr id="46084" name="Rectangle 4"/>
          <p:cNvSpPr>
            <a:spLocks noChangeArrowheads="1"/>
          </p:cNvSpPr>
          <p:nvPr/>
        </p:nvSpPr>
        <p:spPr bwMode="auto">
          <a:xfrm>
            <a:off x="228600" y="381000"/>
            <a:ext cx="8610600" cy="584200"/>
          </a:xfrm>
          <a:prstGeom prst="rect">
            <a:avLst/>
          </a:prstGeom>
          <a:noFill/>
          <a:ln w="9525">
            <a:noFill/>
            <a:miter lim="800000"/>
            <a:headEnd/>
            <a:tailEnd/>
          </a:ln>
          <a:effectLst/>
        </p:spPr>
        <p:txBody>
          <a:bodyPr anchor="ctr">
            <a:spAutoFit/>
          </a:bodyPr>
          <a:lstStyle/>
          <a:p>
            <a:pPr algn="ctr" eaLnBrk="0" hangingPunct="0">
              <a:defRPr/>
            </a:pPr>
            <a:r>
              <a:rPr lang="en-US" sz="3200" b="1" dirty="0">
                <a:solidFill>
                  <a:srgbClr val="C00000"/>
                </a:solidFill>
                <a:ea typeface="Times New Roman" pitchFamily="18" charset="0"/>
                <a:cs typeface="+mj-cs"/>
              </a:rPr>
              <a:t>Caries prevention and treatment</a:t>
            </a:r>
            <a:endParaRPr lang="en-US" sz="3200" dirty="0">
              <a:solidFill>
                <a:srgbClr val="C00000"/>
              </a:solidFill>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r>
              <a:rPr lang="en-US" dirty="0" smtClean="0"/>
              <a:t>3- Fluoride treatment (rinses, tooth pastes/ twice a day).</a:t>
            </a:r>
          </a:p>
          <a:p>
            <a:pPr algn="l" rtl="0"/>
            <a:r>
              <a:rPr lang="en-US" dirty="0" smtClean="0"/>
              <a:t>4- </a:t>
            </a:r>
            <a:r>
              <a:rPr lang="en-US" dirty="0" err="1" smtClean="0"/>
              <a:t>Chlorhexideine</a:t>
            </a:r>
            <a:r>
              <a:rPr lang="en-US" dirty="0" smtClean="0"/>
              <a:t>; an antimicrobial agent is highly effective against SM infections.</a:t>
            </a:r>
          </a:p>
          <a:p>
            <a:pPr algn="l" rtl="0"/>
            <a:r>
              <a:rPr lang="en-US" dirty="0" smtClean="0"/>
              <a:t>5- </a:t>
            </a:r>
            <a:r>
              <a:rPr lang="en-US" dirty="0" err="1" smtClean="0"/>
              <a:t>Xylitol</a:t>
            </a:r>
            <a:r>
              <a:rPr lang="en-US" dirty="0" smtClean="0"/>
              <a:t>-containing chewing gum. </a:t>
            </a:r>
            <a:r>
              <a:rPr lang="en-US" dirty="0" err="1" smtClean="0"/>
              <a:t>Xylitol</a:t>
            </a:r>
            <a:r>
              <a:rPr lang="en-US" dirty="0" smtClean="0"/>
              <a:t> is a five-carbon sugar that is not fermentable by SM. The gum causes increasing salivary flow. </a:t>
            </a:r>
          </a:p>
          <a:p>
            <a:pPr algn="l" rtl="0"/>
            <a:r>
              <a:rPr lang="en-US" dirty="0" smtClean="0"/>
              <a:t>6- Casein: casein </a:t>
            </a:r>
            <a:r>
              <a:rPr lang="en-US" dirty="0" err="1" smtClean="0"/>
              <a:t>phosphopeptide</a:t>
            </a:r>
            <a:r>
              <a:rPr lang="en-US" dirty="0" smtClean="0"/>
              <a:t>-amorphous calcium phosphate (CPP-ACP) is a milk-derived product that strengthens and </a:t>
            </a:r>
            <a:r>
              <a:rPr lang="en-US" dirty="0" err="1" smtClean="0"/>
              <a:t>remineralizes</a:t>
            </a:r>
            <a:r>
              <a:rPr lang="en-US" dirty="0" smtClean="0"/>
              <a:t> teeth and helps prevent dental caries. Available in solutions, gums, and creams.</a:t>
            </a:r>
          </a:p>
          <a:p>
            <a:pPr algn="l" rtl="0"/>
            <a:r>
              <a:rPr lang="en-US" dirty="0" smtClean="0"/>
              <a:t>7- Pit and fissure sealant is the most effective method in preventing pit and fissure caries.</a:t>
            </a:r>
          </a:p>
          <a:p>
            <a:pPr algn="l" rtl="0"/>
            <a:endParaRPr lang="ar-IQ" dirty="0"/>
          </a:p>
        </p:txBody>
      </p:sp>
      <p:sp>
        <p:nvSpPr>
          <p:cNvPr id="3" name="Title 2"/>
          <p:cNvSpPr>
            <a:spLocks noGrp="1"/>
          </p:cNvSpPr>
          <p:nvPr>
            <p:ph type="title"/>
          </p:nvPr>
        </p:nvSpPr>
        <p:spPr/>
        <p:txBody>
          <a:bodyPr>
            <a:normAutofit/>
          </a:bodyPr>
          <a:lstStyle/>
          <a:p>
            <a:r>
              <a:rPr lang="en-US" sz="2800" dirty="0" smtClean="0">
                <a:solidFill>
                  <a:schemeClr val="accent1">
                    <a:lumMod val="75000"/>
                  </a:schemeClr>
                </a:solidFill>
              </a:rPr>
              <a:t>Noninvasive or prevention treatment</a:t>
            </a:r>
            <a:endParaRPr lang="ar-IQ" sz="2800"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447800"/>
            <a:ext cx="8226425" cy="3049588"/>
          </a:xfrm>
        </p:spPr>
        <p:txBody>
          <a:bodyPr/>
          <a:lstStyle/>
          <a:p>
            <a:pPr algn="l" rtl="0" eaLnBrk="1" hangingPunct="1">
              <a:buFontTx/>
              <a:buChar char="-"/>
            </a:pPr>
            <a:r>
              <a:rPr lang="en-US" smtClean="0"/>
              <a:t>Pit and fissure sealant</a:t>
            </a:r>
          </a:p>
          <a:p>
            <a:pPr algn="l" rtl="0" eaLnBrk="1" hangingPunct="1">
              <a:buFontTx/>
              <a:buChar char="-"/>
            </a:pPr>
            <a:r>
              <a:rPr lang="en-US" smtClean="0"/>
              <a:t>Enameloplasty </a:t>
            </a:r>
          </a:p>
        </p:txBody>
      </p:sp>
      <p:sp>
        <p:nvSpPr>
          <p:cNvPr id="37890" name="Rectangle 2"/>
          <p:cNvSpPr>
            <a:spLocks noGrp="1" noChangeArrowheads="1"/>
          </p:cNvSpPr>
          <p:nvPr>
            <p:ph type="title"/>
          </p:nvPr>
        </p:nvSpPr>
        <p:spPr/>
        <p:txBody>
          <a:bodyPr/>
          <a:lstStyle/>
          <a:p>
            <a:pPr eaLnBrk="1" hangingPunct="1"/>
            <a:r>
              <a:rPr lang="en-US" sz="4000" b="1" i="1" dirty="0" smtClean="0"/>
              <a:t>Caries prevention</a:t>
            </a:r>
            <a:endParaRPr lang="en-US" sz="4000" dirty="0" smtClean="0"/>
          </a:p>
        </p:txBody>
      </p:sp>
      <p:pic>
        <p:nvPicPr>
          <p:cNvPr id="37892" name="Picture 4"/>
          <p:cNvPicPr>
            <a:picLocks noChangeAspect="1" noChangeArrowheads="1"/>
          </p:cNvPicPr>
          <p:nvPr/>
        </p:nvPicPr>
        <p:blipFill>
          <a:blip r:embed="rId2"/>
          <a:srcRect l="31985" t="44444" r="38948" b="16898"/>
          <a:stretch>
            <a:fillRect/>
          </a:stretch>
        </p:blipFill>
        <p:spPr bwMode="auto">
          <a:xfrm>
            <a:off x="609600" y="2971800"/>
            <a:ext cx="3810000" cy="21336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US" dirty="0" smtClean="0"/>
              <a:t>Active treatment is by restoring all active carious lesions that penetrated dentin. </a:t>
            </a:r>
          </a:p>
          <a:p>
            <a:pPr algn="l" rtl="0"/>
            <a:r>
              <a:rPr lang="en-US" dirty="0" smtClean="0">
                <a:solidFill>
                  <a:schemeClr val="accent2">
                    <a:lumMod val="60000"/>
                    <a:lumOff val="40000"/>
                  </a:schemeClr>
                </a:solidFill>
              </a:rPr>
              <a:t>Once caries has produced cavitations of the tooth surface, and preventive measures are inadequate to prevent further progression of caries.</a:t>
            </a:r>
          </a:p>
          <a:p>
            <a:pPr algn="l" rtl="0"/>
            <a:r>
              <a:rPr lang="en-US" dirty="0" smtClean="0"/>
              <a:t>However, once the pulp is dead partially or completely; </a:t>
            </a:r>
            <a:r>
              <a:rPr lang="en-US" dirty="0" smtClean="0">
                <a:solidFill>
                  <a:schemeClr val="accent1">
                    <a:lumMod val="60000"/>
                    <a:lumOff val="40000"/>
                  </a:schemeClr>
                </a:solidFill>
              </a:rPr>
              <a:t>root canal filling </a:t>
            </a:r>
            <a:r>
              <a:rPr lang="en-US" dirty="0" smtClean="0"/>
              <a:t>become necessary to avoid tooth extraction.</a:t>
            </a:r>
          </a:p>
          <a:p>
            <a:pPr algn="l" rtl="0"/>
            <a:endParaRPr lang="en-US" dirty="0" smtClean="0">
              <a:solidFill>
                <a:schemeClr val="accent2">
                  <a:lumMod val="60000"/>
                  <a:lumOff val="40000"/>
                </a:schemeClr>
              </a:solidFill>
            </a:endParaRPr>
          </a:p>
          <a:p>
            <a:pPr algn="l" rtl="0"/>
            <a:endParaRPr lang="en-US" dirty="0" smtClean="0">
              <a:solidFill>
                <a:schemeClr val="accent2">
                  <a:lumMod val="60000"/>
                  <a:lumOff val="40000"/>
                </a:schemeClr>
              </a:solidFill>
            </a:endParaRPr>
          </a:p>
          <a:p>
            <a:pPr algn="l" rtl="0"/>
            <a:r>
              <a:rPr lang="en-US" dirty="0" smtClean="0"/>
              <a:t> </a:t>
            </a:r>
            <a:endParaRPr lang="ar-IQ" dirty="0"/>
          </a:p>
        </p:txBody>
      </p:sp>
      <p:sp>
        <p:nvSpPr>
          <p:cNvPr id="3" name="Title 2"/>
          <p:cNvSpPr>
            <a:spLocks noGrp="1"/>
          </p:cNvSpPr>
          <p:nvPr>
            <p:ph type="title"/>
          </p:nvPr>
        </p:nvSpPr>
        <p:spPr/>
        <p:txBody>
          <a:bodyPr>
            <a:normAutofit fontScale="90000"/>
          </a:bodyPr>
          <a:lstStyle/>
          <a:p>
            <a:r>
              <a:rPr lang="en-US" dirty="0" smtClean="0"/>
              <a:t>Invasive or restorative treatment</a:t>
            </a:r>
            <a:br>
              <a:rPr lang="en-US" dirty="0" smtClean="0"/>
            </a:b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l" rtl="0">
              <a:buNone/>
            </a:pPr>
            <a:r>
              <a:rPr lang="en-US" dirty="0" smtClean="0"/>
              <a:t> </a:t>
            </a:r>
          </a:p>
          <a:p>
            <a:pPr algn="l" rtl="0"/>
            <a:r>
              <a:rPr lang="en-US" dirty="0" smtClean="0"/>
              <a:t>1- The </a:t>
            </a:r>
            <a:r>
              <a:rPr lang="en-US" dirty="0" err="1" smtClean="0"/>
              <a:t>cavitated</a:t>
            </a:r>
            <a:r>
              <a:rPr lang="en-US" dirty="0" smtClean="0"/>
              <a:t> tooth is sensitive to hot, cold, sweetness, etc.</a:t>
            </a:r>
          </a:p>
          <a:p>
            <a:pPr algn="l" rtl="0"/>
            <a:r>
              <a:rPr lang="en-US" dirty="0" smtClean="0"/>
              <a:t>2- </a:t>
            </a:r>
            <a:r>
              <a:rPr lang="en-US" dirty="0" err="1" smtClean="0"/>
              <a:t>Occlusal</a:t>
            </a:r>
            <a:r>
              <a:rPr lang="en-US" dirty="0" smtClean="0"/>
              <a:t> and proximal lesions extend deep into dentin and cannot be reached by the toothbrush.</a:t>
            </a:r>
          </a:p>
          <a:p>
            <a:pPr algn="l" rtl="0"/>
            <a:r>
              <a:rPr lang="en-US" dirty="0" smtClean="0"/>
              <a:t>3- The pulp is endangered.</a:t>
            </a:r>
          </a:p>
          <a:p>
            <a:pPr algn="l" rtl="0"/>
            <a:r>
              <a:rPr lang="en-US" dirty="0" smtClean="0"/>
              <a:t>4- Previous attempts to arrest the lesion have failed and there is evidence that the lesion is progressing.</a:t>
            </a:r>
          </a:p>
          <a:p>
            <a:pPr algn="l" rtl="0"/>
            <a:r>
              <a:rPr lang="en-US" dirty="0" smtClean="0"/>
              <a:t>5- The patient's ability to provide effective home care is impaired.</a:t>
            </a:r>
          </a:p>
          <a:p>
            <a:pPr algn="l" rtl="0"/>
            <a:r>
              <a:rPr lang="en-US" dirty="0" smtClean="0"/>
              <a:t>6- Drifting is likely to occur through loss of proximal contact.</a:t>
            </a:r>
          </a:p>
          <a:p>
            <a:pPr algn="l" rtl="0"/>
            <a:r>
              <a:rPr lang="en-US" dirty="0" smtClean="0"/>
              <a:t>7- The tooth has an unaesthetic appearance.  </a:t>
            </a:r>
          </a:p>
          <a:p>
            <a:pPr algn="l" rtl="0"/>
            <a:endParaRPr lang="ar-IQ" dirty="0"/>
          </a:p>
        </p:txBody>
      </p:sp>
      <p:sp>
        <p:nvSpPr>
          <p:cNvPr id="3" name="Title 2"/>
          <p:cNvSpPr>
            <a:spLocks noGrp="1"/>
          </p:cNvSpPr>
          <p:nvPr>
            <p:ph type="title"/>
          </p:nvPr>
        </p:nvSpPr>
        <p:spPr/>
        <p:txBody>
          <a:bodyPr>
            <a:normAutofit/>
          </a:bodyPr>
          <a:lstStyle/>
          <a:p>
            <a:r>
              <a:rPr lang="en-US" sz="3200" dirty="0" smtClean="0">
                <a:solidFill>
                  <a:schemeClr val="accent1">
                    <a:lumMod val="75000"/>
                  </a:schemeClr>
                </a:solidFill>
              </a:rPr>
              <a:t>Indications for restorative treatment:</a:t>
            </a:r>
            <a:br>
              <a:rPr lang="en-US" sz="3200" dirty="0" smtClean="0">
                <a:solidFill>
                  <a:schemeClr val="accent1">
                    <a:lumMod val="75000"/>
                  </a:schemeClr>
                </a:solidFill>
              </a:rPr>
            </a:br>
            <a:endParaRPr lang="ar-IQ" sz="3200" dirty="0">
              <a:solidFill>
                <a:schemeClr val="accent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 descr="CAIQABMP"/>
          <p:cNvPicPr>
            <a:picLocks noGrp="1" noChangeAspect="1" noChangeArrowheads="1"/>
          </p:cNvPicPr>
          <p:nvPr>
            <p:ph idx="1"/>
          </p:nvPr>
        </p:nvPicPr>
        <p:blipFill>
          <a:blip r:embed="rId2"/>
          <a:srcRect/>
          <a:stretch>
            <a:fillRect/>
          </a:stretch>
        </p:blipFill>
        <p:spPr>
          <a:xfrm>
            <a:off x="2971800" y="228600"/>
            <a:ext cx="2844800" cy="4038600"/>
          </a:xfrm>
          <a:noFill/>
        </p:spPr>
      </p:pic>
      <p:sp>
        <p:nvSpPr>
          <p:cNvPr id="38914" name="Rectangle 5"/>
          <p:cNvSpPr>
            <a:spLocks noGrp="1" noChangeArrowheads="1"/>
          </p:cNvSpPr>
          <p:nvPr>
            <p:ph type="title"/>
          </p:nvPr>
        </p:nvSpPr>
        <p:spPr/>
        <p:txBody>
          <a:bodyPr/>
          <a:lstStyle/>
          <a:p>
            <a:pPr eaLnBrk="1" hangingPunct="1"/>
            <a:endParaRPr lang="ar-IQ" smtClean="0"/>
          </a:p>
        </p:txBody>
      </p:sp>
      <p:sp>
        <p:nvSpPr>
          <p:cNvPr id="38916" name="WordArt 5"/>
          <p:cNvSpPr>
            <a:spLocks noChangeArrowheads="1" noChangeShapeType="1" noTextEdit="1"/>
          </p:cNvSpPr>
          <p:nvPr/>
        </p:nvSpPr>
        <p:spPr bwMode="auto">
          <a:xfrm>
            <a:off x="1219200" y="4267200"/>
            <a:ext cx="6400800" cy="1905000"/>
          </a:xfrm>
          <a:prstGeom prst="rect">
            <a:avLst/>
          </a:prstGeom>
        </p:spPr>
        <p:txBody>
          <a:bodyPr wrap="none" fromWordArt="1">
            <a:prstTxWarp prst="textWave1">
              <a:avLst>
                <a:gd name="adj1" fmla="val 13005"/>
                <a:gd name="adj2" fmla="val 1829"/>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Thank you</a:t>
            </a:r>
            <a:endParaRPr lang="ar-IQ"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a:p>
        </p:txBody>
      </p:sp>
      <p:sp>
        <p:nvSpPr>
          <p:cNvPr id="3" name="Title 2"/>
          <p:cNvSpPr>
            <a:spLocks noGrp="1"/>
          </p:cNvSpPr>
          <p:nvPr>
            <p:ph type="title"/>
          </p:nvPr>
        </p:nvSpPr>
        <p:spPr/>
        <p:txBody>
          <a:bodyPr/>
          <a:lstStyle/>
          <a:p>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b="1" i="1" smtClean="0"/>
              <a:t>Clinical characteristic of enamel caries</a:t>
            </a:r>
            <a:r>
              <a:rPr lang="en-US" sz="4000" smtClean="0"/>
              <a:t> </a:t>
            </a:r>
          </a:p>
        </p:txBody>
      </p:sp>
      <p:sp>
        <p:nvSpPr>
          <p:cNvPr id="14339" name="Text Box 4"/>
          <p:cNvSpPr txBox="1">
            <a:spLocks noChangeArrowheads="1"/>
          </p:cNvSpPr>
          <p:nvPr/>
        </p:nvSpPr>
        <p:spPr bwMode="auto">
          <a:xfrm>
            <a:off x="609600" y="1676400"/>
            <a:ext cx="7497763" cy="1187450"/>
          </a:xfrm>
          <a:prstGeom prst="rect">
            <a:avLst/>
          </a:prstGeom>
          <a:noFill/>
          <a:ln w="9525">
            <a:noFill/>
            <a:miter lim="800000"/>
            <a:headEnd/>
            <a:tailEnd/>
          </a:ln>
        </p:spPr>
        <p:txBody>
          <a:bodyPr wrap="none">
            <a:spAutoFit/>
          </a:bodyPr>
          <a:lstStyle/>
          <a:p>
            <a:r>
              <a:rPr lang="en-US" sz="2400" b="1" dirty="0">
                <a:solidFill>
                  <a:srgbClr val="FF0000"/>
                </a:solidFill>
              </a:rPr>
              <a:t>White spot</a:t>
            </a:r>
            <a:r>
              <a:rPr lang="en-US" sz="2400" b="1" dirty="0"/>
              <a:t> are chalky white, opaque areas that are</a:t>
            </a:r>
          </a:p>
          <a:p>
            <a:r>
              <a:rPr lang="en-US" sz="2400" b="1" dirty="0"/>
              <a:t> revealed only when the tooth is dried, and are </a:t>
            </a:r>
          </a:p>
          <a:p>
            <a:r>
              <a:rPr lang="en-US" sz="2400" b="1" dirty="0"/>
              <a:t>termed incipient caries. </a:t>
            </a:r>
          </a:p>
        </p:txBody>
      </p:sp>
      <p:pic>
        <p:nvPicPr>
          <p:cNvPr id="14340" name="Picture 7" descr="abb4"/>
          <p:cNvPicPr>
            <a:picLocks noChangeAspect="1" noChangeArrowheads="1"/>
          </p:cNvPicPr>
          <p:nvPr/>
        </p:nvPicPr>
        <p:blipFill>
          <a:blip r:embed="rId2"/>
          <a:srcRect/>
          <a:stretch>
            <a:fillRect/>
          </a:stretch>
        </p:blipFill>
        <p:spPr bwMode="auto">
          <a:xfrm>
            <a:off x="2667000" y="3352800"/>
            <a:ext cx="3543780" cy="231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p:cNvPicPr>
            <a:picLocks noChangeAspect="1" noChangeArrowheads="1"/>
          </p:cNvPicPr>
          <p:nvPr/>
        </p:nvPicPr>
        <p:blipFill>
          <a:blip r:embed="rId2"/>
          <a:srcRect l="52777" t="53760" r="27777" b="30423"/>
          <a:stretch>
            <a:fillRect/>
          </a:stretch>
        </p:blipFill>
        <p:spPr bwMode="auto">
          <a:xfrm>
            <a:off x="220662" y="324740"/>
            <a:ext cx="2293938" cy="2483170"/>
          </a:xfrm>
          <a:prstGeom prst="rect">
            <a:avLst/>
          </a:prstGeom>
          <a:noFill/>
          <a:ln w="9525">
            <a:solidFill>
              <a:srgbClr val="FFFF00"/>
            </a:solidFill>
            <a:miter lim="800000"/>
            <a:headEnd/>
            <a:tailEnd/>
          </a:ln>
        </p:spPr>
      </p:pic>
      <p:pic>
        <p:nvPicPr>
          <p:cNvPr id="5" name="Picture 6" descr="images6"/>
          <p:cNvPicPr>
            <a:picLocks noGrp="1" noChangeAspect="1" noChangeArrowheads="1"/>
          </p:cNvPicPr>
          <p:nvPr>
            <p:ph idx="1"/>
          </p:nvPr>
        </p:nvPicPr>
        <p:blipFill>
          <a:blip r:embed="rId3"/>
          <a:srcRect/>
          <a:stretch>
            <a:fillRect/>
          </a:stretch>
        </p:blipFill>
        <p:spPr>
          <a:xfrm>
            <a:off x="5823247" y="533400"/>
            <a:ext cx="3276600" cy="2133600"/>
          </a:xfrm>
          <a:noFill/>
        </p:spPr>
      </p:pic>
      <p:pic>
        <p:nvPicPr>
          <p:cNvPr id="6" name="Picture 10" descr="cariesnt_-150x150"/>
          <p:cNvPicPr>
            <a:picLocks noChangeAspect="1" noChangeArrowheads="1"/>
          </p:cNvPicPr>
          <p:nvPr/>
        </p:nvPicPr>
        <p:blipFill>
          <a:blip r:embed="rId4"/>
          <a:stretch>
            <a:fillRect/>
          </a:stretch>
        </p:blipFill>
        <p:spPr>
          <a:xfrm>
            <a:off x="6705600" y="3894123"/>
            <a:ext cx="2133600" cy="1885950"/>
          </a:xfrm>
          <a:prstGeom prst="rect">
            <a:avLst/>
          </a:prstGeom>
          <a:noFill/>
        </p:spPr>
      </p:pic>
      <p:pic>
        <p:nvPicPr>
          <p:cNvPr id="7" name="Picture 7" descr="cavities3"/>
          <p:cNvPicPr>
            <a:picLocks noChangeAspect="1" noChangeArrowheads="1"/>
          </p:cNvPicPr>
          <p:nvPr/>
        </p:nvPicPr>
        <p:blipFill>
          <a:blip r:embed="rId5"/>
          <a:stretch>
            <a:fillRect/>
          </a:stretch>
        </p:blipFill>
        <p:spPr>
          <a:xfrm>
            <a:off x="4185303" y="3914775"/>
            <a:ext cx="2209800" cy="1981200"/>
          </a:xfrm>
          <a:prstGeom prst="rect">
            <a:avLst/>
          </a:prstGeom>
          <a:noFill/>
        </p:spPr>
      </p:pic>
      <p:pic>
        <p:nvPicPr>
          <p:cNvPr id="8" name="Picture 5" descr="recuent"/>
          <p:cNvPicPr>
            <a:picLocks noChangeAspect="1" noChangeArrowheads="1"/>
          </p:cNvPicPr>
          <p:nvPr/>
        </p:nvPicPr>
        <p:blipFill>
          <a:blip r:embed="rId6"/>
          <a:srcRect/>
          <a:stretch>
            <a:fillRect/>
          </a:stretch>
        </p:blipFill>
        <p:spPr bwMode="auto">
          <a:xfrm>
            <a:off x="228600" y="3643312"/>
            <a:ext cx="3657600" cy="2428875"/>
          </a:xfrm>
          <a:prstGeom prst="rect">
            <a:avLst/>
          </a:prstGeom>
          <a:noFill/>
          <a:ln w="9525">
            <a:noFill/>
            <a:miter lim="800000"/>
            <a:headEnd/>
            <a:tailEnd/>
          </a:ln>
        </p:spPr>
      </p:pic>
      <p:pic>
        <p:nvPicPr>
          <p:cNvPr id="9" name="Picture 4" descr="recur ent"/>
          <p:cNvPicPr>
            <a:picLocks noChangeAspect="1" noChangeArrowheads="1"/>
          </p:cNvPicPr>
          <p:nvPr/>
        </p:nvPicPr>
        <p:blipFill>
          <a:blip r:embed="rId7"/>
          <a:srcRect/>
          <a:stretch>
            <a:fillRect/>
          </a:stretch>
        </p:blipFill>
        <p:spPr bwMode="auto">
          <a:xfrm>
            <a:off x="2590800" y="304088"/>
            <a:ext cx="3416300"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1481328"/>
            <a:ext cx="8077200" cy="4525963"/>
          </a:xfrm>
        </p:spPr>
        <p:txBody>
          <a:bodyPr>
            <a:normAutofit/>
          </a:bodyPr>
          <a:lstStyle/>
          <a:p>
            <a:pPr algn="l" rtl="0"/>
            <a:r>
              <a:rPr lang="en-US" dirty="0" smtClean="0"/>
              <a:t>Progressing of caries in dentin is different from progression in overlying enamel because of the structural differences of dentin.</a:t>
            </a:r>
          </a:p>
          <a:p>
            <a:pPr algn="l" rtl="0"/>
            <a:r>
              <a:rPr lang="en-US" b="1" dirty="0" smtClean="0"/>
              <a:t>Caries advance more rapidly in </a:t>
            </a:r>
            <a:r>
              <a:rPr lang="en-US" b="1" dirty="0" smtClean="0">
                <a:solidFill>
                  <a:srgbClr val="0070C0"/>
                </a:solidFill>
              </a:rPr>
              <a:t>dentin</a:t>
            </a:r>
            <a:r>
              <a:rPr lang="en-US" b="1" dirty="0" smtClean="0">
                <a:solidFill>
                  <a:srgbClr val="FFFF00"/>
                </a:solidFill>
              </a:rPr>
              <a:t> </a:t>
            </a:r>
            <a:r>
              <a:rPr lang="en-US" b="1" dirty="0" smtClean="0"/>
              <a:t>than in enamel.</a:t>
            </a:r>
          </a:p>
          <a:p>
            <a:pPr algn="l" rtl="0"/>
            <a:r>
              <a:rPr lang="en-US" dirty="0" smtClean="0"/>
              <a:t>Dentin contains much less mineral and possesses microscopic tubules that provide a pathway for the ingress of bacteria and egress of minerals.</a:t>
            </a:r>
            <a:endParaRPr lang="en-US" b="1" dirty="0" smtClean="0">
              <a:solidFill>
                <a:srgbClr val="0070C0"/>
              </a:solidFill>
            </a:endParaRPr>
          </a:p>
          <a:p>
            <a:pPr eaLnBrk="1" hangingPunct="1"/>
            <a:endParaRPr lang="ar-IQ" b="1" dirty="0" smtClean="0"/>
          </a:p>
        </p:txBody>
      </p:sp>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smtClean="0">
                <a:solidFill>
                  <a:srgbClr val="C00000"/>
                </a:solidFill>
              </a:rPr>
              <a:t>Clinical characteristic of dentinal </a:t>
            </a:r>
            <a:r>
              <a:rPr lang="ar-IQ" b="1" dirty="0" smtClean="0">
                <a:solidFill>
                  <a:srgbClr val="C00000"/>
                </a:solidFill>
              </a:rPr>
              <a:t/>
            </a:r>
            <a:br>
              <a:rPr lang="ar-IQ" b="1" dirty="0" smtClean="0">
                <a:solidFill>
                  <a:srgbClr val="C00000"/>
                </a:solidFill>
              </a:rPr>
            </a:br>
            <a:r>
              <a:rPr lang="en-US" b="1" dirty="0" smtClean="0">
                <a:solidFill>
                  <a:srgbClr val="C00000"/>
                </a:solidFill>
              </a:rPr>
              <a:t>caries</a:t>
            </a:r>
            <a:endParaRPr lang="ar-IQ"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34000" cy="4525963"/>
          </a:xfrm>
        </p:spPr>
        <p:txBody>
          <a:bodyPr>
            <a:normAutofit lnSpcReduction="10000"/>
          </a:bodyPr>
          <a:lstStyle/>
          <a:p>
            <a:pPr algn="l" rtl="0"/>
            <a:r>
              <a:rPr lang="en-US" dirty="0" smtClean="0"/>
              <a:t>The DEJ is less resistant to caries attack and allow rapid lateral spreading when caries has penetrated the enamel</a:t>
            </a:r>
            <a:endParaRPr lang="en-US" b="1" dirty="0" smtClean="0">
              <a:solidFill>
                <a:srgbClr val="0070C0"/>
              </a:solidFill>
            </a:endParaRPr>
          </a:p>
          <a:p>
            <a:pPr algn="l" rtl="0"/>
            <a:r>
              <a:rPr lang="en-US" b="1" dirty="0" smtClean="0">
                <a:solidFill>
                  <a:srgbClr val="0070C0"/>
                </a:solidFill>
              </a:rPr>
              <a:t> V-shaped </a:t>
            </a:r>
            <a:r>
              <a:rPr lang="en-US" b="1" dirty="0" smtClean="0"/>
              <a:t>in cross section.</a:t>
            </a:r>
          </a:p>
          <a:p>
            <a:pPr algn="l" rtl="0"/>
            <a:r>
              <a:rPr lang="en-US" b="1" dirty="0" smtClean="0"/>
              <a:t>Caries produces a variety of responses; pain, sensitivity, demineralization&amp;</a:t>
            </a:r>
          </a:p>
          <a:p>
            <a:pPr algn="l" rtl="0">
              <a:buNone/>
            </a:pPr>
            <a:r>
              <a:rPr lang="en-US" b="1" dirty="0" smtClean="0"/>
              <a:t>  </a:t>
            </a:r>
            <a:r>
              <a:rPr lang="en-US" b="1" dirty="0" err="1" smtClean="0"/>
              <a:t>remineralization</a:t>
            </a:r>
            <a:r>
              <a:rPr lang="en-US" b="1" dirty="0" smtClean="0"/>
              <a:t>.</a:t>
            </a:r>
          </a:p>
          <a:p>
            <a:pPr>
              <a:buNone/>
            </a:pPr>
            <a:r>
              <a:rPr lang="en-US" b="1" dirty="0" smtClean="0"/>
              <a:t> </a:t>
            </a:r>
          </a:p>
          <a:p>
            <a:pPr algn="l" rtl="0"/>
            <a:endParaRPr lang="ar-IQ" dirty="0"/>
          </a:p>
        </p:txBody>
      </p:sp>
      <p:sp>
        <p:nvSpPr>
          <p:cNvPr id="3" name="Title 2"/>
          <p:cNvSpPr>
            <a:spLocks noGrp="1"/>
          </p:cNvSpPr>
          <p:nvPr>
            <p:ph type="title"/>
          </p:nvPr>
        </p:nvSpPr>
        <p:spPr/>
        <p:txBody>
          <a:bodyPr/>
          <a:lstStyle/>
          <a:p>
            <a:endParaRPr lang="ar-IQ"/>
          </a:p>
        </p:txBody>
      </p:sp>
      <p:pic>
        <p:nvPicPr>
          <p:cNvPr id="4" name="Picture 9"/>
          <p:cNvPicPr>
            <a:picLocks noChangeAspect="1" noChangeArrowheads="1"/>
          </p:cNvPicPr>
          <p:nvPr/>
        </p:nvPicPr>
        <p:blipFill>
          <a:blip r:embed="rId2">
            <a:lum bright="-6000" contrast="-12000"/>
          </a:blip>
          <a:srcRect l="60521" t="38889" r="16522" b="44676"/>
          <a:stretch>
            <a:fillRect/>
          </a:stretch>
        </p:blipFill>
        <p:spPr bwMode="auto">
          <a:xfrm>
            <a:off x="5659754" y="1676400"/>
            <a:ext cx="3484245" cy="2590800"/>
          </a:xfrm>
          <a:prstGeom prst="rect">
            <a:avLst/>
          </a:prstGeom>
          <a:noFill/>
          <a:ln w="9525">
            <a:solidFill>
              <a:srgbClr val="FFFF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5257800" cy="4678363"/>
          </a:xfrm>
        </p:spPr>
        <p:txBody>
          <a:bodyPr>
            <a:normAutofit fontScale="85000" lnSpcReduction="20000"/>
          </a:bodyPr>
          <a:lstStyle/>
          <a:p>
            <a:pPr algn="l" rtl="0"/>
            <a:r>
              <a:rPr lang="en-US" dirty="0" smtClean="0"/>
              <a:t>Often, pain is not reported even when caries invades dentin, except when deep lesions bring the bacterial infection close to the pulp. </a:t>
            </a:r>
          </a:p>
          <a:p>
            <a:pPr algn="l" rtl="0"/>
            <a:r>
              <a:rPr lang="en-US" dirty="0" smtClean="0"/>
              <a:t>Episodes of short duration of pain may be felt occasionally during earlier stages of dentin caries.</a:t>
            </a:r>
          </a:p>
          <a:p>
            <a:pPr algn="l" rtl="0"/>
            <a:r>
              <a:rPr lang="en-US" dirty="0" smtClean="0"/>
              <a:t> The pain is caused by stimulation of pulp tissue by the movement of fluid through the dentinal tubules that have been opened to the oral environment by </a:t>
            </a:r>
            <a:r>
              <a:rPr lang="en-US" dirty="0" err="1" smtClean="0"/>
              <a:t>cavitation</a:t>
            </a:r>
            <a:r>
              <a:rPr lang="en-US" dirty="0" smtClean="0"/>
              <a:t>.</a:t>
            </a:r>
            <a:endParaRPr lang="ar-IQ" dirty="0"/>
          </a:p>
        </p:txBody>
      </p:sp>
      <p:sp>
        <p:nvSpPr>
          <p:cNvPr id="3" name="Title 2"/>
          <p:cNvSpPr>
            <a:spLocks noGrp="1"/>
          </p:cNvSpPr>
          <p:nvPr>
            <p:ph type="title"/>
          </p:nvPr>
        </p:nvSpPr>
        <p:spPr/>
        <p:txBody>
          <a:bodyPr/>
          <a:lstStyle/>
          <a:p>
            <a:endParaRPr lang="ar-IQ"/>
          </a:p>
        </p:txBody>
      </p:sp>
      <p:pic>
        <p:nvPicPr>
          <p:cNvPr id="4" name="Picture 7" descr="dentalcaries-150x150"/>
          <p:cNvPicPr>
            <a:picLocks noChangeAspect="1" noChangeArrowheads="1"/>
          </p:cNvPicPr>
          <p:nvPr/>
        </p:nvPicPr>
        <p:blipFill>
          <a:blip r:embed="rId2"/>
          <a:srcRect/>
          <a:stretch>
            <a:fillRect/>
          </a:stretch>
        </p:blipFill>
        <p:spPr bwMode="auto">
          <a:xfrm>
            <a:off x="5410200" y="1752600"/>
            <a:ext cx="3505200" cy="381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None/>
            </a:pPr>
            <a:r>
              <a:rPr lang="en-US" dirty="0" smtClean="0"/>
              <a:t>Caries advancement in dentin proceeds through three changes </a:t>
            </a:r>
          </a:p>
          <a:p>
            <a:pPr algn="l" rtl="0">
              <a:buNone/>
            </a:pPr>
            <a:endParaRPr lang="en-US" dirty="0" smtClean="0"/>
          </a:p>
          <a:p>
            <a:pPr algn="l" rtl="0"/>
            <a:r>
              <a:rPr lang="en-US" dirty="0" smtClean="0"/>
              <a:t>(1) Weak organic acids </a:t>
            </a:r>
            <a:r>
              <a:rPr lang="en-US" dirty="0" err="1" smtClean="0"/>
              <a:t>demineralize</a:t>
            </a:r>
            <a:r>
              <a:rPr lang="en-US" dirty="0" smtClean="0"/>
              <a:t> the dentin (pH:6.2)</a:t>
            </a:r>
          </a:p>
          <a:p>
            <a:pPr algn="l" rtl="0"/>
            <a:r>
              <a:rPr lang="en-US" dirty="0" smtClean="0"/>
              <a:t>(2) The organic material of dentin, particularly collagen degenerates and dissolve</a:t>
            </a:r>
          </a:p>
          <a:p>
            <a:pPr algn="l" rtl="0"/>
            <a:r>
              <a:rPr lang="en-US" dirty="0" smtClean="0"/>
              <a:t>(3) The loss of structural integrity is followed by invasion of bacteria.</a:t>
            </a:r>
          </a:p>
          <a:p>
            <a:pPr algn="l" rtl="0"/>
            <a:endParaRPr lang="ar-IQ" dirty="0"/>
          </a:p>
        </p:txBody>
      </p:sp>
      <p:sp>
        <p:nvSpPr>
          <p:cNvPr id="3" name="Title 2"/>
          <p:cNvSpPr>
            <a:spLocks noGrp="1"/>
          </p:cNvSpPr>
          <p:nvPr>
            <p:ph type="title"/>
          </p:nvPr>
        </p:nvSpPr>
        <p:spPr/>
        <p:txBody>
          <a:bodyPr/>
          <a:lstStyle/>
          <a:p>
            <a:endParaRPr 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0" y="1371601"/>
            <a:ext cx="5638800" cy="4953000"/>
          </a:xfrm>
        </p:spPr>
        <p:txBody>
          <a:bodyPr>
            <a:normAutofit lnSpcReduction="10000"/>
          </a:bodyPr>
          <a:lstStyle/>
          <a:p>
            <a:pPr marL="624078" indent="-514350" algn="l" rtl="0" eaLnBrk="1" hangingPunct="1">
              <a:buNone/>
            </a:pPr>
            <a:r>
              <a:rPr lang="en-US" dirty="0" smtClean="0">
                <a:solidFill>
                  <a:srgbClr val="C00000"/>
                </a:solidFill>
              </a:rPr>
              <a:t>1. Normal dentin; </a:t>
            </a:r>
            <a:r>
              <a:rPr lang="en-US" sz="2400" dirty="0" smtClean="0"/>
              <a:t>Deep area, tubules with </a:t>
            </a:r>
            <a:r>
              <a:rPr lang="en-US" sz="2400" dirty="0" err="1" smtClean="0"/>
              <a:t>odonblaste</a:t>
            </a:r>
            <a:r>
              <a:rPr lang="en-US" sz="2400" dirty="0" smtClean="0"/>
              <a:t> processes, no </a:t>
            </a:r>
            <a:r>
              <a:rPr lang="en-US" sz="2400" dirty="0" err="1" smtClean="0"/>
              <a:t>crestales</a:t>
            </a:r>
            <a:r>
              <a:rPr lang="en-US" sz="2400" dirty="0" smtClean="0"/>
              <a:t> in lumens, normal </a:t>
            </a:r>
            <a:r>
              <a:rPr lang="en-US" sz="2400" dirty="0" err="1" smtClean="0"/>
              <a:t>crossbanded</a:t>
            </a:r>
            <a:r>
              <a:rPr lang="en-US" sz="2400" dirty="0" smtClean="0"/>
              <a:t> collagen, no bacteria.</a:t>
            </a:r>
          </a:p>
          <a:p>
            <a:pPr algn="l" rtl="0">
              <a:buNone/>
            </a:pPr>
            <a:r>
              <a:rPr lang="en-US" dirty="0" smtClean="0">
                <a:solidFill>
                  <a:srgbClr val="C00000"/>
                </a:solidFill>
              </a:rPr>
              <a:t>2. Affected dentin </a:t>
            </a:r>
            <a:r>
              <a:rPr lang="en-US" dirty="0" smtClean="0"/>
              <a:t>(inner carious D) </a:t>
            </a:r>
            <a:r>
              <a:rPr lang="en-US" sz="2400" dirty="0" smtClean="0"/>
              <a:t>softer than normal dentin and show loss of minerals from </a:t>
            </a:r>
            <a:r>
              <a:rPr lang="en-US" sz="2400" dirty="0" err="1" smtClean="0"/>
              <a:t>intertubular</a:t>
            </a:r>
            <a:r>
              <a:rPr lang="en-US" sz="2400" dirty="0" smtClean="0"/>
              <a:t> dentin and many large crystals in the lumen of the dentinal tubules. Collagen is intact can serve as template for </a:t>
            </a:r>
            <a:r>
              <a:rPr lang="en-US" sz="2400" dirty="0" err="1" smtClean="0"/>
              <a:t>remineralization</a:t>
            </a:r>
            <a:r>
              <a:rPr lang="en-US" sz="2400" dirty="0" smtClean="0"/>
              <a:t> of </a:t>
            </a:r>
            <a:r>
              <a:rPr lang="en-US" sz="2400" dirty="0" err="1" smtClean="0"/>
              <a:t>intertubular</a:t>
            </a:r>
            <a:r>
              <a:rPr lang="en-US" sz="2400" dirty="0" smtClean="0"/>
              <a:t> dentin. </a:t>
            </a:r>
          </a:p>
        </p:txBody>
      </p:sp>
      <p:sp>
        <p:nvSpPr>
          <p:cNvPr id="20482" name="Title 1"/>
          <p:cNvSpPr>
            <a:spLocks noGrp="1"/>
          </p:cNvSpPr>
          <p:nvPr>
            <p:ph type="title"/>
          </p:nvPr>
        </p:nvSpPr>
        <p:spPr/>
        <p:txBody>
          <a:bodyPr/>
          <a:lstStyle/>
          <a:p>
            <a:pPr eaLnBrk="1" hangingPunct="1"/>
            <a:r>
              <a:rPr lang="en-US" smtClean="0"/>
              <a:t>Zones on dentin caries</a:t>
            </a:r>
            <a:endParaRPr lang="ar-IQ" smtClean="0"/>
          </a:p>
        </p:txBody>
      </p:sp>
      <p:pic>
        <p:nvPicPr>
          <p:cNvPr id="20484" name="Picture 2" descr="C:\Users\lenovo\Documents\Bluetooth Folder\20130226_104839.jpg"/>
          <p:cNvPicPr>
            <a:picLocks noChangeAspect="1" noChangeArrowheads="1"/>
          </p:cNvPicPr>
          <p:nvPr/>
        </p:nvPicPr>
        <p:blipFill>
          <a:blip r:embed="rId2"/>
          <a:srcRect/>
          <a:stretch>
            <a:fillRect/>
          </a:stretch>
        </p:blipFill>
        <p:spPr bwMode="auto">
          <a:xfrm>
            <a:off x="5562600" y="1524000"/>
            <a:ext cx="3276600" cy="4343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2505</TotalTime>
  <Words>1168</Words>
  <Application>Microsoft Office PowerPoint</Application>
  <PresentationFormat>On-screen Show (4:3)</PresentationFormat>
  <Paragraphs>111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PowerPoint Presentation</vt:lpstr>
      <vt:lpstr>Diagnosis, prevention and treatment of dental caries</vt:lpstr>
      <vt:lpstr>Clinical characteristic of enamel caries </vt:lpstr>
      <vt:lpstr>PowerPoint Presentation</vt:lpstr>
      <vt:lpstr>Clinical characteristic of dentinal  caries</vt:lpstr>
      <vt:lpstr>PowerPoint Presentation</vt:lpstr>
      <vt:lpstr>PowerPoint Presentation</vt:lpstr>
      <vt:lpstr>PowerPoint Presentation</vt:lpstr>
      <vt:lpstr>Zones on dentin caries</vt:lpstr>
      <vt:lpstr>PowerPoint Presentation</vt:lpstr>
      <vt:lpstr>Caries diagnosis &amp; treatment </vt:lpstr>
      <vt:lpstr>Diagnostic tests</vt:lpstr>
      <vt:lpstr>Caries diagnosis</vt:lpstr>
      <vt:lpstr>Clinical characteristic of dentinal caries</vt:lpstr>
      <vt:lpstr>Diagnosis </vt:lpstr>
      <vt:lpstr>PowerPoint Presentation</vt:lpstr>
      <vt:lpstr>PowerPoint Presentation</vt:lpstr>
      <vt:lpstr>Pits and fissures</vt:lpstr>
      <vt:lpstr>Smooth surfaces </vt:lpstr>
      <vt:lpstr>PowerPoint Presentation</vt:lpstr>
      <vt:lpstr>Root surfaces</vt:lpstr>
      <vt:lpstr>PowerPoint Presentation</vt:lpstr>
      <vt:lpstr>Noninvasive or prevention treatment</vt:lpstr>
      <vt:lpstr>Caries prevention</vt:lpstr>
      <vt:lpstr>Invasive or restorative treatment </vt:lpstr>
      <vt:lpstr>Indications for restorative treatment: </vt:lpstr>
      <vt:lpstr>PowerPoint Presentation</vt:lpstr>
      <vt:lpstr>PowerPoint Presentation</vt:lpstr>
    </vt:vector>
  </TitlesOfParts>
  <Company>Al-Shather Computer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219</cp:revision>
  <dcterms:created xsi:type="dcterms:W3CDTF">2007-03-17T19:42:19Z</dcterms:created>
  <dcterms:modified xsi:type="dcterms:W3CDTF">2022-10-29T12:19:07Z</dcterms:modified>
</cp:coreProperties>
</file>