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75" r:id="rId5"/>
    <p:sldId id="259" r:id="rId6"/>
    <p:sldId id="261" r:id="rId7"/>
    <p:sldId id="262" r:id="rId8"/>
    <p:sldId id="263" r:id="rId9"/>
    <p:sldId id="264" r:id="rId10"/>
    <p:sldId id="266" r:id="rId11"/>
    <p:sldId id="268" r:id="rId12"/>
    <p:sldId id="269" r:id="rId13"/>
    <p:sldId id="270" r:id="rId14"/>
    <p:sldId id="271" r:id="rId15"/>
    <p:sldId id="272" r:id="rId16"/>
    <p:sldId id="273" r:id="rId17"/>
    <p:sldId id="274" r:id="rId18"/>
    <p:sldId id="276" r:id="rId1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465" autoAdjust="0"/>
    <p:restoredTop sz="94660"/>
  </p:normalViewPr>
  <p:slideViewPr>
    <p:cSldViewPr>
      <p:cViewPr>
        <p:scale>
          <a:sx n="61" d="100"/>
          <a:sy n="61" d="100"/>
        </p:scale>
        <p:origin x="-1070" y="-5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3/9/2022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3/9/2022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3/9/2022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3/9/2022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3/9/2022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3/9/2022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pattFill prst="pct75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3/9/2022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6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9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emf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9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gradFill>
            <a:gsLst>
              <a:gs pos="0">
                <a:schemeClr val="tx2"/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txBody>
          <a:bodyPr/>
          <a:lstStyle/>
          <a:p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Field Isolation &amp; Moisture Control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gradFill>
            <a:gsLst>
              <a:gs pos="0">
                <a:schemeClr val="tx2"/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txBody>
          <a:bodyPr/>
          <a:lstStyle/>
          <a:p>
            <a:pPr algn="r"/>
            <a:endParaRPr lang="ar-IQ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r"/>
            <a:r>
              <a:rPr lang="ar-IQ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</a:t>
            </a:r>
            <a:r>
              <a:rPr lang="ar-IQ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م. فرح صلاح الدين عباس </a:t>
            </a:r>
          </a:p>
          <a:p>
            <a:pPr algn="r"/>
            <a:r>
              <a:rPr lang="ar-IQ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ar-IQ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ماجستير معالجة الاسنان</a:t>
            </a:r>
            <a:endParaRPr lang="en-US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6146" name="Picture 2" descr="Holographic Butterfly Poster | JUNIQ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31513">
            <a:off x="148720" y="5113416"/>
            <a:ext cx="1600200" cy="1568015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8169412">
            <a:off x="7462811" y="5109901"/>
            <a:ext cx="1597025" cy="1584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113801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152400"/>
            <a:ext cx="8153400" cy="1265238"/>
          </a:xfr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rgbClr val="C00000"/>
                </a:solidFill>
              </a:rPr>
              <a:t>Rubber dam application</a:t>
            </a:r>
            <a:br>
              <a:rPr lang="en-US" b="1" dirty="0" smtClean="0">
                <a:solidFill>
                  <a:srgbClr val="C00000"/>
                </a:solidFill>
              </a:rPr>
            </a:br>
            <a:r>
              <a:rPr lang="en-US" b="1" dirty="0" smtClean="0">
                <a:solidFill>
                  <a:srgbClr val="C00000"/>
                </a:solidFill>
              </a:rPr>
              <a:t>method 1</a:t>
            </a:r>
            <a:endParaRPr lang="en-US" b="1" dirty="0">
              <a:solidFill>
                <a:srgbClr val="C00000"/>
              </a:solidFill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5" name="Picture 3" descr="scan0005">
            <a:extLst>
              <a:ext uri="{FF2B5EF4-FFF2-40B4-BE49-F238E27FC236}">
                <a16:creationId xmlns="" xmlns:a16="http://schemas.microsoft.com/office/drawing/2014/main" id="{AB476401-1A47-4D4F-8796-6C67550D3B7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63980" y="1524000"/>
            <a:ext cx="3505201" cy="2322022"/>
          </a:xfrm>
          <a:prstGeom prst="rect">
            <a:avLst/>
          </a:prstGeom>
          <a:noFill/>
          <a:ln w="76200" cmpd="tri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4" descr="scan0007">
            <a:extLst>
              <a:ext uri="{FF2B5EF4-FFF2-40B4-BE49-F238E27FC236}">
                <a16:creationId xmlns="" xmlns:a16="http://schemas.microsoft.com/office/drawing/2014/main" id="{C918B96C-217D-4CAC-A8EA-013C5D44C4D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4114800"/>
            <a:ext cx="3581400" cy="2472167"/>
          </a:xfrm>
          <a:prstGeom prst="rect">
            <a:avLst/>
          </a:prstGeom>
          <a:noFill/>
          <a:ln w="76200" cmpd="tri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5" descr="scan0008">
            <a:extLst>
              <a:ext uri="{FF2B5EF4-FFF2-40B4-BE49-F238E27FC236}">
                <a16:creationId xmlns="" xmlns:a16="http://schemas.microsoft.com/office/drawing/2014/main" id="{4895AF71-7DD1-4190-8707-8483EC1AC5BD}"/>
              </a:ext>
            </a:extLst>
          </p:cNvPr>
          <p:cNvPicPr>
            <a:picLocks noGrp="1" noChangeAspect="1" noChangeArrowheads="1"/>
          </p:cNvPicPr>
          <p:nvPr>
            <p:ph sz="half"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4097482"/>
            <a:ext cx="3657600" cy="2525216"/>
          </a:xfrm>
          <a:prstGeom prst="rect">
            <a:avLst/>
          </a:prstGeom>
          <a:noFill/>
          <a:ln w="76200" cmpd="tri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111481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4000" b="1" dirty="0">
                <a:solidFill>
                  <a:srgbClr val="C00000"/>
                </a:solidFill>
              </a:rPr>
              <a:t>Rubber dam application</a:t>
            </a:r>
            <a:br>
              <a:rPr lang="en-US" sz="4000" b="1" dirty="0">
                <a:solidFill>
                  <a:srgbClr val="C00000"/>
                </a:solidFill>
              </a:rPr>
            </a:br>
            <a:r>
              <a:rPr lang="en-US" sz="4000" b="1" dirty="0">
                <a:solidFill>
                  <a:srgbClr val="C00000"/>
                </a:solidFill>
              </a:rPr>
              <a:t>method </a:t>
            </a:r>
            <a:r>
              <a:rPr lang="en-US" sz="4000" b="1" dirty="0" smtClean="0">
                <a:solidFill>
                  <a:srgbClr val="C00000"/>
                </a:solidFill>
              </a:rPr>
              <a:t>2</a:t>
            </a:r>
            <a:endParaRPr lang="en-US" dirty="0"/>
          </a:p>
        </p:txBody>
      </p:sp>
      <p:pic>
        <p:nvPicPr>
          <p:cNvPr id="5" name="Picture 9" descr="scan0006">
            <a:extLst>
              <a:ext uri="{FF2B5EF4-FFF2-40B4-BE49-F238E27FC236}">
                <a16:creationId xmlns="" xmlns:a16="http://schemas.microsoft.com/office/drawing/2014/main" id="{7ADA500E-1A08-41DC-94E7-0BB0F9F83FFB}"/>
              </a:ext>
            </a:extLst>
          </p:cNvPr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1676400"/>
            <a:ext cx="3192829" cy="2105909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11" descr="scan0010">
            <a:extLst>
              <a:ext uri="{FF2B5EF4-FFF2-40B4-BE49-F238E27FC236}">
                <a16:creationId xmlns="" xmlns:a16="http://schemas.microsoft.com/office/drawing/2014/main" id="{A6E974C3-0AA2-40AC-9096-94D5DC313B9B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0" y="1676400"/>
            <a:ext cx="3212363" cy="2177377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13">
            <a:extLst>
              <a:ext uri="{FF2B5EF4-FFF2-40B4-BE49-F238E27FC236}">
                <a16:creationId xmlns="" xmlns:a16="http://schemas.microsoft.com/office/drawing/2014/main" id="{EF60C2F5-4CB1-443D-B295-75ECF306F13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6600" y="4149725"/>
            <a:ext cx="3097213" cy="2408238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526204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C00000"/>
                </a:solidFill>
              </a:rPr>
              <a:t>Multiple isolation</a:t>
            </a:r>
            <a:endParaRPr lang="en-US" b="1" dirty="0">
              <a:solidFill>
                <a:srgbClr val="C00000"/>
              </a:solidFill>
            </a:endParaRPr>
          </a:p>
        </p:txBody>
      </p:sp>
      <p:pic>
        <p:nvPicPr>
          <p:cNvPr id="5" name="Picture 8" descr="scan0011">
            <a:extLst>
              <a:ext uri="{FF2B5EF4-FFF2-40B4-BE49-F238E27FC236}">
                <a16:creationId xmlns="" xmlns:a16="http://schemas.microsoft.com/office/drawing/2014/main" id="{4C6526DD-8C7B-496C-AFAB-464B99AF4FA0}"/>
              </a:ext>
            </a:extLst>
          </p:cNvPr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6689" y="1527789"/>
            <a:ext cx="3816711" cy="2587011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  <a:extLst/>
        </p:spPr>
      </p:pic>
      <p:pic>
        <p:nvPicPr>
          <p:cNvPr id="6" name="Picture 9" descr="scan0004">
            <a:extLst>
              <a:ext uri="{FF2B5EF4-FFF2-40B4-BE49-F238E27FC236}">
                <a16:creationId xmlns="" xmlns:a16="http://schemas.microsoft.com/office/drawing/2014/main" id="{B13256AE-55AA-4DB4-A814-D9FB24C69929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1512639"/>
            <a:ext cx="3632458" cy="2602161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833311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C00000"/>
                </a:solidFill>
              </a:rPr>
              <a:t>Anterior isolation</a:t>
            </a:r>
            <a:endParaRPr lang="en-US" b="1" dirty="0">
              <a:solidFill>
                <a:srgbClr val="C00000"/>
              </a:solidFill>
            </a:endParaRPr>
          </a:p>
        </p:txBody>
      </p:sp>
      <p:pic>
        <p:nvPicPr>
          <p:cNvPr id="4" name="Picture 5" descr="scan0012">
            <a:extLst>
              <a:ext uri="{FF2B5EF4-FFF2-40B4-BE49-F238E27FC236}">
                <a16:creationId xmlns="" xmlns:a16="http://schemas.microsoft.com/office/drawing/2014/main" id="{2E7C289A-BDED-4E61-A01D-0D0216FE0AEF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800" y="2312759"/>
            <a:ext cx="4800600" cy="3150858"/>
          </a:xfrm>
          <a:prstGeom prst="rect">
            <a:avLst/>
          </a:prstGeom>
          <a:noFill/>
          <a:ln w="76200" cmpd="tri">
            <a:solidFill>
              <a:srgbClr val="FFFF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330106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txBody>
          <a:bodyPr/>
          <a:lstStyle/>
          <a:p>
            <a:r>
              <a:rPr lang="en-US" b="1" dirty="0" smtClean="0">
                <a:solidFill>
                  <a:srgbClr val="C00000"/>
                </a:solidFill>
              </a:rPr>
              <a:t>Oral evacuation system</a:t>
            </a:r>
            <a:endParaRPr lang="en-US" b="1" dirty="0">
              <a:solidFill>
                <a:srgbClr val="C00000"/>
              </a:solidFill>
            </a:endParaRPr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2133600"/>
            <a:ext cx="3200400" cy="28706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3336" y="2209800"/>
            <a:ext cx="3019952" cy="2698750"/>
          </a:xfrm>
          <a:prstGeom prst="rect">
            <a:avLst/>
          </a:prstGeom>
          <a:noFill/>
          <a:ln w="57150" cmpd="thinThick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766562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rgbClr val="C00000"/>
                </a:solidFill>
              </a:rPr>
              <a:t/>
            </a:r>
            <a:br>
              <a:rPr lang="en-US" b="1" dirty="0" smtClean="0">
                <a:solidFill>
                  <a:srgbClr val="C00000"/>
                </a:solidFill>
              </a:rPr>
            </a:br>
            <a:r>
              <a:rPr lang="en-US" b="1" dirty="0" smtClean="0">
                <a:solidFill>
                  <a:srgbClr val="C00000"/>
                </a:solidFill>
              </a:rPr>
              <a:t>Cotton rolls</a:t>
            </a:r>
            <a:br>
              <a:rPr lang="en-US" b="1" dirty="0" smtClean="0">
                <a:solidFill>
                  <a:srgbClr val="C00000"/>
                </a:solidFill>
              </a:rPr>
            </a:br>
            <a:endParaRPr lang="en-US" b="1" dirty="0">
              <a:solidFill>
                <a:srgbClr val="C00000"/>
              </a:solidFill>
            </a:endParaRPr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1491124"/>
            <a:ext cx="2895600" cy="30359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1524000"/>
            <a:ext cx="2973108" cy="2897361"/>
          </a:xfrm>
          <a:prstGeom prst="rect">
            <a:avLst/>
          </a:prstGeom>
          <a:noFill/>
          <a:ln w="57150" cmpd="thinThick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4182" y="4669892"/>
            <a:ext cx="8132618" cy="156080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</p:spTree>
    <p:extLst>
      <p:ext uri="{BB962C8B-B14F-4D97-AF65-F5344CB8AC3E}">
        <p14:creationId xmlns:p14="http://schemas.microsoft.com/office/powerpoint/2010/main" val="995620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txBody>
          <a:bodyPr/>
          <a:lstStyle/>
          <a:p>
            <a:r>
              <a:rPr lang="en-US" b="1" dirty="0">
                <a:solidFill>
                  <a:srgbClr val="C00000"/>
                </a:solidFill>
              </a:rPr>
              <a:t>Local anesthetics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reduces </a:t>
            </a:r>
            <a:r>
              <a:rPr lang="en-US" dirty="0"/>
              <a:t>salivation because the patient is </a:t>
            </a:r>
            <a:r>
              <a:rPr lang="en-US" dirty="0">
                <a:solidFill>
                  <a:srgbClr val="FF0000"/>
                </a:solidFill>
              </a:rPr>
              <a:t>more comfortable, less anxious</a:t>
            </a:r>
            <a:r>
              <a:rPr lang="en-US" dirty="0"/>
              <a:t> and less sensitive to oral stimuli. </a:t>
            </a:r>
            <a:endParaRPr lang="en-US" dirty="0" smtClean="0"/>
          </a:p>
          <a:p>
            <a:r>
              <a:rPr lang="en-US" dirty="0" smtClean="0"/>
              <a:t>Local </a:t>
            </a:r>
            <a:r>
              <a:rPr lang="en-US" dirty="0"/>
              <a:t>anesthetics incorporating a vasoconstrictor also </a:t>
            </a:r>
            <a:r>
              <a:rPr lang="en-US" dirty="0">
                <a:solidFill>
                  <a:srgbClr val="FF0000"/>
                </a:solidFill>
              </a:rPr>
              <a:t>reduce blood flow</a:t>
            </a:r>
            <a:r>
              <a:rPr lang="en-US" dirty="0"/>
              <a:t>, thus helping to control hemorrhage at the operating site.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353635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txBody>
          <a:bodyPr/>
          <a:lstStyle/>
          <a:p>
            <a:r>
              <a:rPr lang="en-US" b="1" dirty="0" smtClean="0">
                <a:solidFill>
                  <a:srgbClr val="C00000"/>
                </a:solidFill>
              </a:rPr>
              <a:t>Anti salivary drugs </a:t>
            </a:r>
            <a:endParaRPr lang="en-US" b="1" dirty="0">
              <a:solidFill>
                <a:srgbClr val="C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Rarely indicated in operative dentistry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705552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304800"/>
            <a:ext cx="8420100" cy="56134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443530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228600"/>
            <a:ext cx="8382000" cy="5897563"/>
          </a:xfrm>
        </p:spPr>
        <p:txBody>
          <a:bodyPr/>
          <a:lstStyle/>
          <a:p>
            <a:pPr marL="0" indent="0">
              <a:buNone/>
            </a:pPr>
            <a:r>
              <a:rPr lang="en-US" sz="4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Isolation</a:t>
            </a:r>
            <a:r>
              <a:rPr lang="en-US" sz="4000" dirty="0">
                <a:solidFill>
                  <a:srgbClr val="FFFF00"/>
                </a:solidFill>
              </a:rPr>
              <a:t>:</a:t>
            </a:r>
            <a:endParaRPr lang="en-US" sz="4000" dirty="0" smtClean="0">
              <a:solidFill>
                <a:srgbClr val="FFFF00"/>
              </a:solidFill>
            </a:endParaRP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Moisture control 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Retraction 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Harm prevention</a:t>
            </a:r>
          </a:p>
          <a:p>
            <a:pPr marL="0" indent="0">
              <a:buNone/>
            </a:pPr>
            <a:endParaRPr lang="en-US" dirty="0"/>
          </a:p>
          <a:p>
            <a:pPr marL="514350" indent="-514350">
              <a:buFont typeface="+mj-lt"/>
              <a:buAutoNum type="arabicPeriod"/>
            </a:pPr>
            <a:endParaRPr lang="en-US" dirty="0" smtClean="0"/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Excluding </a:t>
            </a:r>
            <a:r>
              <a:rPr lang="en-US" dirty="0" err="1"/>
              <a:t>S</a:t>
            </a:r>
            <a:r>
              <a:rPr lang="en-US" dirty="0" err="1" smtClean="0"/>
              <a:t>ulcular</a:t>
            </a:r>
            <a:r>
              <a:rPr lang="en-US" dirty="0" smtClean="0"/>
              <a:t> fluid ,saliva &amp; gingival bleeding from operative field.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Prevent  aspiration of debris, </a:t>
            </a:r>
            <a:r>
              <a:rPr lang="en-US" dirty="0" err="1" smtClean="0"/>
              <a:t>handpiece</a:t>
            </a:r>
            <a:r>
              <a:rPr lang="en-US" dirty="0" smtClean="0"/>
              <a:t> spray &amp; any other objects.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Cloud 3"/>
          <p:cNvSpPr/>
          <p:nvPr/>
        </p:nvSpPr>
        <p:spPr>
          <a:xfrm>
            <a:off x="762000" y="2895600"/>
            <a:ext cx="3962400" cy="914400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rgbClr val="FFFF00"/>
                </a:solidFill>
              </a:rPr>
              <a:t>Moisture </a:t>
            </a:r>
            <a:r>
              <a:rPr lang="en-US" sz="2400" b="1" dirty="0" smtClean="0">
                <a:solidFill>
                  <a:srgbClr val="FFFF00"/>
                </a:solidFill>
              </a:rPr>
              <a:t>control</a:t>
            </a:r>
            <a:endParaRPr lang="en-US" sz="2400" b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64330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304800"/>
            <a:ext cx="8534400" cy="6477000"/>
          </a:xfrm>
        </p:spPr>
        <p:txBody>
          <a:bodyPr>
            <a:normAutofit fontScale="85000" lnSpcReduction="20000"/>
          </a:bodyPr>
          <a:lstStyle/>
          <a:p>
            <a:pPr marL="0" indent="0" algn="ctr">
              <a:buNone/>
            </a:pPr>
            <a:r>
              <a:rPr lang="en-US" sz="5200" b="1" dirty="0" smtClean="0">
                <a:solidFill>
                  <a:srgbClr val="FFFF00"/>
                </a:solidFill>
              </a:rPr>
              <a:t>Techniques for moisture management:</a:t>
            </a:r>
            <a:endParaRPr lang="en-US" sz="2400" b="1" dirty="0">
              <a:solidFill>
                <a:srgbClr val="FFFF00"/>
              </a:solidFill>
            </a:endParaRPr>
          </a:p>
          <a:p>
            <a:r>
              <a:rPr lang="en-US" b="1" dirty="0" smtClean="0">
                <a:solidFill>
                  <a:srgbClr val="FFFF00"/>
                </a:solidFill>
              </a:rPr>
              <a:t>Oral evacuation system : saliva ejector</a:t>
            </a:r>
          </a:p>
          <a:p>
            <a:r>
              <a:rPr lang="en-US" dirty="0" smtClean="0"/>
              <a:t>Non invasive dental procedures </a:t>
            </a:r>
          </a:p>
          <a:p>
            <a:r>
              <a:rPr lang="en-US" dirty="0" smtClean="0"/>
              <a:t>Remove excess saliva</a:t>
            </a:r>
          </a:p>
          <a:p>
            <a:r>
              <a:rPr lang="en-US" dirty="0" smtClean="0"/>
              <a:t>Not debris /clotted blood</a:t>
            </a:r>
          </a:p>
          <a:p>
            <a:r>
              <a:rPr lang="en-US" b="1" dirty="0" smtClean="0">
                <a:solidFill>
                  <a:srgbClr val="FFFF00"/>
                </a:solidFill>
              </a:rPr>
              <a:t>Oral evacuation system :high volume evacuator</a:t>
            </a:r>
          </a:p>
          <a:p>
            <a:r>
              <a:rPr lang="en-US" dirty="0" smtClean="0"/>
              <a:t>Surgical site </a:t>
            </a:r>
          </a:p>
          <a:p>
            <a:r>
              <a:rPr lang="en-US" dirty="0" smtClean="0"/>
              <a:t>Remove saliva /blood /debris/ water</a:t>
            </a:r>
          </a:p>
          <a:p>
            <a:r>
              <a:rPr lang="en-US" dirty="0" smtClean="0"/>
              <a:t>Retract cheek /tongue</a:t>
            </a:r>
          </a:p>
          <a:p>
            <a:r>
              <a:rPr lang="en-US" b="1" dirty="0" smtClean="0">
                <a:solidFill>
                  <a:srgbClr val="FFFF00"/>
                </a:solidFill>
              </a:rPr>
              <a:t>Air water syringe </a:t>
            </a:r>
          </a:p>
          <a:p>
            <a:r>
              <a:rPr lang="en-US" dirty="0" smtClean="0"/>
              <a:t>Rinse</a:t>
            </a:r>
          </a:p>
          <a:p>
            <a:r>
              <a:rPr lang="en-US" dirty="0" smtClean="0"/>
              <a:t>dry</a:t>
            </a:r>
          </a:p>
          <a:p>
            <a:r>
              <a:rPr lang="en-US" dirty="0" smtClean="0"/>
              <a:t>Water &amp; air </a:t>
            </a:r>
          </a:p>
        </p:txBody>
      </p:sp>
    </p:spTree>
    <p:extLst>
      <p:ext uri="{BB962C8B-B14F-4D97-AF65-F5344CB8AC3E}">
        <p14:creationId xmlns:p14="http://schemas.microsoft.com/office/powerpoint/2010/main" val="6350956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304800"/>
            <a:ext cx="8153400" cy="5821363"/>
          </a:xfrm>
        </p:spPr>
        <p:txBody>
          <a:bodyPr>
            <a:normAutofit/>
          </a:bodyPr>
          <a:lstStyle/>
          <a:p>
            <a:r>
              <a:rPr lang="en-US" b="1" dirty="0">
                <a:solidFill>
                  <a:srgbClr val="FFFF00"/>
                </a:solidFill>
              </a:rPr>
              <a:t>Dental dam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800" dirty="0">
                <a:solidFill>
                  <a:prstClr val="black"/>
                </a:solidFill>
              </a:rPr>
              <a:t>Moisture control 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800" dirty="0">
                <a:solidFill>
                  <a:prstClr val="black"/>
                </a:solidFill>
              </a:rPr>
              <a:t>Infection control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800" dirty="0">
                <a:solidFill>
                  <a:prstClr val="black"/>
                </a:solidFill>
              </a:rPr>
              <a:t>Prevent swallowing objects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800" dirty="0">
                <a:solidFill>
                  <a:prstClr val="black"/>
                </a:solidFill>
              </a:rPr>
              <a:t>Retract lip </a:t>
            </a:r>
            <a:r>
              <a:rPr lang="en-US" sz="2800" dirty="0" smtClean="0">
                <a:solidFill>
                  <a:prstClr val="black"/>
                </a:solidFill>
              </a:rPr>
              <a:t>/tongue /gingiva</a:t>
            </a:r>
          </a:p>
          <a:p>
            <a:pPr marL="514350" indent="-514350">
              <a:buFont typeface="+mj-lt"/>
              <a:buAutoNum type="arabicPeriod"/>
            </a:pPr>
            <a:endParaRPr lang="en-US" sz="2800" dirty="0">
              <a:solidFill>
                <a:prstClr val="black"/>
              </a:solidFill>
            </a:endParaRPr>
          </a:p>
          <a:p>
            <a:r>
              <a:rPr lang="en-US" b="1" dirty="0" smtClean="0">
                <a:solidFill>
                  <a:srgbClr val="FFFF00"/>
                </a:solidFill>
              </a:rPr>
              <a:t>Cotton rolls and cellulose pads</a:t>
            </a:r>
          </a:p>
          <a:p>
            <a:r>
              <a:rPr lang="en-US" b="1" dirty="0" smtClean="0">
                <a:solidFill>
                  <a:srgbClr val="FFFF00"/>
                </a:solidFill>
              </a:rPr>
              <a:t>Local anesthetics</a:t>
            </a:r>
            <a:endParaRPr lang="en-US" b="1" dirty="0">
              <a:solidFill>
                <a:srgbClr val="FFFF00"/>
              </a:solidFill>
            </a:endParaRPr>
          </a:p>
          <a:p>
            <a:r>
              <a:rPr lang="en-US" b="1" dirty="0">
                <a:solidFill>
                  <a:srgbClr val="FFFF00"/>
                </a:solidFill>
              </a:rPr>
              <a:t>Anti salivary drugs</a:t>
            </a:r>
            <a:endParaRPr lang="en-US" sz="4400" b="1" dirty="0"/>
          </a:p>
        </p:txBody>
      </p:sp>
    </p:spTree>
    <p:extLst>
      <p:ext uri="{BB962C8B-B14F-4D97-AF65-F5344CB8AC3E}">
        <p14:creationId xmlns:p14="http://schemas.microsoft.com/office/powerpoint/2010/main" val="19141666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txBody>
          <a:bodyPr/>
          <a:lstStyle/>
          <a:p>
            <a:r>
              <a:rPr lang="en-US" b="1" dirty="0" smtClean="0">
                <a:solidFill>
                  <a:srgbClr val="FF0000"/>
                </a:solidFill>
              </a:rPr>
              <a:t>Rubber dam</a:t>
            </a:r>
            <a:endParaRPr lang="en-US" b="1" dirty="0">
              <a:solidFill>
                <a:srgbClr val="FF0000"/>
              </a:solidFill>
            </a:endParaRPr>
          </a:p>
        </p:txBody>
      </p:sp>
      <p:pic>
        <p:nvPicPr>
          <p:cNvPr id="7" name="Picture 7" descr="27">
            <a:extLst>
              <a:ext uri="{FF2B5EF4-FFF2-40B4-BE49-F238E27FC236}">
                <a16:creationId xmlns="" xmlns:a16="http://schemas.microsoft.com/office/drawing/2014/main" id="{A9C86A4A-FEBD-4974-BC79-06608764D798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7205" y="2174875"/>
            <a:ext cx="3340177" cy="3951288"/>
          </a:xfrm>
          <a:prstGeom prst="rect">
            <a:avLst/>
          </a:prstGeom>
          <a:noFill/>
          <a:ln w="38100">
            <a:solidFill>
              <a:srgbClr val="FFFF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5025" y="2592244"/>
            <a:ext cx="4041775" cy="31165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193445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74638"/>
            <a:ext cx="8153400" cy="1401762"/>
          </a:xfr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txBody>
          <a:bodyPr>
            <a:normAutofit fontScale="90000"/>
          </a:bodyPr>
          <a:lstStyle/>
          <a:p>
            <a:pPr lvl="0" fontAlgn="base">
              <a:spcAft>
                <a:spcPct val="0"/>
              </a:spcAft>
            </a:pPr>
            <a:r>
              <a:rPr lang="en-US" altLang="en-US" sz="2400" b="1" dirty="0" smtClean="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/>
            </a:r>
            <a:br>
              <a:rPr lang="en-US" altLang="en-US" sz="2400" b="1" dirty="0" smtClean="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</a:br>
            <a:r>
              <a:rPr lang="en-US" altLang="en-US" sz="2400" b="1" dirty="0" smtClean="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/>
            </a:r>
            <a:br>
              <a:rPr lang="en-US" altLang="en-US" sz="2400" b="1" dirty="0" smtClean="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</a:br>
            <a:r>
              <a:rPr lang="en-US" altLang="en-US" sz="2400" b="1" dirty="0" smtClean="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/>
            </a:r>
            <a:br>
              <a:rPr lang="en-US" altLang="en-US" sz="2400" b="1" dirty="0" smtClean="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</a:br>
            <a:r>
              <a:rPr lang="en-US" alt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Rubber dam</a:t>
            </a:r>
            <a:br>
              <a:rPr lang="en-US" alt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</a:br>
            <a:r>
              <a:rPr lang="en-US" altLang="en-US" sz="27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altLang="en-US" sz="2700" b="1" dirty="0">
                <a:solidFill>
                  <a:srgbClr val="FF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it gives the most complete control over moisture in the mouth.</a:t>
            </a:r>
            <a:br>
              <a:rPr lang="en-US" altLang="en-US" sz="2700" b="1" dirty="0">
                <a:solidFill>
                  <a:srgbClr val="FF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</a:br>
            <a:endParaRPr lang="en-US" sz="5300" dirty="0">
              <a:solidFill>
                <a:srgbClr val="FF0000"/>
              </a:solidFill>
            </a:endParaRPr>
          </a:p>
        </p:txBody>
      </p:sp>
      <p:pic>
        <p:nvPicPr>
          <p:cNvPr id="7" name="Content Placeholder 3" descr="IMG_2932.JPG">
            <a:extLst>
              <a:ext uri="{FF2B5EF4-FFF2-40B4-BE49-F238E27FC236}">
                <a16:creationId xmlns="" xmlns:a16="http://schemas.microsoft.com/office/drawing/2014/main" id="{6AA01D96-9A17-40D5-B9CE-4B2D7BD278CE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733928"/>
            <a:ext cx="4040188" cy="28331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9" descr="Picture1">
            <a:extLst>
              <a:ext uri="{FF2B5EF4-FFF2-40B4-BE49-F238E27FC236}">
                <a16:creationId xmlns="" xmlns:a16="http://schemas.microsoft.com/office/drawing/2014/main" id="{C271EBD4-8635-4F31-BDC9-E23B01AD62A7}"/>
              </a:ext>
            </a:extLst>
          </p:cNvPr>
          <p:cNvPicPr>
            <a:picLocks noGrp="1" noChangeAspect="1" noChangeArrowheads="1"/>
          </p:cNvPicPr>
          <p:nvPr>
            <p:ph sz="quarter" idx="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06630" y="2669726"/>
            <a:ext cx="3918564" cy="296158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869303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txBody>
          <a:bodyPr>
            <a:noAutofit/>
          </a:bodyPr>
          <a:lstStyle/>
          <a:p>
            <a:pPr lvl="0" fontAlgn="base">
              <a:spcAft>
                <a:spcPct val="0"/>
              </a:spcAft>
            </a:pPr>
            <a:r>
              <a:rPr lang="en-US" alt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/>
            </a:r>
            <a:br>
              <a:rPr lang="en-US" alt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</a:br>
            <a:r>
              <a:rPr lang="en-US" alt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Rubber 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dam punch </a:t>
            </a:r>
            <a:r>
              <a:rPr lang="en-US" alt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: used 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to give a sharp </a:t>
            </a:r>
            <a:r>
              <a:rPr lang="ar-IQ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/>
            </a:r>
            <a:br>
              <a:rPr lang="ar-IQ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</a:b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clean hole without any tearing .</a:t>
            </a:r>
            <a:r>
              <a:rPr lang="ar-IQ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/>
            </a:r>
            <a:br>
              <a:rPr lang="ar-IQ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</a:br>
            <a:endParaRPr lang="en-US" sz="4800" dirty="0">
              <a:solidFill>
                <a:srgbClr val="FF0000"/>
              </a:solidFill>
            </a:endParaRPr>
          </a:p>
        </p:txBody>
      </p:sp>
      <p:pic>
        <p:nvPicPr>
          <p:cNvPr id="5" name="Picture 2" descr="C:\Users\lenovo\Desktop\New folder\isolation-and-moisture-control-19-638[1].jpg">
            <a:extLst>
              <a:ext uri="{FF2B5EF4-FFF2-40B4-BE49-F238E27FC236}">
                <a16:creationId xmlns="" xmlns:a16="http://schemas.microsoft.com/office/drawing/2014/main" id="{E7403101-1583-4864-8D7A-4ABAAF7EB0DF}"/>
              </a:ext>
            </a:extLst>
          </p:cNvPr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4818" y="1407543"/>
            <a:ext cx="4038600" cy="312073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7">
            <a:extLst>
              <a:ext uri="{FF2B5EF4-FFF2-40B4-BE49-F238E27FC236}">
                <a16:creationId xmlns="" xmlns:a16="http://schemas.microsoft.com/office/drawing/2014/main" id="{77FA1432-30DE-4FA5-BF90-1041270273D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9390" y="4657725"/>
            <a:ext cx="3119437" cy="20193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 6" descr="7">
            <a:extLst>
              <a:ext uri="{FF2B5EF4-FFF2-40B4-BE49-F238E27FC236}">
                <a16:creationId xmlns="" xmlns:a16="http://schemas.microsoft.com/office/drawing/2014/main" id="{9B84071F-3304-4810-87C7-1E6A52F956CC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24400" y="1905000"/>
            <a:ext cx="3973513" cy="4143375"/>
          </a:xfrm>
          <a:prstGeom prst="rect">
            <a:avLst/>
          </a:prstGeom>
          <a:blipFill dpi="0" rotWithShape="1">
            <a:blip r:embed="rId4">
              <a:duotone>
                <a:schemeClr val="accent3">
                  <a:shade val="45000"/>
                  <a:satMod val="135000"/>
                </a:schemeClr>
                <a:prstClr val="white"/>
              </a:duotone>
            </a:blip>
            <a:srcRect/>
            <a:stretch>
              <a:fillRect/>
            </a:stretch>
          </a:blipFill>
          <a:ln w="76200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1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defRPr sz="1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defRPr sz="1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defRPr sz="1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defRPr sz="1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IQ" altLang="en-US" sz="10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880825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txBody>
          <a:bodyPr/>
          <a:lstStyle/>
          <a:p>
            <a:pPr lvl="0" fontAlgn="base">
              <a:spcAft>
                <a:spcPct val="0"/>
              </a:spcAft>
            </a:pPr>
            <a:r>
              <a:rPr lang="en-US" altLang="en-US" sz="3200" b="1" dirty="0">
                <a:solidFill>
                  <a:srgbClr val="FF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Clamp , clamp forceps </a:t>
            </a:r>
            <a:r>
              <a:rPr lang="en-US" alt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:</a:t>
            </a:r>
            <a:r>
              <a:rPr lang="en-US" altLang="en-US" sz="3200" b="1" dirty="0">
                <a:solidFill>
                  <a:srgbClr val="FF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/>
            </a:r>
            <a:br>
              <a:rPr lang="en-US" altLang="en-US" sz="3200" b="1" dirty="0">
                <a:solidFill>
                  <a:srgbClr val="FF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</a:br>
            <a:r>
              <a:rPr lang="en-US" altLang="en-US" sz="3200" b="1" dirty="0">
                <a:solidFill>
                  <a:srgbClr val="FF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for positioning &amp; removing the clamps</a:t>
            </a:r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5" name="Picture 11" descr="scan0014">
            <a:extLst>
              <a:ext uri="{FF2B5EF4-FFF2-40B4-BE49-F238E27FC236}">
                <a16:creationId xmlns="" xmlns:a16="http://schemas.microsoft.com/office/drawing/2014/main" id="{32AAF985-1B4F-40A3-829D-02F44E54BFF5}"/>
              </a:ext>
            </a:extLst>
          </p:cNvPr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1752600"/>
            <a:ext cx="2514600" cy="1627632"/>
          </a:xfrm>
          <a:prstGeom prst="rect">
            <a:avLst/>
          </a:prstGeom>
          <a:noFill/>
          <a:ln w="76200" cmpd="tri">
            <a:solidFill>
              <a:srgbClr val="FFFF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12" descr="scan0013">
            <a:extLst>
              <a:ext uri="{FF2B5EF4-FFF2-40B4-BE49-F238E27FC236}">
                <a16:creationId xmlns="" xmlns:a16="http://schemas.microsoft.com/office/drawing/2014/main" id="{D2A99147-3B5E-4B4B-A34B-2E3A03874B83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53063" y="1752600"/>
            <a:ext cx="2514600" cy="1627632"/>
          </a:xfrm>
          <a:prstGeom prst="rect">
            <a:avLst/>
          </a:prstGeom>
          <a:noFill/>
          <a:ln w="76200" cmpd="tri">
            <a:solidFill>
              <a:srgbClr val="FFFF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10">
            <a:extLst>
              <a:ext uri="{FF2B5EF4-FFF2-40B4-BE49-F238E27FC236}">
                <a16:creationId xmlns="" xmlns:a16="http://schemas.microsoft.com/office/drawing/2014/main" id="{38A51E73-608F-41FC-ADFF-42F25E5B7F2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3810000"/>
            <a:ext cx="6291263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069867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FF0000"/>
                </a:solidFill>
              </a:rPr>
              <a:t>Clamps </a:t>
            </a:r>
            <a:endParaRPr lang="en-US" b="1" dirty="0">
              <a:solidFill>
                <a:srgbClr val="FF0000"/>
              </a:solidFill>
            </a:endParaRPr>
          </a:p>
        </p:txBody>
      </p:sp>
      <p:pic>
        <p:nvPicPr>
          <p:cNvPr id="4" name="Picture 1" descr="IMG_2925.JPG">
            <a:extLst>
              <a:ext uri="{FF2B5EF4-FFF2-40B4-BE49-F238E27FC236}">
                <a16:creationId xmlns="" xmlns:a16="http://schemas.microsoft.com/office/drawing/2014/main" id="{CFC74821-3260-4B5C-B8A4-BDACAC38AE9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09018" y="1600200"/>
            <a:ext cx="4525963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899381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92</TotalTime>
  <Words>195</Words>
  <Application>Microsoft Office PowerPoint</Application>
  <PresentationFormat>On-screen Show (4:3)</PresentationFormat>
  <Paragraphs>51</Paragraphs>
  <Slides>18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19" baseType="lpstr">
      <vt:lpstr>Office Theme</vt:lpstr>
      <vt:lpstr>Field Isolation &amp; Moisture Control</vt:lpstr>
      <vt:lpstr>PowerPoint Presentation</vt:lpstr>
      <vt:lpstr>PowerPoint Presentation</vt:lpstr>
      <vt:lpstr>PowerPoint Presentation</vt:lpstr>
      <vt:lpstr>Rubber dam</vt:lpstr>
      <vt:lpstr>   Rubber dam  it gives the most complete control over moisture in the mouth. </vt:lpstr>
      <vt:lpstr> Rubber dam punch : used to give a sharp  clean hole without any tearing . </vt:lpstr>
      <vt:lpstr>Clamp , clamp forceps :  for positioning &amp; removing the clamps</vt:lpstr>
      <vt:lpstr>Clamps </vt:lpstr>
      <vt:lpstr>Rubber dam application method 1</vt:lpstr>
      <vt:lpstr>Rubber dam application method 2</vt:lpstr>
      <vt:lpstr>Multiple isolation</vt:lpstr>
      <vt:lpstr>Anterior isolation</vt:lpstr>
      <vt:lpstr>Oral evacuation system</vt:lpstr>
      <vt:lpstr> Cotton rolls </vt:lpstr>
      <vt:lpstr>Local anesthetics</vt:lpstr>
      <vt:lpstr>Anti salivary drugs 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Field Isolation &amp; Moisture Control</dc:title>
  <dc:creator>user</dc:creator>
  <cp:lastModifiedBy>user</cp:lastModifiedBy>
  <cp:revision>13</cp:revision>
  <dcterms:created xsi:type="dcterms:W3CDTF">2006-08-16T00:00:00Z</dcterms:created>
  <dcterms:modified xsi:type="dcterms:W3CDTF">2022-03-09T20:31:56Z</dcterms:modified>
</cp:coreProperties>
</file>